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307" r:id="rId3"/>
    <p:sldId id="308" r:id="rId4"/>
    <p:sldId id="301" r:id="rId5"/>
    <p:sldId id="303" r:id="rId6"/>
    <p:sldId id="304" r:id="rId7"/>
    <p:sldId id="290" r:id="rId8"/>
    <p:sldId id="291" r:id="rId9"/>
    <p:sldId id="292" r:id="rId10"/>
    <p:sldId id="283" r:id="rId11"/>
    <p:sldId id="294" r:id="rId12"/>
    <p:sldId id="296" r:id="rId13"/>
    <p:sldId id="284" r:id="rId14"/>
    <p:sldId id="297" r:id="rId15"/>
    <p:sldId id="286" r:id="rId16"/>
    <p:sldId id="285" r:id="rId17"/>
    <p:sldId id="289" r:id="rId18"/>
    <p:sldId id="298" r:id="rId19"/>
    <p:sldId id="300" r:id="rId20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6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2D5"/>
    <a:srgbClr val="FF6600"/>
    <a:srgbClr val="FF9933"/>
    <a:srgbClr val="CCFFCC"/>
    <a:srgbClr val="5C8E26"/>
    <a:srgbClr val="CCFF99"/>
    <a:srgbClr val="33CC33"/>
    <a:srgbClr val="99FF99"/>
    <a:srgbClr val="FFCC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9" autoAdjust="0"/>
    <p:restoredTop sz="94660"/>
  </p:normalViewPr>
  <p:slideViewPr>
    <p:cSldViewPr snapToGrid="0">
      <p:cViewPr varScale="1">
        <p:scale>
          <a:sx n="66" d="100"/>
          <a:sy n="66" d="100"/>
        </p:scale>
        <p:origin x="648" y="66"/>
      </p:cViewPr>
      <p:guideLst>
        <p:guide orient="horz" pos="1032"/>
        <p:guide pos="3840"/>
        <p:guide orient="horz" pos="36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1DD5E2A-47C3-4699-9001-A053CBBEC177}" type="datetimeFigureOut">
              <a:rPr lang="en-US" smtClean="0"/>
              <a:t>1/23/2026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8CEBDA5-24D2-41AC-BF11-14BB41F32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18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07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099233"/>
      </p:ext>
    </p:extLst>
  </p:cSld>
  <p:clrMapOvr>
    <a:masterClrMapping/>
  </p:clrMapOvr>
  <p:transition spd="slow">
    <p:fade/>
  </p:transition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37760"/>
      </p:ext>
    </p:extLst>
  </p:cSld>
  <p:clrMapOvr>
    <a:masterClrMapping/>
  </p:clrMapOvr>
  <p:transition spd="slow">
    <p:fade/>
  </p:transition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154728"/>
      </p:ext>
    </p:extLst>
  </p:cSld>
  <p:clrMapOvr>
    <a:masterClrMapping/>
  </p:clrMapOvr>
  <p:transition spd="slow">
    <p:fade/>
  </p:transition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004933"/>
      </p:ext>
    </p:extLst>
  </p:cSld>
  <p:clrMapOvr>
    <a:masterClrMapping/>
  </p:clrMapOvr>
  <p:transition spd="slow">
    <p:fade/>
  </p:transition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10695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298533"/>
      </p:ext>
    </p:extLst>
  </p:cSld>
  <p:clrMapOvr>
    <a:masterClrMapping/>
  </p:clrMapOvr>
  <p:transition spd="slow">
    <p:fade/>
  </p:transition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任意多边形 25">
            <a:extLst>
              <a:ext uri="{FF2B5EF4-FFF2-40B4-BE49-F238E27FC236}">
                <a16:creationId xmlns:a16="http://schemas.microsoft.com/office/drawing/2014/main" id="{A120A79D-7288-2574-5999-3C1367093853}"/>
              </a:ext>
            </a:extLst>
          </p:cNvPr>
          <p:cNvSpPr/>
          <p:nvPr userDrawn="1"/>
        </p:nvSpPr>
        <p:spPr>
          <a:xfrm flipH="1" flipV="1">
            <a:off x="0" y="0"/>
            <a:ext cx="3133725" cy="31320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992" h="2983">
                <a:moveTo>
                  <a:pt x="2992" y="0"/>
                </a:moveTo>
                <a:lnTo>
                  <a:pt x="2992" y="1224"/>
                </a:lnTo>
                <a:lnTo>
                  <a:pt x="2963" y="1225"/>
                </a:lnTo>
                <a:cubicBezTo>
                  <a:pt x="2014" y="1249"/>
                  <a:pt x="1253" y="2025"/>
                  <a:pt x="1253" y="2979"/>
                </a:cubicBezTo>
                <a:lnTo>
                  <a:pt x="1253" y="2983"/>
                </a:lnTo>
                <a:lnTo>
                  <a:pt x="0" y="2983"/>
                </a:lnTo>
                <a:lnTo>
                  <a:pt x="0" y="2956"/>
                </a:lnTo>
                <a:cubicBezTo>
                  <a:pt x="21" y="1333"/>
                  <a:pt x="1332" y="21"/>
                  <a:pt x="2955" y="0"/>
                </a:cubicBezTo>
                <a:lnTo>
                  <a:pt x="2992" y="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6">
            <a:extLst>
              <a:ext uri="{FF2B5EF4-FFF2-40B4-BE49-F238E27FC236}">
                <a16:creationId xmlns:a16="http://schemas.microsoft.com/office/drawing/2014/main" id="{F0CDA47D-27A2-5D46-1AFB-A0C3B0064593}"/>
              </a:ext>
            </a:extLst>
          </p:cNvPr>
          <p:cNvSpPr/>
          <p:nvPr userDrawn="1"/>
        </p:nvSpPr>
        <p:spPr>
          <a:xfrm>
            <a:off x="6888480" y="4204970"/>
            <a:ext cx="5303520" cy="2653030"/>
          </a:xfrm>
          <a:custGeom>
            <a:avLst/>
            <a:gdLst>
              <a:gd name="adj1" fmla="val 10800000"/>
              <a:gd name="adj2" fmla="val 0"/>
              <a:gd name="adj3" fmla="val 25000"/>
              <a:gd name="stAng" fmla="pin 0 adj1 21599999"/>
              <a:gd name="istAng" fmla="pin 0 adj2 21599999"/>
              <a:gd name="a3" fmla="pin 0 adj3 50000"/>
              <a:gd name="sw11" fmla="+- istAng 0 stAng"/>
              <a:gd name="sw12" fmla="+- sw11 21600000 0"/>
              <a:gd name="swAng" fmla="?: sw11 sw11 sw12"/>
              <a:gd name="iswAng" fmla="+- 0 0 swAng"/>
              <a:gd name="wt1" fmla="sin wd2 stAng"/>
              <a:gd name="ht1" fmla="cos hd2 stAng"/>
              <a:gd name="wt3" fmla="sin wd2 istAng"/>
              <a:gd name="ht3" fmla="cos hd2 istAng"/>
              <a:gd name="dx1" fmla="cat2 wd2 ht1 wt1"/>
              <a:gd name="dy1" fmla="sat2 hd2 ht1 wt1"/>
              <a:gd name="dx3" fmla="cat2 wd2 ht3 wt3"/>
              <a:gd name="dy3" fmla="sat2 hd2 ht3 wt3"/>
              <a:gd name="x1" fmla="+- hc dx1 0"/>
              <a:gd name="y1" fmla="+- vc dy1 0"/>
              <a:gd name="x3" fmla="+- hc dx3 0"/>
              <a:gd name="y3" fmla="+- vc dy3 0"/>
              <a:gd name="dr" fmla="*/ ss a3 100000"/>
              <a:gd name="iwd2" fmla="+- wd2 0 dr"/>
              <a:gd name="ihd2" fmla="+- hd2 0 dr"/>
              <a:gd name="wt2" fmla="sin iwd2 istAng"/>
              <a:gd name="ht2" fmla="cos ihd2 istAng"/>
              <a:gd name="wt4" fmla="sin iwd2 stAng"/>
              <a:gd name="ht4" fmla="cos ihd2 stAng"/>
              <a:gd name="dx2" fmla="cat2 iwd2 ht2 wt2"/>
              <a:gd name="dy2" fmla="sat2 ihd2 ht2 wt2"/>
              <a:gd name="dx4" fmla="cat2 iwd2 ht4 wt4"/>
              <a:gd name="dy4" fmla="sat2 ihd2 ht4 wt4"/>
              <a:gd name="x2" fmla="+- hc dx2 0"/>
              <a:gd name="y2" fmla="+- vc dy2 0"/>
              <a:gd name="x4" fmla="+- hc dx4 0"/>
              <a:gd name="y4" fmla="+- vc dy4 0"/>
              <a:gd name="sw0" fmla="+- 21600000 0 stAng"/>
              <a:gd name="da1" fmla="+- swAng 0 sw0"/>
              <a:gd name="g1" fmla="max x1 x2"/>
              <a:gd name="g2" fmla="max x3 x4"/>
              <a:gd name="g3" fmla="max g1 g2"/>
              <a:gd name="ir" fmla="?: da1 r g3"/>
              <a:gd name="sw1" fmla="+- cd4 0 stAng"/>
              <a:gd name="sw2" fmla="+- 27000000 0 stAng"/>
              <a:gd name="sw3" fmla="?: sw1 sw1 sw2"/>
              <a:gd name="da2" fmla="+- swAng 0 sw3"/>
              <a:gd name="g5" fmla="max y1 y2"/>
              <a:gd name="g6" fmla="max y3 y4"/>
              <a:gd name="g7" fmla="max g5 g6"/>
              <a:gd name="ib" fmla="?: da2 b g7"/>
              <a:gd name="sw4" fmla="+- cd2 0 stAng"/>
              <a:gd name="sw5" fmla="+- 32400000 0 stAng"/>
              <a:gd name="sw6" fmla="?: sw4 sw4 sw5"/>
              <a:gd name="da3" fmla="+- swAng 0 sw6"/>
              <a:gd name="g9" fmla="min x1 x2"/>
              <a:gd name="g10" fmla="min x3 x4"/>
              <a:gd name="g11" fmla="min g9 g10"/>
              <a:gd name="il" fmla="?: da3 l g11"/>
              <a:gd name="sw7" fmla="+- 3 0 stAng"/>
              <a:gd name="sw8" fmla="+- 37800000 0 stAng"/>
              <a:gd name="sw9" fmla="?: sw7 sw7 sw8"/>
              <a:gd name="da4" fmla="+- swAng 0 sw9"/>
              <a:gd name="g13" fmla="min y1 y2"/>
              <a:gd name="g14" fmla="min y3 y4"/>
              <a:gd name="g15" fmla="min g13 g14"/>
              <a:gd name="it" fmla="?: da4 t g15"/>
              <a:gd name="x5" fmla="+/ x1 x4 2"/>
              <a:gd name="y5" fmla="+/ y1 y4 2"/>
              <a:gd name="x6" fmla="+/ x3 x2 2"/>
              <a:gd name="y6" fmla="+/ y3 y2 2"/>
              <a:gd name="cang1" fmla="+- stAng 0 cd4"/>
              <a:gd name="cang2" fmla="+- istAng cd4 0"/>
              <a:gd name="cang3" fmla="+/ cang1 cang2 2"/>
            </a:gdLst>
            <a:ahLst/>
            <a:cxnLst>
              <a:cxn ang="cang1">
                <a:pos x="x5" y="y5"/>
              </a:cxn>
              <a:cxn ang="cang2">
                <a:pos x="x6" y="y6"/>
              </a:cxn>
              <a:cxn ang="cang3">
                <a:pos x="hc" y="vc"/>
              </a:cxn>
            </a:cxnLst>
            <a:rect l="l" t="t" r="r" b="b"/>
            <a:pathLst>
              <a:path w="5088" h="2544">
                <a:moveTo>
                  <a:pt x="2544" y="0"/>
                </a:moveTo>
                <a:cubicBezTo>
                  <a:pt x="3949" y="0"/>
                  <a:pt x="5088" y="1139"/>
                  <a:pt x="5088" y="2544"/>
                </a:cubicBezTo>
                <a:lnTo>
                  <a:pt x="3816" y="2544"/>
                </a:lnTo>
                <a:cubicBezTo>
                  <a:pt x="3816" y="1841"/>
                  <a:pt x="3247" y="1272"/>
                  <a:pt x="2544" y="1272"/>
                </a:cubicBezTo>
                <a:cubicBezTo>
                  <a:pt x="1841" y="1272"/>
                  <a:pt x="1272" y="1841"/>
                  <a:pt x="1272" y="2544"/>
                </a:cubicBezTo>
                <a:lnTo>
                  <a:pt x="0" y="2544"/>
                </a:lnTo>
                <a:cubicBezTo>
                  <a:pt x="0" y="1139"/>
                  <a:pt x="1139" y="0"/>
                  <a:pt x="254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5A2B6CD-3FDF-2415-54AA-309D474E21DA}"/>
              </a:ext>
            </a:extLst>
          </p:cNvPr>
          <p:cNvGrpSpPr/>
          <p:nvPr userDrawn="1"/>
        </p:nvGrpSpPr>
        <p:grpSpPr>
          <a:xfrm>
            <a:off x="453650" y="347777"/>
            <a:ext cx="11315984" cy="6180842"/>
            <a:chOff x="635318" y="595313"/>
            <a:chExt cx="10921365" cy="5727110"/>
          </a:xfrm>
        </p:grpSpPr>
        <p:sp>
          <p:nvSpPr>
            <p:cNvPr id="10" name="圆角矩形 3">
              <a:extLst>
                <a:ext uri="{FF2B5EF4-FFF2-40B4-BE49-F238E27FC236}">
                  <a16:creationId xmlns:a16="http://schemas.microsoft.com/office/drawing/2014/main" id="{A675737A-8631-E700-E5ED-7AC65EC994B8}"/>
                </a:ext>
              </a:extLst>
            </p:cNvPr>
            <p:cNvSpPr/>
            <p:nvPr/>
          </p:nvSpPr>
          <p:spPr>
            <a:xfrm>
              <a:off x="635318" y="595313"/>
              <a:ext cx="10921365" cy="5727110"/>
            </a:xfrm>
            <a:prstGeom prst="roundRect">
              <a:avLst>
                <a:gd name="adj" fmla="val 9665"/>
              </a:avLst>
            </a:prstGeom>
            <a:solidFill>
              <a:schemeClr val="bg1">
                <a:alpha val="30000"/>
              </a:schemeClr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5">
              <a:extLst>
                <a:ext uri="{FF2B5EF4-FFF2-40B4-BE49-F238E27FC236}">
                  <a16:creationId xmlns:a16="http://schemas.microsoft.com/office/drawing/2014/main" id="{A40DCC26-9AC4-AFD2-ED87-3F7639361CA8}"/>
                </a:ext>
              </a:extLst>
            </p:cNvPr>
            <p:cNvSpPr/>
            <p:nvPr/>
          </p:nvSpPr>
          <p:spPr>
            <a:xfrm>
              <a:off x="860108" y="808355"/>
              <a:ext cx="10471785" cy="5241290"/>
            </a:xfrm>
            <a:prstGeom prst="roundRect">
              <a:avLst>
                <a:gd name="adj" fmla="val 725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343331C-1849-C4A5-9A81-D71E706287B5}"/>
              </a:ext>
            </a:extLst>
          </p:cNvPr>
          <p:cNvGrpSpPr/>
          <p:nvPr userDrawn="1"/>
        </p:nvGrpSpPr>
        <p:grpSpPr>
          <a:xfrm>
            <a:off x="11700564" y="147487"/>
            <a:ext cx="370956" cy="279707"/>
            <a:chOff x="10892088" y="120803"/>
            <a:chExt cx="370956" cy="279707"/>
          </a:xfrm>
          <a:solidFill>
            <a:srgbClr val="A67B6A"/>
          </a:solidFill>
        </p:grpSpPr>
        <p:sp>
          <p:nvSpPr>
            <p:cNvPr id="13" name="Rectangle 9">
              <a:extLst>
                <a:ext uri="{FF2B5EF4-FFF2-40B4-BE49-F238E27FC236}">
                  <a16:creationId xmlns:a16="http://schemas.microsoft.com/office/drawing/2014/main" id="{CB54C223-9FEA-DCA1-62F1-B46DF0381F6D}"/>
                </a:ext>
              </a:extLst>
            </p:cNvPr>
            <p:cNvSpPr/>
            <p:nvPr/>
          </p:nvSpPr>
          <p:spPr>
            <a:xfrm>
              <a:off x="10892088" y="120803"/>
              <a:ext cx="365983" cy="215300"/>
            </a:xfrm>
            <a:prstGeom prst="rect">
              <a:avLst/>
            </a:prstGeom>
            <a:solidFill>
              <a:srgbClr val="B38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" name="Isosceles Triangle 10">
              <a:extLst>
                <a:ext uri="{FF2B5EF4-FFF2-40B4-BE49-F238E27FC236}">
                  <a16:creationId xmlns:a16="http://schemas.microsoft.com/office/drawing/2014/main" id="{4CEFECD0-77DF-D7D0-6EC4-1D1BD863A727}"/>
                </a:ext>
              </a:extLst>
            </p:cNvPr>
            <p:cNvSpPr/>
            <p:nvPr/>
          </p:nvSpPr>
          <p:spPr>
            <a:xfrm rot="10610802">
              <a:off x="10896463" y="195144"/>
              <a:ext cx="366581" cy="196391"/>
            </a:xfrm>
            <a:prstGeom prst="triangle">
              <a:avLst/>
            </a:prstGeom>
            <a:solidFill>
              <a:srgbClr val="B386C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Slide Number Placeholder 5">
              <a:extLst>
                <a:ext uri="{FF2B5EF4-FFF2-40B4-BE49-F238E27FC236}">
                  <a16:creationId xmlns:a16="http://schemas.microsoft.com/office/drawing/2014/main" id="{0D7BC3C0-EE58-2D52-32F1-FBE7B233C029}"/>
                </a:ext>
              </a:extLst>
            </p:cNvPr>
            <p:cNvSpPr txBox="1"/>
            <p:nvPr/>
          </p:nvSpPr>
          <p:spPr>
            <a:xfrm>
              <a:off x="10920990" y="150407"/>
              <a:ext cx="337081" cy="250103"/>
            </a:xfrm>
            <a:prstGeom prst="rect">
              <a:avLst/>
            </a:prstGeom>
            <a:noFill/>
          </p:spPr>
          <p:txBody>
            <a:bodyPr vert="horz" lIns="0" tIns="0" rIns="0" bIns="45709" rtlCol="0" anchor="ctr"/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fld id="{314FFB07-917D-5348-AE2D-F9A4E0AD1751}" type="slidenum">
                <a:rPr lang="en-US" sz="1000" smtClean="0">
                  <a:solidFill>
                    <a:prstClr val="white"/>
                  </a:solidFill>
                  <a:latin typeface="Digi Lalezar Plus" panose="02000B06080000060004" pitchFamily="2" charset="-78"/>
                  <a:cs typeface="2  Titr" panose="00000700000000000000" pitchFamily="2" charset="-78"/>
                </a:rPr>
                <a:pPr>
                  <a:defRPr/>
                </a:pPr>
                <a:t>‹#›</a:t>
              </a:fld>
              <a:endParaRPr lang="en-US" sz="1000" dirty="0">
                <a:solidFill>
                  <a:prstClr val="white"/>
                </a:solidFill>
                <a:latin typeface="Digi Lalezar Plus" panose="02000B06080000060004" pitchFamily="2" charset="-78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6737515"/>
      </p:ext>
    </p:extLst>
  </p:cSld>
  <p:clrMapOvr>
    <a:masterClrMapping/>
  </p:clrMapOvr>
  <p:transition spd="slow">
    <p:fade/>
  </p:transition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15163"/>
      </p:ext>
    </p:extLst>
  </p:cSld>
  <p:clrMapOvr>
    <a:masterClrMapping/>
  </p:clrMapOvr>
  <p:transition spd="slow">
    <p:fade/>
  </p:transition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47169"/>
      </p:ext>
    </p:extLst>
  </p:cSld>
  <p:clrMapOvr>
    <a:masterClrMapping/>
  </p:clrMapOvr>
  <p:transition spd="slow">
    <p:fade/>
  </p:transition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>
                    <a:alpha val="0"/>
                  </a:prstClr>
                </a:solidFill>
                <a:latin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prstClr val="black">
                    <a:alpha val="0"/>
                  </a:prstClr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>
                    <a:alpha val="0"/>
                  </a:prstClr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>
                    <a:alpha val="0"/>
                  </a:prstClr>
                </a:solidFill>
                <a:latin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3958797535"/>
      </p:ext>
    </p:extLst>
  </p:cSld>
  <p:clrMapOvr>
    <a:masterClrMapping/>
  </p:clrMapOvr>
  <p:transition spd="slow">
    <p:fade/>
  </p:transition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237526"/>
      </p:ext>
    </p:extLst>
  </p:cSld>
  <p:clrMapOvr>
    <a:masterClrMapping/>
  </p:clrMapOvr>
  <p:transition spd="slow">
    <p:fade/>
  </p:transition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084759"/>
      </p:ext>
    </p:extLst>
  </p:cSld>
  <p:clrMapOvr>
    <a:masterClrMapping/>
  </p:clrMapOvr>
  <p:transition spd="slow">
    <p:fade/>
  </p:transition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802521"/>
      </p:ext>
    </p:extLst>
  </p:cSld>
  <p:clrMapOvr>
    <a:masterClrMapping/>
  </p:clrMapOvr>
  <p:transition spd="slow">
    <p:fade/>
  </p:transition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2026/1/23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3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fade/>
  </p:transition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6">
            <a:extLst>
              <a:ext uri="{FF2B5EF4-FFF2-40B4-BE49-F238E27FC236}">
                <a16:creationId xmlns:a16="http://schemas.microsoft.com/office/drawing/2014/main" id="{580A7EFF-D564-801A-5B3E-2A15578AB7AB}"/>
              </a:ext>
            </a:extLst>
          </p:cNvPr>
          <p:cNvGrpSpPr/>
          <p:nvPr/>
        </p:nvGrpSpPr>
        <p:grpSpPr>
          <a:xfrm>
            <a:off x="3165486" y="4338881"/>
            <a:ext cx="624937" cy="624937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33" name="椭圆 37">
              <a:extLst>
                <a:ext uri="{FF2B5EF4-FFF2-40B4-BE49-F238E27FC236}">
                  <a16:creationId xmlns:a16="http://schemas.microsoft.com/office/drawing/2014/main" id="{A82E85D1-EF3E-0A7F-0DFD-AA0A018B7744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椭圆 38">
              <a:extLst>
                <a:ext uri="{FF2B5EF4-FFF2-40B4-BE49-F238E27FC236}">
                  <a16:creationId xmlns:a16="http://schemas.microsoft.com/office/drawing/2014/main" id="{F0BDD7C3-B802-0F0B-CB22-91C2AC07DDE3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36" name="组合 51">
            <a:extLst>
              <a:ext uri="{FF2B5EF4-FFF2-40B4-BE49-F238E27FC236}">
                <a16:creationId xmlns:a16="http://schemas.microsoft.com/office/drawing/2014/main" id="{3EF7BB87-F6B9-E622-AB9D-778BADED7B54}"/>
              </a:ext>
            </a:extLst>
          </p:cNvPr>
          <p:cNvGrpSpPr/>
          <p:nvPr/>
        </p:nvGrpSpPr>
        <p:grpSpPr>
          <a:xfrm>
            <a:off x="8088627" y="2233583"/>
            <a:ext cx="624937" cy="624937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37" name="椭圆 52">
              <a:extLst>
                <a:ext uri="{FF2B5EF4-FFF2-40B4-BE49-F238E27FC236}">
                  <a16:creationId xmlns:a16="http://schemas.microsoft.com/office/drawing/2014/main" id="{82DAC0A8-A523-8EA6-3BF8-90E71C4F0AF3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椭圆 53">
              <a:extLst>
                <a:ext uri="{FF2B5EF4-FFF2-40B4-BE49-F238E27FC236}">
                  <a16:creationId xmlns:a16="http://schemas.microsoft.com/office/drawing/2014/main" id="{4EDB6644-3948-1080-68A0-BE9D97C16E3E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39" name="组合 11">
            <a:extLst>
              <a:ext uri="{FF2B5EF4-FFF2-40B4-BE49-F238E27FC236}">
                <a16:creationId xmlns:a16="http://schemas.microsoft.com/office/drawing/2014/main" id="{BB1C5AC5-299F-8344-233D-21A664D799BA}"/>
              </a:ext>
            </a:extLst>
          </p:cNvPr>
          <p:cNvGrpSpPr/>
          <p:nvPr/>
        </p:nvGrpSpPr>
        <p:grpSpPr>
          <a:xfrm>
            <a:off x="7592862" y="4536426"/>
            <a:ext cx="462080" cy="462079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12">
              <a:extLst>
                <a:ext uri="{FF2B5EF4-FFF2-40B4-BE49-F238E27FC236}">
                  <a16:creationId xmlns:a16="http://schemas.microsoft.com/office/drawing/2014/main" id="{40F3B347-7520-F03A-0BA4-EDEBE5C91CC0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椭圆 13">
              <a:extLst>
                <a:ext uri="{FF2B5EF4-FFF2-40B4-BE49-F238E27FC236}">
                  <a16:creationId xmlns:a16="http://schemas.microsoft.com/office/drawing/2014/main" id="{7CD2AACF-1837-0D20-43D6-9814604C8A6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" name="组合 5">
            <a:extLst>
              <a:ext uri="{FF2B5EF4-FFF2-40B4-BE49-F238E27FC236}">
                <a16:creationId xmlns:a16="http://schemas.microsoft.com/office/drawing/2014/main" id="{B2170628-9585-8ECF-47EB-BE8932852406}"/>
              </a:ext>
            </a:extLst>
          </p:cNvPr>
          <p:cNvGrpSpPr/>
          <p:nvPr/>
        </p:nvGrpSpPr>
        <p:grpSpPr>
          <a:xfrm>
            <a:off x="8346503" y="4230441"/>
            <a:ext cx="922774" cy="9227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6">
              <a:extLst>
                <a:ext uri="{FF2B5EF4-FFF2-40B4-BE49-F238E27FC236}">
                  <a16:creationId xmlns:a16="http://schemas.microsoft.com/office/drawing/2014/main" id="{34F51DF7-886D-8B50-D9CB-932109213E57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椭圆 7">
              <a:extLst>
                <a:ext uri="{FF2B5EF4-FFF2-40B4-BE49-F238E27FC236}">
                  <a16:creationId xmlns:a16="http://schemas.microsoft.com/office/drawing/2014/main" id="{918294A6-45E4-01D1-6C45-A89F4D9C0C09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5" name="组合 8">
            <a:extLst>
              <a:ext uri="{FF2B5EF4-FFF2-40B4-BE49-F238E27FC236}">
                <a16:creationId xmlns:a16="http://schemas.microsoft.com/office/drawing/2014/main" id="{EF2FC8A1-D7CD-AFF0-D56A-6A43816EB070}"/>
              </a:ext>
            </a:extLst>
          </p:cNvPr>
          <p:cNvGrpSpPr/>
          <p:nvPr/>
        </p:nvGrpSpPr>
        <p:grpSpPr>
          <a:xfrm>
            <a:off x="4978637" y="1924090"/>
            <a:ext cx="397040" cy="3970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9">
              <a:extLst>
                <a:ext uri="{FF2B5EF4-FFF2-40B4-BE49-F238E27FC236}">
                  <a16:creationId xmlns:a16="http://schemas.microsoft.com/office/drawing/2014/main" id="{054EFEE2-F5CA-C04F-5240-75DABD77682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椭圆 10">
              <a:extLst>
                <a:ext uri="{FF2B5EF4-FFF2-40B4-BE49-F238E27FC236}">
                  <a16:creationId xmlns:a16="http://schemas.microsoft.com/office/drawing/2014/main" id="{882A9433-884F-9AC9-F497-21023342EC1D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8" name="组合 14">
            <a:extLst>
              <a:ext uri="{FF2B5EF4-FFF2-40B4-BE49-F238E27FC236}">
                <a16:creationId xmlns:a16="http://schemas.microsoft.com/office/drawing/2014/main" id="{48F59FFF-9BC2-6019-5C5E-D4658B3A3EE6}"/>
              </a:ext>
            </a:extLst>
          </p:cNvPr>
          <p:cNvGrpSpPr/>
          <p:nvPr/>
        </p:nvGrpSpPr>
        <p:grpSpPr>
          <a:xfrm>
            <a:off x="6432986" y="1275290"/>
            <a:ext cx="483277" cy="4832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15">
              <a:extLst>
                <a:ext uri="{FF2B5EF4-FFF2-40B4-BE49-F238E27FC236}">
                  <a16:creationId xmlns:a16="http://schemas.microsoft.com/office/drawing/2014/main" id="{DC2A3D70-9399-13E3-4D86-252BC546478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椭圆 16">
              <a:extLst>
                <a:ext uri="{FF2B5EF4-FFF2-40B4-BE49-F238E27FC236}">
                  <a16:creationId xmlns:a16="http://schemas.microsoft.com/office/drawing/2014/main" id="{24B10B4B-B8A5-CE75-BF92-56889F8CF5FF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1" name="组合 17">
            <a:extLst>
              <a:ext uri="{FF2B5EF4-FFF2-40B4-BE49-F238E27FC236}">
                <a16:creationId xmlns:a16="http://schemas.microsoft.com/office/drawing/2014/main" id="{3FFD9E89-EEF6-7D56-6099-027A113C3386}"/>
              </a:ext>
            </a:extLst>
          </p:cNvPr>
          <p:cNvGrpSpPr/>
          <p:nvPr/>
        </p:nvGrpSpPr>
        <p:grpSpPr>
          <a:xfrm>
            <a:off x="3818452" y="3458966"/>
            <a:ext cx="307091" cy="30709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18">
              <a:extLst>
                <a:ext uri="{FF2B5EF4-FFF2-40B4-BE49-F238E27FC236}">
                  <a16:creationId xmlns:a16="http://schemas.microsoft.com/office/drawing/2014/main" id="{B04883A5-6C72-98E8-1E33-163525D56831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椭圆 19">
              <a:extLst>
                <a:ext uri="{FF2B5EF4-FFF2-40B4-BE49-F238E27FC236}">
                  <a16:creationId xmlns:a16="http://schemas.microsoft.com/office/drawing/2014/main" id="{29827A2F-C8CE-ED30-0D6D-A058F444D1D2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4" name="组合 30">
            <a:extLst>
              <a:ext uri="{FF2B5EF4-FFF2-40B4-BE49-F238E27FC236}">
                <a16:creationId xmlns:a16="http://schemas.microsoft.com/office/drawing/2014/main" id="{8968E9B4-6DB6-7C53-7000-6E0162528D01}"/>
              </a:ext>
            </a:extLst>
          </p:cNvPr>
          <p:cNvGrpSpPr/>
          <p:nvPr/>
        </p:nvGrpSpPr>
        <p:grpSpPr>
          <a:xfrm>
            <a:off x="9951352" y="3949193"/>
            <a:ext cx="1404314" cy="1404314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55" name="椭圆 31">
              <a:extLst>
                <a:ext uri="{FF2B5EF4-FFF2-40B4-BE49-F238E27FC236}">
                  <a16:creationId xmlns:a16="http://schemas.microsoft.com/office/drawing/2014/main" id="{49A24508-93DE-94F9-AFF1-B2930C5D18E5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6" name="椭圆 32">
              <a:extLst>
                <a:ext uri="{FF2B5EF4-FFF2-40B4-BE49-F238E27FC236}">
                  <a16:creationId xmlns:a16="http://schemas.microsoft.com/office/drawing/2014/main" id="{69AF13D6-FD3A-797E-2AF5-133E76ED40FC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dirty="0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57" name="组合 33">
            <a:extLst>
              <a:ext uri="{FF2B5EF4-FFF2-40B4-BE49-F238E27FC236}">
                <a16:creationId xmlns:a16="http://schemas.microsoft.com/office/drawing/2014/main" id="{F43F2B37-3686-1D67-5E71-A3C5146A6D51}"/>
              </a:ext>
            </a:extLst>
          </p:cNvPr>
          <p:cNvGrpSpPr/>
          <p:nvPr/>
        </p:nvGrpSpPr>
        <p:grpSpPr>
          <a:xfrm>
            <a:off x="1118606" y="2269313"/>
            <a:ext cx="1611639" cy="161163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58" name="椭圆 34">
              <a:extLst>
                <a:ext uri="{FF2B5EF4-FFF2-40B4-BE49-F238E27FC236}">
                  <a16:creationId xmlns:a16="http://schemas.microsoft.com/office/drawing/2014/main" id="{17EF5BC8-B03F-3431-05AB-BA7DD89716D7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F7D7FD"/>
            </a:solidFill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椭圆 35">
              <a:extLst>
                <a:ext uri="{FF2B5EF4-FFF2-40B4-BE49-F238E27FC236}">
                  <a16:creationId xmlns:a16="http://schemas.microsoft.com/office/drawing/2014/main" id="{3FC00E94-2C7F-A214-43EA-38E442E79FAB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60" name="组合 39">
            <a:extLst>
              <a:ext uri="{FF2B5EF4-FFF2-40B4-BE49-F238E27FC236}">
                <a16:creationId xmlns:a16="http://schemas.microsoft.com/office/drawing/2014/main" id="{19BFE795-2EF8-7104-7A6D-A063551151FB}"/>
              </a:ext>
            </a:extLst>
          </p:cNvPr>
          <p:cNvGrpSpPr/>
          <p:nvPr/>
        </p:nvGrpSpPr>
        <p:grpSpPr>
          <a:xfrm>
            <a:off x="4483140" y="4346829"/>
            <a:ext cx="311894" cy="311894"/>
            <a:chOff x="5252030" y="2008764"/>
            <a:chExt cx="809336" cy="809336"/>
          </a:xfrm>
          <a:solidFill>
            <a:srgbClr val="FEBF00"/>
          </a:solidFill>
        </p:grpSpPr>
        <p:sp>
          <p:nvSpPr>
            <p:cNvPr id="61" name="椭圆 40">
              <a:extLst>
                <a:ext uri="{FF2B5EF4-FFF2-40B4-BE49-F238E27FC236}">
                  <a16:creationId xmlns:a16="http://schemas.microsoft.com/office/drawing/2014/main" id="{17A85782-F9AB-92E5-BEDC-C09E23ED301C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椭圆 41">
              <a:extLst>
                <a:ext uri="{FF2B5EF4-FFF2-40B4-BE49-F238E27FC236}">
                  <a16:creationId xmlns:a16="http://schemas.microsoft.com/office/drawing/2014/main" id="{136474D8-5875-4532-F4E0-2B13BF459D23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63" name="组合 42">
            <a:extLst>
              <a:ext uri="{FF2B5EF4-FFF2-40B4-BE49-F238E27FC236}">
                <a16:creationId xmlns:a16="http://schemas.microsoft.com/office/drawing/2014/main" id="{DBC10C6A-E3F4-BE0D-4C11-E341FF5A49BB}"/>
              </a:ext>
            </a:extLst>
          </p:cNvPr>
          <p:cNvGrpSpPr/>
          <p:nvPr/>
        </p:nvGrpSpPr>
        <p:grpSpPr>
          <a:xfrm>
            <a:off x="4228996" y="1602617"/>
            <a:ext cx="311894" cy="311894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64" name="椭圆 43">
              <a:extLst>
                <a:ext uri="{FF2B5EF4-FFF2-40B4-BE49-F238E27FC236}">
                  <a16:creationId xmlns:a16="http://schemas.microsoft.com/office/drawing/2014/main" id="{A0E242E8-D562-F6F1-683A-06040EB390EF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5" name="椭圆 44">
              <a:extLst>
                <a:ext uri="{FF2B5EF4-FFF2-40B4-BE49-F238E27FC236}">
                  <a16:creationId xmlns:a16="http://schemas.microsoft.com/office/drawing/2014/main" id="{5B20E2F2-7F44-7BAE-605F-51AACC152A5C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66" name="组合 45">
            <a:extLst>
              <a:ext uri="{FF2B5EF4-FFF2-40B4-BE49-F238E27FC236}">
                <a16:creationId xmlns:a16="http://schemas.microsoft.com/office/drawing/2014/main" id="{B76B9575-D3ED-9252-09AD-AF55350BECF9}"/>
              </a:ext>
            </a:extLst>
          </p:cNvPr>
          <p:cNvGrpSpPr/>
          <p:nvPr/>
        </p:nvGrpSpPr>
        <p:grpSpPr>
          <a:xfrm>
            <a:off x="4875761" y="5135437"/>
            <a:ext cx="311894" cy="311894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67" name="椭圆 46">
              <a:extLst>
                <a:ext uri="{FF2B5EF4-FFF2-40B4-BE49-F238E27FC236}">
                  <a16:creationId xmlns:a16="http://schemas.microsoft.com/office/drawing/2014/main" id="{84EB40A5-595C-91EF-B29F-B094ED00901F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椭圆 47">
              <a:extLst>
                <a:ext uri="{FF2B5EF4-FFF2-40B4-BE49-F238E27FC236}">
                  <a16:creationId xmlns:a16="http://schemas.microsoft.com/office/drawing/2014/main" id="{D909BEDC-F6CB-DF3F-8985-AA7AD3438431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69" name="组合 48">
            <a:extLst>
              <a:ext uri="{FF2B5EF4-FFF2-40B4-BE49-F238E27FC236}">
                <a16:creationId xmlns:a16="http://schemas.microsoft.com/office/drawing/2014/main" id="{AA1AE2DE-AB12-7C6F-72CA-E1A25785FFFF}"/>
              </a:ext>
            </a:extLst>
          </p:cNvPr>
          <p:cNvGrpSpPr/>
          <p:nvPr/>
        </p:nvGrpSpPr>
        <p:grpSpPr>
          <a:xfrm>
            <a:off x="6088139" y="5153214"/>
            <a:ext cx="231884" cy="231884"/>
            <a:chOff x="5252030" y="2008764"/>
            <a:chExt cx="809336" cy="809336"/>
          </a:xfrm>
          <a:solidFill>
            <a:srgbClr val="FEBF00"/>
          </a:solidFill>
        </p:grpSpPr>
        <p:sp>
          <p:nvSpPr>
            <p:cNvPr id="70" name="椭圆 49">
              <a:extLst>
                <a:ext uri="{FF2B5EF4-FFF2-40B4-BE49-F238E27FC236}">
                  <a16:creationId xmlns:a16="http://schemas.microsoft.com/office/drawing/2014/main" id="{C2A0FAA7-E078-5B64-9A94-20E735E9ABBA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椭圆 50">
              <a:extLst>
                <a:ext uri="{FF2B5EF4-FFF2-40B4-BE49-F238E27FC236}">
                  <a16:creationId xmlns:a16="http://schemas.microsoft.com/office/drawing/2014/main" id="{65BEFA84-1E01-D12C-CFC6-9D116202813E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72" name="组合 54">
            <a:extLst>
              <a:ext uri="{FF2B5EF4-FFF2-40B4-BE49-F238E27FC236}">
                <a16:creationId xmlns:a16="http://schemas.microsoft.com/office/drawing/2014/main" id="{FF199368-94F3-B95F-9AF0-AEAD8A20A63C}"/>
              </a:ext>
            </a:extLst>
          </p:cNvPr>
          <p:cNvGrpSpPr/>
          <p:nvPr/>
        </p:nvGrpSpPr>
        <p:grpSpPr>
          <a:xfrm>
            <a:off x="8401096" y="3600984"/>
            <a:ext cx="452339" cy="452339"/>
            <a:chOff x="5252030" y="2008764"/>
            <a:chExt cx="809336" cy="809336"/>
          </a:xfrm>
          <a:solidFill>
            <a:srgbClr val="FFC000"/>
          </a:solidFill>
        </p:grpSpPr>
        <p:sp>
          <p:nvSpPr>
            <p:cNvPr id="73" name="椭圆 55">
              <a:extLst>
                <a:ext uri="{FF2B5EF4-FFF2-40B4-BE49-F238E27FC236}">
                  <a16:creationId xmlns:a16="http://schemas.microsoft.com/office/drawing/2014/main" id="{0A34CD58-24E2-F362-7F43-9BC6E753363C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FFC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74" name="椭圆 56">
              <a:extLst>
                <a:ext uri="{FF2B5EF4-FFF2-40B4-BE49-F238E27FC236}">
                  <a16:creationId xmlns:a16="http://schemas.microsoft.com/office/drawing/2014/main" id="{A25EA535-AAC8-E2E0-3D02-2618D55C7EB5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75" name="组合 57">
            <a:extLst>
              <a:ext uri="{FF2B5EF4-FFF2-40B4-BE49-F238E27FC236}">
                <a16:creationId xmlns:a16="http://schemas.microsoft.com/office/drawing/2014/main" id="{129EDC4E-E01F-B8E4-A28B-BAFD71FBCC88}"/>
              </a:ext>
            </a:extLst>
          </p:cNvPr>
          <p:cNvGrpSpPr/>
          <p:nvPr/>
        </p:nvGrpSpPr>
        <p:grpSpPr>
          <a:xfrm>
            <a:off x="8625790" y="3132613"/>
            <a:ext cx="226169" cy="226169"/>
            <a:chOff x="5252030" y="2008764"/>
            <a:chExt cx="809336" cy="809336"/>
          </a:xfrm>
          <a:solidFill>
            <a:srgbClr val="B386CB"/>
          </a:solidFill>
        </p:grpSpPr>
        <p:sp>
          <p:nvSpPr>
            <p:cNvPr id="76" name="椭圆 58">
              <a:extLst>
                <a:ext uri="{FF2B5EF4-FFF2-40B4-BE49-F238E27FC236}">
                  <a16:creationId xmlns:a16="http://schemas.microsoft.com/office/drawing/2014/main" id="{59931170-D2A7-CF13-C3F5-8A90F4A75217}"/>
                </a:ext>
              </a:extLst>
            </p:cNvPr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solidFill>
                <a:srgbClr val="B386CB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77" name="椭圆 59">
              <a:extLst>
                <a:ext uri="{FF2B5EF4-FFF2-40B4-BE49-F238E27FC236}">
                  <a16:creationId xmlns:a16="http://schemas.microsoft.com/office/drawing/2014/main" id="{38798CF3-E339-FAA8-F7D7-336C7A805DE0}"/>
                </a:ext>
              </a:extLst>
            </p:cNvPr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等线" panose="02010600030101010101" pitchFamily="2" charset="-122"/>
              </a:endParaRPr>
            </a:p>
          </p:txBody>
        </p:sp>
      </p:grpSp>
      <p:grpSp>
        <p:nvGrpSpPr>
          <p:cNvPr id="78" name="组合 2">
            <a:extLst>
              <a:ext uri="{FF2B5EF4-FFF2-40B4-BE49-F238E27FC236}">
                <a16:creationId xmlns:a16="http://schemas.microsoft.com/office/drawing/2014/main" id="{51D829FF-88B5-F74F-9702-54BECDC2F12C}"/>
              </a:ext>
            </a:extLst>
          </p:cNvPr>
          <p:cNvGrpSpPr/>
          <p:nvPr/>
        </p:nvGrpSpPr>
        <p:grpSpPr>
          <a:xfrm>
            <a:off x="4198917" y="1150320"/>
            <a:ext cx="4008813" cy="400880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3">
              <a:extLst>
                <a:ext uri="{FF2B5EF4-FFF2-40B4-BE49-F238E27FC236}">
                  <a16:creationId xmlns:a16="http://schemas.microsoft.com/office/drawing/2014/main" id="{DCC406DD-D931-B9DD-9517-A47D537609F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0" name="椭圆 4">
              <a:extLst>
                <a:ext uri="{FF2B5EF4-FFF2-40B4-BE49-F238E27FC236}">
                  <a16:creationId xmlns:a16="http://schemas.microsoft.com/office/drawing/2014/main" id="{E203E290-95DE-D450-5326-559BD7CE0AA6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700"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pic>
        <p:nvPicPr>
          <p:cNvPr id="81" name="Picture 2" descr="بسم الله الرحمن الرحيم با فرمت Png">
            <a:extLst>
              <a:ext uri="{FF2B5EF4-FFF2-40B4-BE49-F238E27FC236}">
                <a16:creationId xmlns:a16="http://schemas.microsoft.com/office/drawing/2014/main" id="{BA2B5BAE-730E-E5C4-EF1C-CF707EB5B7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0" t="-24755" r="-1460" b="24755"/>
          <a:stretch/>
        </p:blipFill>
        <p:spPr bwMode="auto">
          <a:xfrm>
            <a:off x="4499200" y="925006"/>
            <a:ext cx="3529012" cy="342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038818"/>
      </p:ext>
    </p:extLst>
  </p:cSld>
  <p:clrMapOvr>
    <a:masterClrMapping/>
  </p:clrMapOvr>
  <p:transition spd="slow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 p14:presetBounceEnd="5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8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80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91433" y="800969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ویژگیهای برنامه استراتژیک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7BF004C-A8E2-676E-1C7E-C06E90DE11B0}"/>
              </a:ext>
            </a:extLst>
          </p:cNvPr>
          <p:cNvSpPr txBox="1">
            <a:spLocks/>
          </p:cNvSpPr>
          <p:nvPr/>
        </p:nvSpPr>
        <p:spPr>
          <a:xfrm>
            <a:off x="6177811" y="1640759"/>
            <a:ext cx="3797073" cy="3675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1400" dirty="0">
                <a:cs typeface="B Koodak" panose="00000700000000000000" pitchFamily="2" charset="-78"/>
              </a:rPr>
              <a:t>فرآيندي مدیریتی و هماهنگ كننده بين منابع داخلي سازمان و فرصت هاي خارجي آن مي باشد. </a:t>
            </a:r>
          </a:p>
          <a:p>
            <a:pPr algn="just" rtl="1"/>
            <a:r>
              <a:rPr lang="fa-IR" sz="1400" dirty="0">
                <a:cs typeface="B Koodak" panose="00000700000000000000" pitchFamily="2" charset="-78"/>
              </a:rPr>
              <a:t>نگريستن از درون "پنجره استراتژيك" و تعيين فرصت هايي است كه سازمان از آن ها سود مي برد يا به آنها پاسخ مي دهد.</a:t>
            </a:r>
          </a:p>
          <a:p>
            <a:pPr algn="just" rtl="1"/>
            <a:r>
              <a:rPr lang="fa-IR" sz="1400" dirty="0">
                <a:cs typeface="B Koodak" panose="00000700000000000000" pitchFamily="2" charset="-78"/>
              </a:rPr>
              <a:t>برنامه ريزي استراتژيك فرآيندي است که محيط عملياتي سازمان، مآموريت سازمان و اهداف جامع سازمان را با يكديگر در نظر گرفته و گزينش گزينه هاي استراتژيك سازگار با اين سه عنصر را آسان ساخته و سپس اين گزينه ها را بكار گرفته و ارزيابي مي كند. </a:t>
            </a:r>
            <a:endParaRPr lang="en-US" sz="1400" dirty="0">
              <a:cs typeface="B Koodak" panose="00000700000000000000" pitchFamily="2" charset="-78"/>
            </a:endParaRPr>
          </a:p>
          <a:p>
            <a:pPr algn="just" rtl="1"/>
            <a:r>
              <a:rPr lang="fa-IR" sz="1400" dirty="0">
                <a:cs typeface="B Koodak" panose="00000700000000000000" pitchFamily="2" charset="-78"/>
              </a:rPr>
              <a:t>برنامه ريزي استراتژيك به خودي خود هدف نيست بلكه تنها مجموعه اي از مفاهيم است كه براي كمك به مديران در تصميم گيري استفاده مي شود.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4C7430"/>
              </a:solidFill>
              <a:effectLst/>
              <a:uLnTx/>
              <a:uFillTx/>
              <a:latin typeface="Trafic Mazar" charset="-78"/>
              <a:ea typeface="+mn-ea"/>
              <a:cs typeface="B Nazanin" panose="00000400000000000000" pitchFamily="2" charset="-78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اجزاي مديريت استراتژيك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2BB55ED1-73DF-115C-0FEF-AF5681FD5CFC}"/>
              </a:ext>
            </a:extLst>
          </p:cNvPr>
          <p:cNvSpPr txBox="1">
            <a:spLocks/>
          </p:cNvSpPr>
          <p:nvPr/>
        </p:nvSpPr>
        <p:spPr>
          <a:xfrm>
            <a:off x="1889826" y="1518476"/>
            <a:ext cx="2986820" cy="1823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تدوین استراتژی</a:t>
            </a:r>
            <a:endParaRPr kumimoji="0" lang="fa-IR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  <a:sym typeface="Wingdings" pitchFamily="2" charset="2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  <a:sym typeface="Wingdings" pitchFamily="2" charset="2"/>
              </a:rPr>
              <a:t> اجرای استراتژی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  <a:sym typeface="Wingdings" pitchFamily="2" charset="2"/>
              </a:rPr>
              <a:t> ارزیابی و کنترل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</a:endParaRP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0C1971FE-3FFB-B27F-E18B-EEA299B49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132" y="3341769"/>
            <a:ext cx="3672891" cy="269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78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91433" y="800969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فرایند برنامه استراتژیک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7BF004C-A8E2-676E-1C7E-C06E90DE11B0}"/>
              </a:ext>
            </a:extLst>
          </p:cNvPr>
          <p:cNvSpPr txBox="1">
            <a:spLocks/>
          </p:cNvSpPr>
          <p:nvPr/>
        </p:nvSpPr>
        <p:spPr>
          <a:xfrm>
            <a:off x="6177811" y="1640759"/>
            <a:ext cx="3797073" cy="36757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رویکرد موثر در برنامه ریزی استراتژيك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2BB55ED1-73DF-115C-0FEF-AF5681FD5CFC}"/>
              </a:ext>
            </a:extLst>
          </p:cNvPr>
          <p:cNvSpPr txBox="1">
            <a:spLocks/>
          </p:cNvSpPr>
          <p:nvPr/>
        </p:nvSpPr>
        <p:spPr>
          <a:xfrm>
            <a:off x="1238081" y="1518476"/>
            <a:ext cx="3778981" cy="454245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/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lang="fa-IR" sz="5600" dirty="0">
                <a:cs typeface="B Koodak" panose="00000700000000000000" pitchFamily="2" charset="-78"/>
              </a:rPr>
              <a:t>درصدد شناسايي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مسايل بنيادين </a:t>
            </a:r>
            <a:r>
              <a:rPr lang="fa-IR" sz="5600" dirty="0">
                <a:cs typeface="B Koodak" panose="00000700000000000000" pitchFamily="2" charset="-78"/>
              </a:rPr>
              <a:t>سازمان و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پاسخ گويي </a:t>
            </a:r>
            <a:r>
              <a:rPr lang="fa-IR" sz="5600" dirty="0">
                <a:cs typeface="B Koodak" panose="00000700000000000000" pitchFamily="2" charset="-78"/>
              </a:rPr>
              <a:t>به آنها بر آيد.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به ابهامات ذهني در مورد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اهداف و ارزش هاي تاثيرگذار </a:t>
            </a:r>
            <a:r>
              <a:rPr lang="fa-IR" sz="5600" dirty="0">
                <a:cs typeface="B Koodak" panose="00000700000000000000" pitchFamily="2" charset="-78"/>
              </a:rPr>
              <a:t>بر ماموريت و استراتژي ها ي سازماني پاسخ دهد.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معطوف به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نيروها و روندهاي پيراموني سازمان ها </a:t>
            </a:r>
            <a:r>
              <a:rPr lang="fa-IR" sz="5600" dirty="0">
                <a:cs typeface="B Koodak" panose="00000700000000000000" pitchFamily="2" charset="-78"/>
              </a:rPr>
              <a:t>باشد زيرا بي شك اين عوامل خارجي، ماموريت سازمان را تحت تاثير قرار خواهد داد.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به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بعد سياسي </a:t>
            </a:r>
            <a:r>
              <a:rPr lang="fa-IR" sz="5600" dirty="0">
                <a:cs typeface="B Koodak" panose="00000700000000000000" pitchFamily="2" charset="-78"/>
              </a:rPr>
              <a:t>سازمان توجه كرده و نظرات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ذي نفعان داخلي و خارجي</a:t>
            </a:r>
            <a:r>
              <a:rPr lang="fa-IR" sz="5600" dirty="0">
                <a:cs typeface="B Koodak" panose="00000700000000000000" pitchFamily="2" charset="-78"/>
              </a:rPr>
              <a:t> را سرلوحه ي فعاليت هاي خود قرار دهد.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در سازمان هاي غيرانتفاعي بر مشاركت گسترده ي مديران ارشد سازمان و در بخش هاي دولتي بر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منتخبان مردم</a:t>
            </a:r>
            <a:r>
              <a:rPr lang="fa-IR" sz="5600" dirty="0">
                <a:cs typeface="B Koodak" panose="00000700000000000000" pitchFamily="2" charset="-78"/>
              </a:rPr>
              <a:t> متمركز باشد.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به منظور ايجاد تعهد به اجراي برنامه ها، خواهان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درگيري مستقيم افراد كليدي سازمان با مسايل بحراني </a:t>
            </a:r>
            <a:r>
              <a:rPr lang="fa-IR" sz="5600" dirty="0">
                <a:cs typeface="B Koodak" panose="00000700000000000000" pitchFamily="2" charset="-78"/>
              </a:rPr>
              <a:t>باشد.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عملياتي</a:t>
            </a:r>
            <a:r>
              <a:rPr lang="fa-IR" sz="5600" dirty="0">
                <a:cs typeface="B Koodak" panose="00000700000000000000" pitchFamily="2" charset="-78"/>
              </a:rPr>
              <a:t> بوده و بر لزوم توسعه و برنامه هاي اجرايي تاكيد داشته باشد. </a:t>
            </a:r>
            <a:endParaRPr lang="en-US" sz="5600" dirty="0">
              <a:cs typeface="B Koodak" panose="00000700000000000000" pitchFamily="2" charset="-78"/>
            </a:endParaRPr>
          </a:p>
          <a:p>
            <a:pPr lvl="0" algn="r" rtl="1"/>
            <a:r>
              <a:rPr lang="fa-IR" sz="5600" dirty="0">
                <a:cs typeface="B Koodak" panose="00000700000000000000" pitchFamily="2" charset="-78"/>
              </a:rPr>
              <a:t>به منظور قراردادن سازمان در يك موقعيت مناسب رقابتي بايد </a:t>
            </a:r>
            <a:r>
              <a:rPr lang="fa-IR" sz="5600" dirty="0">
                <a:solidFill>
                  <a:srgbClr val="FF0000"/>
                </a:solidFill>
                <a:cs typeface="B Koodak" panose="00000700000000000000" pitchFamily="2" charset="-78"/>
              </a:rPr>
              <a:t>تصميمات قابل اجرا و عملي </a:t>
            </a:r>
            <a:r>
              <a:rPr lang="fa-IR" sz="5600" dirty="0">
                <a:cs typeface="B Koodak" panose="00000700000000000000" pitchFamily="2" charset="-78"/>
              </a:rPr>
              <a:t>اتخاذ كند. </a:t>
            </a:r>
            <a:endParaRPr lang="en-US" sz="56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US" sz="5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cs typeface="B Koodak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683" y="2035063"/>
            <a:ext cx="3269184" cy="35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20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18843" y="842686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ar-SA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مراحل برنامه ريزي</a:t>
            </a:r>
            <a:r>
              <a:rPr lang="ar-SA" altLang="en-US" sz="2000" dirty="0">
                <a:solidFill>
                  <a:srgbClr val="70AD47">
                    <a:lumMod val="75000"/>
                  </a:srgbClr>
                </a:solidFill>
                <a:latin typeface="Century Gothic" panose="020B0502020202020204"/>
                <a:cs typeface="B Titr" panose="00000700000000000000" pitchFamily="2" charset="-78"/>
              </a:rPr>
              <a:t> </a:t>
            </a: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استراتژيك</a:t>
            </a:r>
            <a:r>
              <a:rPr lang="en-US" altLang="en-US" sz="2000" dirty="0">
                <a:solidFill>
                  <a:srgbClr val="70AD47">
                    <a:lumMod val="75000"/>
                  </a:srgbClr>
                </a:solidFill>
                <a:latin typeface="Century Gothic" panose="020B0502020202020204"/>
                <a:cs typeface="Titr" pitchFamily="2" charset="-78"/>
              </a:rPr>
              <a:t> 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A11BD7C8-10F5-E7E6-B9E0-3F5B587630CC}"/>
              </a:ext>
            </a:extLst>
          </p:cNvPr>
          <p:cNvSpPr txBox="1">
            <a:spLocks/>
          </p:cNvSpPr>
          <p:nvPr/>
        </p:nvSpPr>
        <p:spPr>
          <a:xfrm>
            <a:off x="6225166" y="1732346"/>
            <a:ext cx="3806284" cy="2685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آغاز</a:t>
            </a:r>
            <a:r>
              <a:rPr lang="en-US" altLang="en-US" sz="1400" dirty="0">
                <a:cs typeface="B Koodak" panose="00000700000000000000" pitchFamily="2" charset="-78"/>
              </a:rPr>
              <a:t> </a:t>
            </a:r>
            <a:r>
              <a:rPr lang="ar-SA" altLang="en-US" sz="1400" dirty="0">
                <a:cs typeface="B Koodak" panose="00000700000000000000" pitchFamily="2" charset="-78"/>
              </a:rPr>
              <a:t>كار و حصول توافق درباره‌‌ي آن</a:t>
            </a:r>
            <a:endParaRPr lang="en-US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تعيين و شناسايي</a:t>
            </a:r>
            <a:r>
              <a:rPr lang="fa-IR" altLang="en-US" sz="1400" dirty="0">
                <a:cs typeface="B Koodak" panose="00000700000000000000" pitchFamily="2" charset="-78"/>
              </a:rPr>
              <a:t> سياست ها ي سازمان</a:t>
            </a:r>
            <a:endParaRPr lang="en-US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تدوين رسالت و ارزش‌هاي سازماني</a:t>
            </a:r>
            <a:r>
              <a:rPr lang="en-US" altLang="en-US" sz="1400" dirty="0">
                <a:cs typeface="B Koodak" panose="00000700000000000000" pitchFamily="2" charset="-78"/>
              </a:rPr>
              <a:t> </a:t>
            </a:r>
            <a:endParaRPr lang="fa-IR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altLang="en-US" sz="1400" dirty="0">
                <a:cs typeface="B Koodak" panose="00000700000000000000" pitchFamily="2" charset="-78"/>
              </a:rPr>
              <a:t>تدوين چشم انداز</a:t>
            </a:r>
            <a:endParaRPr lang="en-US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ارزيابي محيط داخلي (نقاط ضعف و قوت)</a:t>
            </a:r>
            <a:endParaRPr lang="en-US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ارزيابي محيط خارجي (فرصت‌ها و تهديدها)</a:t>
            </a:r>
            <a:endParaRPr lang="en-US" altLang="en-US" sz="1400" dirty="0">
              <a:cs typeface="B Koodak" panose="00000700000000000000" pitchFamily="2" charset="-78"/>
            </a:endParaRPr>
          </a:p>
          <a:p>
            <a:pPr marR="0" lvl="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6600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ar-SA" altLang="en-US" sz="1400" dirty="0">
                <a:cs typeface="B Koodak" panose="00000700000000000000" pitchFamily="2" charset="-78"/>
              </a:rPr>
              <a:t>تنظيم استراتژي</a:t>
            </a:r>
            <a:r>
              <a:rPr lang="en-US" altLang="en-US" sz="1400" dirty="0">
                <a:cs typeface="B Koodak" panose="00000700000000000000" pitchFamily="2" charset="-78"/>
              </a:rPr>
              <a:t> </a:t>
            </a:r>
            <a:r>
              <a:rPr lang="ar-SA" altLang="en-US" sz="1400" dirty="0">
                <a:cs typeface="B Koodak" panose="00000700000000000000" pitchFamily="2" charset="-78"/>
              </a:rPr>
              <a:t>ها</a:t>
            </a:r>
            <a:endParaRPr lang="en-US" altLang="en-US" sz="1400" dirty="0">
              <a:cs typeface="B Koodak" panose="00000700000000000000" pitchFamily="2" charset="-78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3211B694-BEC6-3777-B1CF-21CDF6EF6661}"/>
              </a:ext>
            </a:extLst>
          </p:cNvPr>
          <p:cNvSpPr txBox="1"/>
          <p:nvPr/>
        </p:nvSpPr>
        <p:spPr>
          <a:xfrm>
            <a:off x="1549719" y="976757"/>
            <a:ext cx="3213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آغاز کار و حصول توافق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3" name="AutoShape 2" descr="data:image/jpeg;base64,/9j/4AAQSkZJRgABAQAAAQABAAD/2wCEAAkGBxMSEhURERQWFRUWGRUYFhgYFR0YHhgeHRcXGBsbHRkYHyggGR0mHhkaITIhJikrLi4uGB8zODMtNygtLi0BCgoKDg0OGxAQGzElICUtLS8tLS8tLS0tLS0tLS0tLS0tLS0tLS0tLS0tLS0tLS0tLS0tLS0tLS0tLS0tLS0tLf/AABEIANYA7AMBEQACEQEDEQH/xAAcAAABBQEBAQAAAAAAAAAAAAAAAgMEBQYBBwj/xABPEAACAgAEAwQCDwcBBAcJAAABAgMRAAQSIQUTMQYiQVEHYRQVMjVSVHFygZGSk7PR0iNCQ1OCoaKxFiQzYhclRGOU4fBkc4OytMHT4vH/xAAbAQEAAwEBAQEAAAAAAAAAAAAAAQIDBAUGB//EADsRAAIBAgMEBwYFBQADAQEAAAABAgMRBCExBRJBURMUUmGBkbEVIjNxodEyQnLh8AYjU5LBFmLxNEP/2gAMAwEAAhEDEQA/APLscZ9cGADABgAwAYAfyOTkmkWKFC7saVVFk+P+m/0YlK5Sc1Bb0tCz7Rdl8zkREc0qoZdZVdQZgF03q02BeoVv4HBprUzpYiFW+5wIOV4ZJInMUARh0jLswUKzdLs3XmegsX1GFi8qsYvd4k+fsvOsU2YuN4oOXreOQOpLsqhVZbBYagSPAfKLndZmsRFyUeLKzJ5KSZtEMbyNV6UQsa86UE1uPrxFjaU4xzk7DMiFSVYEEEggiiCNiCD0OFiU080WHE+BzZeKCWZdIzCl4x46QRuR4XYI9RGDTRlCtGcmo8CtxBsLWJiCwBKrQJrYXdWfC6P1HAi6vYRgSGAOsCNjsR1wILrO9mJoVRpmij5kBzCK0gBZbACjwLtdhR4eXTFnFrUwjiIyfup62KTFToDABgBWg1dGrq62vyvzwIur2E4EhgAwAYAMAGADABgAwAYAMAGADAHr3AuxkIlh4jw/iEMQVUYI6h9J5YWQNcgPetrGxGo1VDG6ir3TPGqYme66VSLZO9qeFtnn4iuegZFL86GUhxZUglGZwa3OnZhd14AQlG97mfSVlSVLdt3mK7A8LXOpmcs+bly6KqyKpJMRUuNZkGoL4RjqDe/gcVhG6zO3FVOicZKN39S77V8aywg4rloXiIc5DRy6Cu40CXlqCdgI16E+OJk000jHD0p79OUk+Ix2T7H5N8tl87JnzlweYswYiLUwYikcsCALS61X6umCirXuWr4mpvypqF+XEmRdgeGIVaXiUUjKVMgLoA+l+Y4oOWFxd3qd9/VgoRXEo8XXasoWM92pz6ZyHhUEJGsRmKr3W5ViQN5Gkv5CD44q3exvQjKk6kpfMuuxPZuKDM5uKcRNPHJyoFzULaHTUwZwvQlgFo2aB8bxaC1uY4mvKUYuOlruzKnszwFMzmc/kZJ2yqqZGCIS0QMcpFsTQZEBIBNXd2KrFYRvdG1as6cYVEr+ontrlsn7PysCSRmJYsvFPJl1sWGZWIVSxLaNPixvzOJdt6ww8qioyk9c2rjHD+FZTK8UlgzcumKBn5TMhdWcFTGJFSiVo2QKBK10OIjZSzLVKlSpQTgs3r+xvc3wXhTy5jMtmMpKc0UkCyOF5UdrzipVr5hBZhYBBAHmcabsczgVWulGKTVsvHgN5cZGXL5XOS5rLssGROXkicAsTy9J098FHvatJsE11Bwdn7z5E/3YzcFF5yuY/sF2Vy2bgaeTMLFJBMmoSoDEyVYVrZb1FWBAboOm4OKwirXZ14rEThLcSumuGpJ4fkMjmOLZyZmHsSASZmlXUrhWQNsOqamJodRt0OIVm23oROdWGHjHi8iD2rzOQzXEYOS1QuIlnkjhMepi5DERkWG06RYG53rEOzkXoKrSoO+vA9EyXCMjkYG4fJmMrNHI8hkSV1R/dINWrVSmOMMaqywFFemNbJKzPOlUq1Z9Ik0+7+cTwrMhQ7BCWQM2knYkWaJHmRWMD3o3tmN4FgwAYAMAGADABiAGBBzUPPAjeXMNQ88Cd5BqHngN5BqHngLoLHqwIuiXwzib5d+ZEVDVXeRJBVg9JAR4DfriydilSEJq0vUtZe2Mxyj5JUgjjkIMrRx6XkIOq2a63PkAPAUNsHJ2sYrD01U6Ru7+ZSZacI6vpR9JB0vZVq8CAQSPpxCOiVmrXsWvaTtRLneUJREiQqVjSJNCKDV0tmugHl3RiW7mVGjClez14spdQ9WINrrmKjm0kMrUQQQQaII3BB88CG4tWbNvJ6W+JGPl8yIGq5gjGv5eum/6cX6SRwrAUFK//Smh7YTJlZMnGsKLKKlkCnmyWbOqQsbvcdOhNViu87WNnh6bmpt6cL5DvDe3E8Mon5eVkkUUjNAgKbknTy9IBN9TZ+Te532RPDU5Ld3ml8yhz2daaR5pGt5GZ2PmWNnFTohuxiooY1DzGBbeXMNQ8xgN5czR5/trNJDFl1SCKKGRZVSKOgWXoWDE6/p6+N4s5M5Y4ampOTd28s2VuV45JG2YdSgOYSSOTYAaZGVm0gUF3WvIAnFTV04NRTeg/wBme0r5FzLFHA8m2lpULlOvuO8NJN9euLKVitelGqrOWXcyszmbMsjyyNbuzOx82YlifrOKmsd2KSXAa1DzGBbeXMNQ88BvLmGoeeA3lzDUPPAby5gDgTdHcCQwAYgGo9Go/wCsIvmT/gSYzrNqnJrk/Q5cZ8J+Hqe7coev7R/PH517Sxn+WX+zPN3I8g5Q9f2j+eHtLGf5Zf7Mbi5Byh6/tH88PaWM/wAsv9mNxcg5Q9f2j+eHtLGf5Zf7Mbi5Byh6/tH88T7Sxn+WX+zG5HkHKHr+0fzxHtLGf5Zf7Mbi5Byx6/tH88PaWM/yy/2Y3FyDlj1/aP54e0sZ/ll/sxuLkNZuWOJGkkbSii2YsaA+vG2HxePr1FSp1JOT095kSUYq7IXYLjC545htJEaMixgk2RRJJ36ny8Mfo2EwFTCU1GrNzk8227+COCVXfd1kaieOBNIcquo6V1PWo+Qs7n1DHTYrdjvsKP4P9z+eAuw9hR/B/ufzwsLsPYUfwf7n88Bdh7Cj+D/c/ngLsPYUfwf7n88Bdh7Cj+D/AHP54C7D2FH8H+5/PAXYewo/g/3P54C7D2FH8H+5/PAXYewo/g/3P54C7D2FH8H+5/PAXZneK8ZgizcMBaNU/aCdnJAQ8sNGuokKCbv6BjGdVRmlc9OhgalXDyqJNvLdS4q9m7a5CuKcfy8UkcaJzdapJrEiqio76FbWzAGz0AvCVZJpFaGz6lSEpye7ZtWs220rtWXLvI8XaaBo9Qy8hkMiRLEGUli6cxCGD6dJTe7xCrq2md7Gj2XUU7Oa3d1ybzySdnla975aGf8ASNnY5+FSyIjIQ2hlbqrJmIVI2JHnuPA4b6nC4pUJUMUoN3yumtGmro8OxQ9kMAGKg1Ho098IvmZj8CTGVf4U/wBL9Dlxnwn4ep7zj8tOAMSAwAYAMAGADABgCLxJgI2GkOWpVVhYZmIVQR5aiL9V479mUKlbFQhTbTvquC4vyM6skoNstOz3Z+DJqVhXSW06zfuiorVXRb8hQx+qym5anmJWPHvTJx4y51Yo2oZWqI/mmmJ+VaUfKDj08FR9y74knr/ZLjQzuUhzI6uo1DycbOPoYHHn1qbpzcSS4xmQGADEAMAGADABgAwAYAj8RgLxOgLgsCLRtLfQx9yfXiGrqxpTnuSUrJ24PQzcPZyNR7jMsSQzl5g2thVa9RIaggA8KYjxOM1QijsntOtLglZWVlayz0t8xj/ZdbIrN6qTVJ7J74A1ERhvggm6G1/IMV6vHm/M09rVcvdjbluq13x+feNS9i1DBh7KvZtQzRJ1haDWdwRenUPAYjq0dbvzNPbVe1t2FrWturTW3yvmVfpKyCQcJkjjVlF2dZ1MSczDbMbNkne78sWcFGFkZUMROvilOevkrJZJHhWMj3AxIDFQaj0ae+EXzMx+BJjKv8Kf6X6HLjPhPw9T3nH5acAYkBgAwBxmA641pUKtX4cXL5Jv0KuSWrOax5jG/s/F/wCKX+r+xHSR5hrHmMPZ+L/xS/1f2HSQ5oNY88PZ+L/xS/1f2HSR5jeVUPmVLEBIVL2TQZ21IKPjpXXf/vF8sfXf03s6dGM61WLTeSTVnbi8+f3OTET3mki247xNctlpcwdxGhYes1sPpNfXj6qMd52Oc+Xs/KzszubZizMfMk2T9Zx9BSikrIrHU9L9A3HSHmyLHYjnR+oilcer90/Xji2jSyVTwNGezY8ogMAGADABgAwAYALwAYAMAdwBzAHcAYL0z+90n9H48GKVPwnZgfjo+esc59EGJAYqDUejT3wi+ZmPwJMZV/hT/S/Q5cZ8J+Hqe84/LTgDEgMAGAEl5V1GBQ8nLfQpNAm062RsOvUXWPqP6Wv01S3Z/wCmU1Byiqjsr5sgzZ7P24ETRiVSsWpozy3AmNnvbknl0NxQ6DfH2l530NY0sIkm5Xs89c1l3cM76E+HiEsuZ0x6uRCH5jrpYSPpQhAb1WLawB1A38MTvScu4xlRp06N5P3pWss8lnnyzytn4EeTjs0jLJlI2njUOrBSqjU2grq1GwUAYEDxbp0pvSb93QvHC04JxrS3Xk1q8s+XPKxNE7TzIUsCJiJdMm28WrSQpolXIBBHh68WWcsjn3FTpve1ayy7/wDqIXHO0uThRctmrbXGupNGsaSKo/LRx10qFSfvQOCdSMdTLnMcAb/soP8A8Jvzx1Klilx+pl1qnEn8G4twfKuZMtBynI0lliN11q/Lb+2Kzw+JmrSd/Eo9oUVq/ob7LzB1DqbVgCD5g7jHntOLszrjJSV0OYFhMyWpXzBHUjqPMbj5RiAYnLScVijGWjy0BVUSMSNmJB3uUNRtYySA5O9KKUAGzSyCYfbh5Iu7lIo1kUvpmeQsl0yENCLNGwQV3UeGxAgrkuMRyMsbwvGWzJVZJn7yySyyIxcQlo2QSIujUQQm2mrMIFnkZ81Aj5idHlaRv+FHqblABwAoKgkWEWwouy1YiUrLQ1oUlUluuSj89DkPtixaZUiQScoiN5DahRZBIj2LDukb1dg7Uaf3NUdrWCj7jbdr5pa/XhrwvyJCR8QEC2YWlDkt3ioZa2GoJ1BPXT4D14n37d5m3g3VeqjbL5/K/wD0h5/iWdgyg/ZtPO+tQyRnuMKC6wFNg979poC3pOkA4tG9szDEdF0j6JWX8/lru3M5lnzsTRQKNeqSSbMSPrIjR8wHWJG0lXOgumkEaQqmwKuxgT+zOXzsZdM1yjGtiNlkZ3bvsdTllFEgjbeqG+HAF9gDB+mb3uk/o/HgxSpodmB+Mj56xzn0QYkBioNR6NPfCL5mY/AkxlX+FP8AS/Q5cZ8J+Hqe84/LTgDEgMAGAOFQeoxrRxFWi705OL7nYq4p6hoHkPqx0e0sX/ll5sr0ceRzQPIfVifaWL/yy82OjjyEpHrljjA23d/mrVD6WI+UBsfRf05PFYitKpUnJxiuLdm3/LnFi7JxhHV5v5L7l3NDEqlmVAqgkkqNgBZOPs1fQyZ4tm8lLn5HzUe+tpqU90KsYiCLfTUQ4AG3uTj2aco0oqD/AJc8+o95lbwzJNK2lVY+JpC1deoHr2x0SmkrnJJNk3J5FmZFo97xo0o16CTtuAfEbYlzSTZxyg20eh9iAsiPC7SaoWKippFGmyB3VYAbg48vGJxkpJZPuPR2dNTTg27xfN6Gm9qk+FN/4iX9eOPpH3eSPS6Jc35sPapPhTf+Il/Xh0j7vJDolzfmyv4xPlMqurMTSRimbvZqQbKAWIBe2qxsLO+wOG++7yQ6Jc35so832syERIklmQqSG15mRQp1OoBPM90dBOkbgbnbDpH3eSJ6Jc35slZHj+RmYiOaVlVJHeRc2zqmjl2CUlO55m1XelvVbffd5Ijolzfmx3jPFcrl3WLmO8jBnKLnH1BVXmFiNfTQGYXV6duuHSPkvJE9Eub82RuE9o8jmWRIZJ3LsFNTzVHcMk3fJYAUIypAJIY0QKOG++7yRHRLm/NkqXi2SisZiZ4G1SqqPmpLcJIUBUa+9qqwo336YdI+7yRPRLm/NiBxvIiJZpZpYlZpFUSZiVCQkxhL0X2Wxq33C2T0NOkfd5IdEub82RJe1XDxE04mk0BQUY5qQCS+ZspDnccs9fHbrthvvu8kOiXN+bNUvC4yAQ02/wD7RL+vDffd5IdEub82d9qk+FN/4iX9eHSPu8kOjXN+bMR6XcmsfD5Spc2E91I7/wAeDwdjWMqsm4nbs+KVdHgWOY+lDEgMVBqPRp74RfMzH4EmMq/wp/pfocuM+E/D1PecflpwBiQGADABgAwAYlAkdnorVpz/ABT3fmLYT6D3n/rx+m7HwfVcJGL1eb+bPHU+km6nPT5L+XKv0nZqRMiyxgnmMsbEC9Kmy1+o1p/qx7mFinUVytV2ieQZXMTxjTG0qKTZCsygnbehtew+rHs2g83Y4Gyxy/FJljEaKEIGnmKhWQrq1aS4PS/9MVcIXv8ATgYScrEjL59woURqKVkBAaxq90QS3uj0v6qxZQi82/Q5JuaWS/jLrsVmXjzcdAnXat6wd7+ggHGeMjGVJ56FMA5wxCstdT1jHhH1AYARLCrVqUNRsWAaPmL6HAkQ+UjN2imzZtQbNVfy0T9eIB1MsgGkIoG+wUAb9dsSCDwzs9lcuGWGFVDG2u2vZVA7xNABVAUbAKNtsATXykZVkKLpbVqFbHUCGvzsE4Ag5Ps7lYtOiIdxWRdRZ6DNrb3ZO5aiW6mhvtgCwfLo3ulU9eoB69evyn68QCPmOFwu0bOgPKJKDwUkFb0+5JomrG1muuJBNwAYAwXpn97pPkT8eDFKn4TswPx0fPWOc+iDEgMVBqPRp74RfMzH4EmMq/wp/pfocuM+E/D1PecflpwBiQGADABgAwBHzgLARKaaUhAR1AolyPIhAxHrrHrbFwfWcXGLWSzfgcmMqONPdWssl/36GmjQKAAKAFAeQGP0w40klZGD4r6ROXM8ccKuqMV1FyLrY7BTtd4o52PJrbU3ZuKjexHT0jOf+zp94f04zddoqtpvsIfTt8x/7Ov2z+nGbxTRosc3+UfTtsx/gL9v/wDXGMtoNcDaOIT/ACkmPtax/gr9r/yxhLajXD6m8aqfA0fCs+Jo9dUehF3Rx6GFxCrw3kbp3KniHaiPLZiSPNSRxxBYdBok2/NvXV6VqJjZAAr3R6DoLWI3E+28UMcc5U8toRM+ohSodTyls9y3YMtlqBA8wcAW2X4yDK6SLoXWixGj39UPON7dyqYb/B62QMAck7QwLzCzaVjMYdj074tSK3Nmh0G5xR1EjpjhKst1JXbvZfLUZg7UROk0iLIyRb6lXUsnhSMpIu9iDRHU0MQqiabNJYGpCUYyaTlw0a+f8z4CI+1kTRTzIkrpCLDIuoSeQQqSNV7UarqaG+JjNS0KV8JOhbftd8OK+aH+HdpsrNFz1lUR9+mLABgjKpYG9xqZR8rAddsXOUoz6R8oJZUMkaoqIYWZiBMdc6vpKhu6OWosWbeiAaGALHK9tsnNNFDBJzTKzqCvQaULk96tQoAHTda1ugbwA9/tbleaYi9HXl0U1s7TqWj072QQp3oDruaNAGa42WMCwEFneMSAozaUbm2Qe6LBiYeNbWNxYFB6Zve6T+j8eDFKn4TswPx0fPWOc+iDEgMVBqPRp74RfMzH4EmMq/wp/pfocuM+E/D1PecflpwBiQGADABgAwAvgsWuV5T0QctPlNNIfX+6vqKtj7/+m8H0WH6V6y9EeVWl0lZvhHLx4/bzHe1vFfY2VkkHuiNKfObYfV1+jH0TZy4ut0NJyPH+B5XmzLFYBfUtlS1EqaNDe78fDqemMtWfM4eLqVFHmaeLL5bMaJXliRRBHGyltJVzHswA91TncdBRJxWUYyzZ6ahSqWk2kkkrd9vuK4g0SQmFZFke8vbB9YJCSKaY/ugBdvDVWMau61urmvQvJQjDcTu/d/6WEXAFhcN7JjWiQCy13lNNQbZq338wMYSw6i7768TqjQUWnvEhchl0RtciueoaJrPyaK0heu5OOapQoRg3J3fd9tDaMIriP9ncwyvoVgurzXULH0jGGza7jU6O9kzaN+BoJ8i71rMTaTY1Qk0fPd+uPoLVOa8v3Le9zG8rwoxszoY1Z9IY8tiSFvSN5NgLNAbbnzwtU5ry/cWlzFT8NZ3SRzGzR6ihMbd0spUkDmVekkX1onzOFqnNeX7j3uZBPCIcuoswRrqWv2ZUaj3FFczfrQHhe2KqlJZJry/c3nia83eU7i8rnV1yKs0asp0tqjK3pQMa1SbhQ258PHFt2fNeX7mLc3qxnMcaiiEknPiJVSz6YySQnMG37SiRy2FDfpfUYbtTmvL9w3K1m9BvinDsrmgi5g5WXcmMNFdltRNDmWdXLbbx0Hyw3anNeX7kZkrnnmxRKY21h3Vgh7tBSdtfUhx9eFqnNeX7izLPlTfzE+6P68N2pzXl+4zKjK9lIY10xpCg1K1JGy7rek92T90klR0U7ijibVOa8v3GZLyHBuSSYuUpKohPLY91L0rvJsBqY15sT1JwtPmvL9x73MynpgVxw6XWynZOiFf48HmxxWSlu5v6HbgL9Oj5/wAZn0YYAMVBqPRp74RfMzH4EmMq/wAKf6X6HLjPhPw9T3nH5acAYkCXlVBrf3K95tr2G528emPU2Lbr1O/N+jM6sXNbq1bXqRM12hWWxkoubpcBpFVGUgEMwTfvMV2rbreP0VuL/DH6FobPVNrrDUbrJO6fdfLS47luOM24yM5DEae5HXr7wYjrf1YlWf5PoZzwMI//ANY/X7HM5xcJlgZUWHMSCTlIVALFXCqFVv32BUhNzv6sS9xLRX+Qp4OMq1o+9BWu+V1nfuXMayuczEkwBy5WJjIbKgBECECyOrlxZB6avVi0JO9rZCthcNCi2pLeX1d/lpYj+kPg+ZzIhWBdaLqLDUB3tgD3iL2v6zi8j5vaNCrVjFQ0Mvk+zHEotXLjZNQptMiCx5XqxnZnnU8Fi4X3Va/ehMfY7Oj+B/mn6sZSg2WjgK6/KSIuymcH8E/aX9WMHRnwRtHCVVwJ3+z2cLFmjJJJJJZdydyeuMJ4erLgdUaFTiS8vwXNKCOWQCKPeXfx88c0sJXzSWpvCnJE7L8KnUg6CCCCNx+eOdYDEqaklxOmKsbEY+pRodwAYArOK8EizDxvLruM2oDsoPeVhqUGmoqCL9fmbkEWXsrl2UAhrAm7wamPOJMpLgarayNjt4VQqACdj+HgAHJ5Zq6FoI2I6ACyvQAAD1KB4YkDsvZvLERVGqcnTyyiqpXQHCUa2C8x6A2GtvM4Af4VweLLiowdgqgsdRVVRUCgnoKRflqzZwBYYA7gAwBg/TN73Sf0fjwYpU/CdeB+Oj55xzn0YYkBioNR6NffCL5mY/AkxlX+FP8AS/Q5cZ8J+Hqe84/LTgDEgMa0K86M1UpuzWjKyipKzFLKR0JHyHHpe3tof5PpH7GboQf/ANYrnt8JvrOHt7aH+T6R+xHV6fL6ncmzSS6SxKoNTb+JsKL+QE7f8vnj6TYGKxeKcqlad4rJZLXwRStThCGWr72T8+6RRPI5OlVJPeP1dfHH0s5qMXJnNTpOpNRXE81PbDOE3zQPUETb1brjxJY6rwZ9XHZGGSs19Rxe1mc/m/4J+nFOvV+f0D2VhVw+o8vanN/zf8E/TivXq3MyezcNwj9R1O02a/mf4L+nFXtCvzK+zsN2fqS4eOZplZub7mr7i+Jry/8AVjErGYhxclLQxqYLDwko217xScezB/if4r+WMHtLEcyOoUOX1H041P8AD/xX8sV9p4jmQ8DR5F1wLiLSErIbPUbV8vTHqbNx0qzcZ6nnYvDxp5x0KSHP8Qy37BMocwoLHmPmGu2mJC7q5IEZXe+vUAA165xEjhub4nGuvORRuscErNyTbSyAgoFQe5JUMK3BJUjT7nADvDe0GZzMgaHLFMsrSK7zB45H0r3SkbhSFJ/eOryoG9MgqZJeNf8AGRIA0kcNKXdkjIkmJVkKhtTLJGCwquXuQBqwBYZPK56mlnfl/tIX5ayFgqLPM0i3vdxsl0dyKFAAYAVxXieZmigXLRsJX0TMttHSJLGSpZ0pdS2NL0fMVqoBeTz82UgghmjmnzDImthqcNIxOu3AIQA7+AAIrYbUlOzsdWHw3SpyckktbtX8Fx8CVH7MlmjMkYhjUsWCTate3dBAUHrW10QTfhiPebVy76vCnJRe83pdWt9f3OZSbPc5FlWJUt7It9QskaSANJAoW2xo+exOd89CZxwvRtwbby7rc78/AqMvx3M5ibmcuSDL5dleQNHKrPeXnV4yCn7QrKUI5eoEAHqaxocJSekPNzzcIkkzMYhdipEYJOkc7L0CSBqN3uB5YpU/CdeA+Ojw/HOfRhiQGKg1Ho198IvmZj8CTGVf4U/0v0OXGfCfh6nvOPy04AxIOYAMAJkkCgsxoAEk+ob4mEXKSiuISu7Is+CZYpHbCnc639RPQfQoC/04/UtnYVYbDxp+fzOHEz3qmWiyX87zN+kjiWlEy69XOpvmg7fWf/lxGOq2juriepsXD79R1Hw9TAjHjs+nZY8GeIOefrCkUGT3StakML+Qj6cXpOG97+nccmKjVcP7Vr30ejXIu0lypEnLEzyFHAaQp3rAF943Y8K3xsnRalu3btxt/P8Ap5kqeJTjvtKN1kr5W+X/AMJPDuHxKQJl/gsZO8DoOo03UU2kdBdeWLU8PTi/7i/LnmsmY1sRUkm6b/NllqvtcdTiGVooEkCMqhqCgnSwIvfe6Nn1/VTp8NZx3Xay5cA8Nim95yV7+pEzssbOWiXSpHSgP7Db/wDmPOxMqcp3pqyOmhTqQhabuwixystImZd9JB3rxolTXyqQRi+GqunVT8zmqw3kzVJkIyAQ0tH/AL+X9ePso04tXTfm/ueI6kk7O3kvsK9rk85fv5f14noo9/m/uR0r7vJfYPa5POX7+X9eHRLm/N/cdK+7yX2InFYkghkmqeTQpbQksrM3qA1b4dFHv839x0su7yX2M9xbtFFE/KSPNNIGj5gAzbiNGRXZiYlYFwD7gH6cOijzfm/uOllyXkvsSIOLqIo3njzETSayAXzGlQCAOYQW5bMGHd33sb1eHQx7/N/cdLLu8l9iXwbPQ5qR1iGaAQCzIMzDvZFXKRq+QDaj5jDoY9/m/uOll3eS+xc+1yecv38v68OiXN+b+46V93kvsHtcnnL9/L+vDoo9/m/uOll3eS+we1yecv38v68Oij3+b+46V8l5L7GH9L+VVOHSkFzYT3Ujv/Hg+ETWIlBRjl6s6sFNyrK/ojwHGR9AGJAYqDUejX3wi+ZmPwJMZV/hT/S/Q5cZ8J+Hqe84/LTgDEg4cAGAECPmSJF4Xrf5qkGvpbSPWNWPf/p7B9NiOkekfUiUtyDl4L5v9jR4/QjzDJdo+yD5mczLKFsKKKk1XkQen/njz8ThZVZ7yZ6+B2msNT3HG+ZWf9H8n85Psn88Yez5dpHZ7dj2GLXsFIP4yfZP54j2dPtfQj25HsDi9h5P5qfZP54q9my7SKvbUOwOL2KcfxU+ycV9lvtIq9sR7I4OyDj+In1HEPZcu0Ve1odkdXsq/wDMX6jij2RLtoo9qQ7I8vZpx++v1HEexp9pFHtKL/KODgD/AA1/vivsaXaRT2hHssvcnFoRVJsgVePeoQ6OmoXvY86pJSk5I5BnI3Z0RgzRkBwP3SRYv6MbFDhz0QkEPMTmMGKpqGohdmIXqQDsTgB0zKCFvdrI9dVf+uAG8usQZggQMD3woFgtTb14nY79cASMAMRZiM69LKSjVJRHdbSrU1dDpZTv4EYAeBvfAHHcAEnYDc4Cwh8wilVLAFtlBO7bXsPHbC5ZQk02lpqYf0z+90n9H48GKVPwnVgfjo+esc59EGJAYqDUejX3wi+ZmPwJMZV/hT/S/Q5cZ8J+Hqe84/LTgDEg4cAAwSu7Al8AitWmP8Q935i2F+uy39eP0rYuE6vhknq82cmKn7yhy9eP2HeO5rlxmjRbYf8A3P1Y12riehoO2ryRGFpdJUtyMuJD5n6zj5Dpqnafmez0cVwGZuJKjKjM2pq0qLJ61e3Qes43pyqyV035mU1TjlYkvmwpUFjbXpFnehZrF1Oo1q/MhxhyE5bPh2ZAW1KFLA2Ku66/Jf1Y0cqiV7/UolBu1iTFPZIDWR136YnfqW1fmQ4x5BBnA5dVYkoQrddjQNfUcW35riVSjyGpuKohYM1FSgO9m3NLsDY+kDE3qPRlJbqJhnAu2qqu26X0vyxl0lR8X5siyEJnFLtEGOpQrMN9g11/ocZTlUUd678yN1XJ2RzBVxZNHY432bjpUsQt9uzyM6sE1kQuL8FleVpMvnng1lncKENnlxRqo1IaFIxs6qL3RoV9YsRS7RybrDhvZ7lmV3zszyyxGLmHlBo7LNalI11EMxK6gas7bnE9Yp9obrGD2cdXTMey2mliWQQxty4IgzqVJ/YxFl2N+O9Hyp09PtDdZHz3ZjMNEyjieYdnUrICYUVrRlNFYGKgk16rvqBh09PmFFkji3Z+fMPKGz8iQS91oUEZAQoUYXJG1gg+523JJJoAOnp8xusiZnsb7iGHNyJA2o5gl1dpf2MMCqUkjZGGmJe8TY32Oqw6el2hussuIZLNxrFBkMxGkQCq7zM0kqAMSWQurCRipqn2GkdRth1in2huMc/2fHJWI5ycsryPzCyFiXBDWNGmqLUABWo4rKrSl+Y3w9V0W3uqV+f7NEd+zpkd3kzTr7tYwCkmlGCBgTJH46fc9B6ySTm5wbzmdaxqhBRjTXBvVXavbR8LlH6TYBHwgxAk6VS7cyfx4Ce825Hl09QHTGu/BxtF3KUJupit98e5L6I8Ixme6GJAYqDT+jY1xCM+SZj8CTGdVOVOSXJ+hy4z4L8PU9+9jyfAb61/PHxP/juP7K80eX00OYmSJlrUpFkAWVFk7Ae66k4f+O4/srzQVWL0FexpPgN9a/nh/wCO4/srzQ6aHMZzeVkKldDAGgTY2BNEjfrV166x2YH+n8TGvGVaK3V3omNeKdy4izCi0VT3ALAruittr22x9zGKSsjgaer4md45m+ZJQ6KKHy9T+X0Y+P2ziVUr7i0j6nr4Gluwu9WVsqWpUGrBFjwsdceXB2dzsauiqHDMyzK5mQMgIVlj3PqazRHjXnjtVWklZRyZyOnUebYpI5ljjijLhy7MzmPuAEsTd2AN9gDdgdMaJxbbehT3krLUWMgcvG5Uu7tGqDlpZ1DWbHgB3h16acTvb7S4Dd3FccXh2dO5zQB2NcobGqrr02/1xZShyKNTerJUfCnWOQJKRI5jOuvFFQbjx1aTfzsQ5q6J3WRouBuxd55FLNo9wCB3XRromrIQDYD6cWdRcCm43qN5jgE8mrVOvf0q/wCysMqG0J33brf0eWCnFaIhwZZ8I4VyTqLajoRPss5HUk1TBd/g45q9TeVglYs8cN7Esv8AITakB+g4+42diOnoKXHRnBUVmScdxQzfHV4lrdsp7GKaaQSSOrXXuqVCCbsUTRFdKNyBEEOe58aWvJjLvJI53kLmbTGoF2FVo7PdArbV+6BEzOS4w4I5mVAuN+60iG1MRaLUEvQdDjX1PNPdFAYAn5aTiDNIumJVRURGexzH/Z8x6FkJ/wATTe5PUAAFgIcmW4v32VsorM5YJzHIUCJYwNZhJNtqk9yKKKO8GbAGm4asoiQTlWlAGsoCFJ8wDgCTgDB+mb3uk/o/HgxSp+E68D8dHzzjA+jDABioNN6ORefQf93mf/p5cVm0oSb5P0OXGfBfh6nuYzOZeW3flxoSQI+8ZhqtQ2pRy6FA0TeOJbcwV86n0f2PM6OlGFlG8nzyt8s8/GxWwcKmZF5ucnDAg0FVwuliy0XG53BLVZ6dKGKLbOC41fo/sdUsRTjL3KKa+dr3Wej+mniTf94jZeVKzhItP7UmnbmK24FkdwMuvcix68X9uYJZqp9H9jC1Oae/G13fK2St987EeLgRzWp5czmCdZEippCAjvBFZkDELqA1ed9DePRpbteCqRldMv15UHu06cctG73+bV7Z8hzM8K9joJJs9mhGmm9bRqp8ACQAT8l43jRlf8TZk8ZGd1GjFN8r/c6eJcMO5zUYJ61IOuOGrsOlUm5tPMpGtiIqyR0Z/hvxpPvB+WMvYFFcyesYnkKGf4b8aT7wfliy2FS7x02Jf5Toz/DvjKfbH5Yn2JS7yOkxHZ+goZ/h/wAZT7Y/LE+xqfeR0lfsixxDIfGU+2Pyw9jU+8b2I7J32fkPjCfbH5Yex6feRvYjsnfZuR+MJ9sflh7Hp95O9X7J0Z3I/GF+1/5Yex6feRev2RQzuS+ML9oflij2JRetyP73ZO+y8n/PX7Q/LFHsCg+Y/v8AZ+hO4bxDLk8uKVWJ3rVucd+EwccNDchoY1IVPxSRL4hnkgjaaSwibmlLHqB7lQSeuOgxHZJlUBmIUHSLJrckADfxJIFeZxIBZlN0wNHSdxsfI+vcbYAiZbjEEkazJIGRlRgRd6XrSxXqAbBsjpgB3LcQikRJEcFZEEiG61IQpDAHeu8v1jAHchno5o0miYNG6q6t0tWUMpo7i1INHzwA3n+KwwkCVwtgsOpsBkXaup1OoA6nVtirklqa06FSp+BX/jf/ABkjnrtZAJqgTR3utjvvR+o4sZ7r5GH9M3vdJ/R+PBilT8J14H46PnrGB9EGADFQaj0a++EXzMx+BJjKv8Kf6X6HLjPgvw9T3nH5ceeGAGs1NoUsBZ2Cj4TE0q/SSB9OOnB4aWJrxpR4v/79A3bUu+F5TkxLHdkC2PwmJ1M30sSfpx+rQhGEVCOiVl8kebOW9K55t6X+MW8eUU7L+0k+U2EH1WfpGO7DQ/MduDp/mPO1x1noIdTEEjiYhgdxQksMlwyWSSOMIQ0laNQKgg9DZ8PXirkkUlUjFN8heSyTyM6oASiu7b9FQWT/AOvPFW0lctKaik3xH+H5FpWCgMLDMDoZrA60FFn5cQ3YTmoo7msm8RUOKLIrje9m3GCdxGakroSuBohxcQyUO4gWJOUnMbq69VII+jFXoVnFSi0z0XMZuLMwFGSUpItGomNg+uiMYNWZ4MqTi2mZubsjDKWGYlzsqOXZo252klip2UkrpsXpIPh0Fgt0ruPmvMmt2dy2kJpzRTnjMSBucTIwj0KC1glVpDRJB0C7wsNx815kWHsdklkWTRmjo0hb5p7qsrCM3sYwUTar7o3IoBYbj5rzJOb7OZZuWVGaXlJHEi1NoCLp7pQEBgwRL89C+W7dHRvmvMZj4AsOXfLZVpo1du9rhlktOSkIUkOp7qooBBFBQK8cVnFyVrnRhpRpT3pq/LNa+Ka+hMHC0ZlabntoCKgWORe6ug0/UMSyKTVDuj5TXoru7NetSjFqCSve+jzd9OVk7cRfE+E5eZ2kZJizFC6skpRtOwtNuguqrc73vg6KbuRRxdWnFQTWV7PK6v3lJ6XsyG4dKArignukZf48HmMKi90rglaujwHHOfQhiQGKg1Ho198IvmZj8CTGVf4U/wBL9DlxnwX4ep7zj8uOAMAcycXMnUfuxDW3rY2qD10NTEfMOPsf6Wwf4sTL9K/79jnrztGxeZrMLGjSOaVAWY+QAs4+xRxpXdj514rxBsxPJO/WRi1eQ6KPoFD6MepTjaKR7VKChFRGBi5oOLirJHUxFwSMrLodXoNpZWo9DRBo+o1WKSEldNGqh7S5aE6srlWQs0bSapSwIV9dKDdb7X/bGG5J5NnK6FSatOX0O5jtPHpCw5flgLKm76tnVgfC71NZ89K4hU2SsM/zSvp9CZD2pgSuXliNGrl/tj3S51MCB1XUAQPViHTb1ZV4WctZa65cijz+eMxRmFFI0j+XSKvF0rHVTp7it3jC4k1HRgShYOIJFg4gG87BZ/VG0LHdN1+Q/kf9cY1FxPJx9O0lJGrxmeeYvNZHicksq8/lxM76AyxuAoDcvSyFJAt6NYazewNWxAky5LiMeXKpLG8rMbKJp0qwjTUnOdtTKA707d5iBYAwAzleF8U1a2zcALadYMDWoDdEAlKAFQNyCe83Q4Al8V4ZnpeYi5qJEcSgVG+pQwcILDgbHQS1A91gKvaARJ+C8RdSwzkJZ1p7iYoR+0FKA+y6ZPWbRLLb2Bf8ByTQRCJ5TK4ZyWPXvOzgVZoAGgOgAAG2JBlPTP73SfIn48GKVPwnXgfjo+esc59GGJAYqDUejX3wi+ZmPwJMZV/hT/S/Q5cZ8F+Hqe84/LjgESyBVLMaCgknyAFnF6dOVSShHVuy8QWfA8qUitxTuS7+okCl266VCp/Tj9WwmHjhqMaMeC+vH6nnVZb0rj/E8is8UkMl6ZFZWrY0RWxx1J2dykZbruYoeirK/wA2f60/Tjp60+R2ddlyOj0WZb+bN9a/pxHWnyJ69LkKHovy382b61/Th1l8iOvS5Ch6MsuP4s31r+nEdYfInr0uR3/o0y/82b61/Th1h8h16XIUPRtl/wCbL9a/pxHTvkT16XIUPRzB/Nl/x/Th0/cOvy5C/wDo8g/mS/4/lh0/cOvy5HR6PoP5kv8Aj+WI6buHX5chQ7Aw/wAyT/H8sOm7h1+fJHf9g4f5kn+P5YjpnyJ9oT5IUOwsP8yT/H8sOl7h7QnyR3/YeL+ZJ/j+WI6TuHtCfJFjwXs7HlnLqzMSK3rbcHw+TESlcxrYqVVWaLrFDlMfNwHP5nfM5mOEoymIZddYtdB1tzVG5ZWOncC13NbgT04TmTpDTlRG8LAqx1TBEIcSbDSHJG1vst3Z2Aj8N4DmoxK3sgK8nLcKBqRGXRqWwql1ZUC6qU0TsNsARMl2Wzq6XbPPrsFkNSD3bOQsrLqAt3AOn3Oleg3Ant2YcpGj5mRghlZtq1l2LAHvGlUnZdwNK1QFYAXwbgUqztm8zMXkbXUYNpGpJpQaXUQNILaRekbXZJApPTP73SfIn48GKVPwnZgfjo+esc59EGJAYqDUejX3wi+ZmPwJMZV/hT/S/Q5cZ8F+Hqe6zTqpUMwBdtK34miaHroH6sfmMKUppuK0V33I89uxXniuWm1Rc0bay1MU08t1VrbbT3iPHcXVi8ehRw+Lwso1oxzytlfVXWXy8iu+tBvL8TiaJJXmlhVywQS5kqTp1X/EI6KTV2B1A6Y9aptXasajpxe81a9oLK/gUSp2vZC2z8NWMy7d9Y+7mXPeJUVs257wseWIjtXa7dnlk3nBaLw7hu0+SFeyowrs00yiPmarnkukNM1BrK/mMVe2Nqb0YxknvWt7q1ei01J3YchlOLZdqC5p2J0AVmX3L7J+9e522BqjfQ419o7YWcstfyrhrw/+8Cv9vkgHEVEEeYd5lEgQgeyH/fqtyw6A6j5BW8sFtXaUq8qMJp7t/wAq4eD+RO7C17DS8cy5cJ7JkohjrOZYKCHEekkv7osSAP8AlPqu7x22FTc/puq+l76aWK/2+SHsrxKGRxEmYlLsHIAzDsCFNHvIxW6o1d0RtjOrtTa1OHSSatl+VLXuauWSpvKyFPn4hKITPKGbpeYfc2KWtV3RDdKog9DiI7U2tKk6iasv/WPnp4fMbsL2sgyfEIpXMazyawaC+yWs91XsAP0o/wBjhW2rtalFTbyte+6rLO1tAlTbtZCmzkYZlaeUBQCzHMOALIABJbY7g+sMp8cV9r7VcFJO93ZLdV/noN2F7WO5HORTWYsxK1MyH9vIN1q6ttxRBsbURiK+2NrUWlN2yT/DHjpwCjTfA6JgZREJJT3HYt7Ik7ukoCCL22dT16f3l7Z2iqXSOa1StuxzvfP6MbsL6CJ89EkyQNNLrcHT/vDncFRpoNYPevpW3XEw2ttWdJ1U1Zf+q056Bqmnaw3BxOJ5WiSWZtAcu4zDaU0MFZTb3d+QIHidxd57T2rTpKpKSV2rLdV3fTgRaDdkhWZ4lCnXMSFvBBmW1H5F1+W/yYiG09rzeuXPcVvTwDVPkhefz0MNiXMSrpVnNzybKOp919Q6mjXQ4pR2ttesrwzzt+GP2J3YLghteIIzhUmkYftNbeynpNAs7gkEfTtjR7U2pGDlKVnlZbizv4f8ItC+gg8Wi5bSc6Y6WZaGYe20uFsanArcG7oA4l7S2qqig5LRP8Kyur8tTajh1Vdoocmz8a1+1mbUaFTvv3mU/v3QKnfp5XikNq7Tle8krf8AqvnyLrCXvkKnzsS6v28hK+AzLEk+IA13t68RDa21ZtZ5PjurL6ERwjf5foPzOitpaaUGixHPk2A6knVQ+nGUNubTmt5SVv0x4+BRULq6iJeeMIZDPLpUaiefJsNwDWq96NedYn21tTfULq7y/DH7ErD3luqOYzHn4mcoJ5dhZb2Q9fvXvq8NJ36Y1ntbasYbza+W6vsXeDajdx+hQekajw6Vld3BCVqkZhtmIRsGO2PS2RtDFYmdSGIf4UuCWr7hRhuV4q1jxPHuHrhiQGKg1Ho198IvmZj8CTGVf4U/0v0OXGfBfh6nuk+WVypYWUbUu5FGiLoGjsT1x+Z0606ako8VZ/I85pMYzOVhZWVlFdGoFbsg0StFgSdx0Nm/HG1KrXi1KL+XHxz4rh9CGoieIRQBAZggRAQNQoLtqNfBoLd+FYnDzxLk1Sbu/N/y4ajbM5LFl1KM2hdJGgXQDMVQHTdFrZVDVY1Ve+JU8TJSir56/JZ68tXbQi0R94I9eph3irLRJI02uoaSdO5K3tZ28sZKpV6PdWid/Hhnr8uRNlc42XiLVoXUO8CFoiq8R0PTBVayje7tprzFoipMsjMrEWUvSLNAla9zdE0TVjazXXERrVYxaXHXn56ktIjMmWcmIrGSrUV0jY6VFEePdddvWMbqWLpx6ROWa1z0/iK+68iQkEaNYCqaI27t7r1A2O9UT01evfF1K042bbXmTZIg5OHKxq4QALG9MWLHQxCUA7klRRStJoCqrHVVni6ko7zzayStms9UvG99SqUUSxBDAhalRUUlmbcgAblna2Ow3JNnHO6levO1223p39y0LWSI7cMy8cWlhUYIc27ncVVkklgKFKbAobbDGyxeKqVcn72mi8bd/fqRuxsSfYUQIbSBQIFGl71Ke6DpJI2si6NeOMOsVmnG+uffln87cbE2jqMZaLLx1l0IOsOdJcyMwoarLEsRWkbmgNI8sa1Z4qp/elfK2drJcu7n9QlFZDnDuEwwD9lGFskliSzEnqS7ksfrxniMXXru9SX/ABeSyCgkPXGJNPd5jqWqhbKpUEnzALAfTilqrhvZ7qfk/wCInIYyMeXpeSsQBFppRRtQO1DbZr/q9eNa0sTd9I3lrdv+cCEkJgyOXZjmVUMXF6ixK1sbCk6V9yCSALrEyxGJjFUG2rcOP0zI3Yt3FxZeF0YIAEewdBKf8poqQVO1WK6YiVTEU5re1Wl8+/xFotD65VAFUIoVfcjSKHyDwxg61Rtycnd95eL3clkMRRwhyBWtRVX7kbt3Qdl8zXqvwxtKWIcE3ez7teGfPxLOq2t247lstGoGhV8790Tdm9Rsm7O974pUq1pP3m/T6EupKWrI75GBpHBFyFQXGph3WJUGgaAbQRt10nGka+IjTi1+G+WS1X2uSq8klG+nyJUWVRLIFWADZJ2W6As7AWdh54ylVqTsn/LlXNvVkdfY8ikAppI0nSdOx0mrFGu8tj/mAxs1iaU8738+f2ZEazTvczXpIZTw2Xl1ppAK6bZiEf6jH0P9OqarVt/W0b+ZalK9aL+Z4jj6k9cMSAxUGo9GvvhF8zMfgSYyr/Cn+l+hy4z4L8PU9u4jw5JqDmQaSfcSvGSD1BMbAkHyOPzfDYqdC+6k780n45nnONyBH2bjUKuuUqH5jBppGLsBShmZ7KDro6EgY65bUqO73Ve1lkslxsravnwK9GP5rgUEja3DsbJI5r6Sd9ymrSas1tteMqe0sRTjuwaXDRX87XJdNPUai7M5YSCXS5YGxqmkcA2DYVmIHuV8OigeGLy2tiZQcLqz5RS9EQqaQuXgERlE418wMWW5ZGUE7n9mX0VdNQHUXiKe0qsafRNLdas8kn52v3B008znCuz8WXLPGWMrCmd3d9RpQWKs1WdC9K2UDwwxG0qte0ZpbqeSSS8L2Cp2OQ9n4giIxZzHIJVZ3cnmBdIY96zt+6TXQeGJntKo6jkkkmt2yS0ve2n1G4NZfsrl1MLEOzwqiq3NdbCDugqrUwG+xsd5vM3aptfES31GyUr5WXHXMKmiRm+AQyMXbmhje65iVKs6jQRwBvXTyHkMZ0tpV6cVFWsucU9PAmUExE/Z6J1SM2I1ILIrMvMIjEa6iG3UKo7viVGLQ2lVhKU0veej1srtu2WuepG4rWFZ7gYmkLSyOyeEV6V6KN9NFx3bANgFifKlHaMqNPdpxSfa4/s+fMOF2c4jwPnudc03KIIMKPoBtQu7JT1tdXVk+eIobQ6GHuwjvdpq71vo8vEOF+OQ9NwWFo1iIcIooKssi+vcqwLG/E2cZwx1aM3NWu+LSf8AwndVrDCdnkQs0UkyyEUHaaSXT3kYgLKzLR0KDt02xq9pVJWjUjFx5JJXya1WfEjo1qhWT4II0bTLKZXCBpncuxKmwdJ7oHXugAUT54irtB1Zregt1XtFKyz79fEKFiPH2Wiq5ZJ5ZPGQzOjG6JH7NgAuw7o228ycaz2tV0pxjFcrJr6rXvI6NcSTkuAQxOJE5ti6U5iVkFito2coABsNtvDGFbaNarFxlbPjupPztclU0nkONwhGWSN7aJ1VOXZAAGo7UbsljZFdB5Yjrs04zjlJXd8s7+HCxO6Qv9lIAU0lxocyG5ZHLtYPeZnJK3vp6X8pvoW16zUt6zuraJWXcra95Xo0SsrwYRrJpkk5kptpCxYg6iw0q5IVRdBRtWMamPdSUbxW7HSPhbNq133kqBCy/ZDLroLcxnTVpfmupBJY6gA1Bu9V9aABJxvU21iJNpJKL4WT0t9iqprUfk7PrThZJBzPdlndy3cdQLZtl77HSKF+WKw2nLJyinbSySSzT0trlqS4HMp2cy0LRsNetTalpnJZt9yGanbvN1utZrriKm08TVjKOW69bRWS8sh0cVmSPaZCJQzOebJzDpdoyp0ogCsjBgKTffez4bYy69NODil7sbZpO+d7u67y25qRsx2SyjjSyNp0hdImkCkCtioajelbvrpW7oY1jtjFxd95X/Svt3u3zK9HEqfSVAqcNlVRQAWh8uYhJ/ucez/TlWVSrWnLVqPqbUVarHxPD8fVHsBiQGKg0/o2P/WEfzMx+BJjOur0p/pfocuM+C/D1PdTmk+Gv2hj8z6vV7D8medvI57KT4a/aGHV6vYfkxvIPZSfDX7Qw6vV7L8mN5cw9lJ8NftDDq9XsPyY3lzD2Unw1+0MOr1ey/JjeXMPZSfDX7Qw6vV7D8mN5cw9kp8NftD88Or1ew/JjeQeyk+Gv2h+eHV6vYfkyd5EPiBL6THOqaSGoVbUG2J1VRtfA9D4kFevDQ3LqdJu/c8tOFv+/vSTvoyrjGcjVdM+Vkd9AkL9wIQFBZdN800GG+n93puMdslhaknelOKV7Wu792en14lPeWjRJnbMBVjTMQtd65mNMvevuxLYex3fdrXXfpjGEaDk5yoyVtIpOz+b4c9Hcm70uR4+GyqSwz6kkqTrjVhaigwBfukir8CRYre9pYiElbqz46NrJ6p5eRG6+0O8QyryrFF7JjCqLeQhSzsCtUtgLtq3s9eniK4epGlKdXoZXekc7JfO2f8AMyXd5XOwQSxgkZpJCxW9VIAOYzuQLYFiGKjYesmhUTlTrNb1FxSvom75JLgslqM1xEpBMcvypczHI76A7AhAi0BIFr3ZIur07m9sS5UlX36dGUYq9lZu74X5fUhXtmxufhshIcZ1dSsTH3VGm10HqSGpSSBVaifAgC8MTGzi6Ds9dc+PLn9BbvHoctKJEd82jDVqcIqxau7W/ebWuwFEX4hhW+U503TlCNBrKyveXH5K38yGd9QZZ41fl5iOZmYaeZJy9AJdjuqsCQzL+7RVAtDrguhqSjv0XGyzsm7vL5cF4N3JzXE7yJ9RrPJpJJP7NSR7kAC22FC/lJPiADdFr/8APK6y4+byGfMTnJMy+hRJAqmQmQ842EDmlFJ3yUrxWiOrC7mjTw9NuTpybtl7uTdte7P5+AbfM7GsqLIqzRkLGI4F5gG4VRrdqNGwTQBrfrdCGqcnFunK7lvSe6+/JIXa4jU/DpJE7+cRZNZbWigUCmilGuwa8b9W/U6RxEac/coNxtazvzvnkRZtaknLK7OHnkiHLa49EmrV3JELNajRYdToGoAp13xjV3YwcaNOXvLO6atmnbLW1nnlqSs9WNIs8aaVzEcxL+7kk0FV0qAaCsHIIJK7Bru1xd9DUlvSpSjlok2m7v5W4Z8O8ZriLhinUi86jLeo9xdRtizLZY6V3odaFDw3rJ0ZL/8AO09ONllZPTN+oz5lN6Q5S3DJdbIXpNWltQH+8Q1vQvbxoY9jYFNQrVt1NRsrXVuJth3erHxPFMfTnshgAxUDkEzIwdGZGHRlYqR4bEbjArKKkrMl+3ma+Mz/AH7/AKsW3mZ9Wpcg9vM18ZzH37/qw3mOrUuR328zXxnMffv+rDeZHVqXZD28zXxnMffP+rDeY6vR7Ie3ma+M5j79/wBWJ3mOr0uyHt5mvjOY+/f9WF2Or0uQe3ma+M5j79/1YXY6vS5B7eZr4zmPv3/VhvMdXpdk57eZr4zP98/6sLsh4ekl+E0HtRxa65s4JIAvMtv33Tbvb+4J+aQehGLWkce/h+X0Oe1XFaJ5s1LWr/em7thDTd7Y6XVvkN4WkN+hy+hFykXEZYeemYkKFWYD2WQxA5vRC+ok8mStt9Bw94lyoJ2a+hLThnErbXmZEVVkJb2UWtkSZjGAH7zgwOCB0qztglIo6tDhETmeH8SVnAzEzBdZP+8kMFUy99lDnSDyn8TvQs2LWZKnQ5DHE8txLL/8WeYWyoo9lMSxIBAVdVn3Q+TB7yLxdCWiHV4fxMnSuYkJ1aNs7e+pI2I7+4V3RCfAn1HC0ivSYfl9CFxSTP5fTzMzLT3pKZouNgjdVc1aujb+DjENtG1KFGppEg+3ma+M5j75/wBWK3fM36tS7Ie3ma+M5j75/wBWF3zJ6tS7Ie3ma+M5j75/1YXfMdWpdkPbzNfGcx9+/wCrE3fMdWpdkPbzNfGcx98/6sLvmOrUuyHt5mvjOY++f9WF3zHVqXZD28zXxnMffP8Aqwu+Y6tS7Ie3ma+M5j75/wBWF3zHVqXZGsxxSeRdMk0rr8FpGYfUTWIuTGjCDvFETA0DAkMVAYAMAGADABiQGJFgwFgwFgwFgwIsTm4xmDRM0lrdd87XGIjW+1oAvyCsTvMz6vT5A/GMwdYM8pEl6++e/acs6t97Tu/JthvMjq1Lkcfis5u5ZDex7x3/AOJ/+WT7beeF2T0FPkLbjmZOq8xKdahGuRjqUatjvuO832j5nDeZDw9PkC8ZnHMPMYtInLZixLaeYspAN7d4X9J88LsPDU3bITmeMZiQ6pJpGPe3Lk+6XQ31rt8mI3mSsPTWiFtx7NHrmJjbBj+0bdhVHr12H1DyxO8yvV6XIiT5t3ADuzAdLN13VXb+lEHyKPLEN31NIwjHRDOILhiQGADABgAwAYAMAGADABg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Rectangle 90"/>
          <p:cNvSpPr/>
          <p:nvPr/>
        </p:nvSpPr>
        <p:spPr>
          <a:xfrm>
            <a:off x="-973742" y="1916460"/>
            <a:ext cx="6096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r" rt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1400" dirty="0">
                <a:cs typeface="B Koodak" panose="00000700000000000000" pitchFamily="2" charset="-78"/>
              </a:rPr>
              <a:t>با حضور کليه ذينفعان </a:t>
            </a:r>
          </a:p>
          <a:p>
            <a:pPr marL="285750" indent="-285750" algn="r" rtl="1">
              <a:lnSpc>
                <a:spcPct val="90000"/>
              </a:lnSpc>
              <a:buFont typeface="Wingdings" panose="05000000000000000000" pitchFamily="2" charset="2"/>
              <a:buChar char="v"/>
            </a:pPr>
            <a:endParaRPr lang="fa-IR" altLang="en-US" sz="1400" dirty="0">
              <a:cs typeface="B Koodak" panose="00000700000000000000" pitchFamily="2" charset="-78"/>
            </a:endParaRPr>
          </a:p>
          <a:p>
            <a:pPr marL="285750" indent="-285750" algn="r" rt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1400" dirty="0">
                <a:cs typeface="B Koodak" panose="00000700000000000000" pitchFamily="2" charset="-78"/>
              </a:rPr>
              <a:t> با حضور محققين و مديران دانشگاه </a:t>
            </a:r>
          </a:p>
          <a:p>
            <a:pPr marL="285750" indent="-285750" algn="r" rtl="1">
              <a:lnSpc>
                <a:spcPct val="90000"/>
              </a:lnSpc>
              <a:buFont typeface="Wingdings" panose="05000000000000000000" pitchFamily="2" charset="2"/>
              <a:buChar char="v"/>
            </a:pPr>
            <a:endParaRPr lang="fa-IR" altLang="en-US" sz="1400" dirty="0">
              <a:cs typeface="B Koodak" panose="00000700000000000000" pitchFamily="2" charset="-78"/>
            </a:endParaRPr>
          </a:p>
          <a:p>
            <a:pPr marL="285750" indent="-285750" algn="r" rtl="1">
              <a:lnSpc>
                <a:spcPct val="90000"/>
              </a:lnSpc>
              <a:buFont typeface="Wingdings" panose="05000000000000000000" pitchFamily="2" charset="2"/>
              <a:buChar char="v"/>
            </a:pPr>
            <a:r>
              <a:rPr lang="fa-IR" altLang="en-US" sz="1400" dirty="0">
                <a:cs typeface="B Koodak" panose="00000700000000000000" pitchFamily="2" charset="-78"/>
              </a:rPr>
              <a:t>با حضور محققين يا مديران دانشگاه</a:t>
            </a:r>
            <a:endParaRPr lang="en-US" sz="1400" dirty="0">
              <a:cs typeface="B Koodak" panose="00000700000000000000" pitchFamily="2" charset="-78"/>
            </a:endParaRPr>
          </a:p>
        </p:txBody>
      </p:sp>
      <p:sp>
        <p:nvSpPr>
          <p:cNvPr id="5" name="6-Point Star 4"/>
          <p:cNvSpPr/>
          <p:nvPr/>
        </p:nvSpPr>
        <p:spPr>
          <a:xfrm>
            <a:off x="3142210" y="1911927"/>
            <a:ext cx="266009" cy="224444"/>
          </a:xfrm>
          <a:prstGeom prst="star6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83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1709279" y="834594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marR="0" indent="0"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اجزای برنامه استراتژیک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979" y="1464658"/>
            <a:ext cx="3767004" cy="4139076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658" y="1319001"/>
            <a:ext cx="3698060" cy="414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65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3211B694-BEC6-3777-B1CF-21CDF6EF6661}"/>
              </a:ext>
            </a:extLst>
          </p:cNvPr>
          <p:cNvSpPr txBox="1"/>
          <p:nvPr/>
        </p:nvSpPr>
        <p:spPr>
          <a:xfrm>
            <a:off x="1598272" y="1098138"/>
            <a:ext cx="32135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SWOT Analysis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691" y="1925904"/>
            <a:ext cx="3718290" cy="324490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33169" y="2211626"/>
            <a:ext cx="2971028" cy="184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r" rtl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چشم انداز و ماموریت (هرکدام یک پاراگراف)</a:t>
            </a:r>
          </a:p>
          <a:p>
            <a:pPr marL="228600" lvl="0" indent="-228600" algn="r" rtl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هدف/اهداف کلان در سطرهای جداگانه</a:t>
            </a:r>
          </a:p>
          <a:p>
            <a:pPr marL="228600" lvl="0" indent="-228600" algn="r" rtl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/>
            </a:pPr>
            <a:r>
              <a:rPr lang="fa-IR" b="1" dirty="0">
                <a:solidFill>
                  <a:prstClr val="black"/>
                </a:solidFill>
                <a:latin typeface="Calibri" panose="020F0502020204030204"/>
                <a:cs typeface="B Nazanin" panose="00000400000000000000" pitchFamily="2" charset="-78"/>
              </a:rPr>
              <a:t> ( نقاط قوت، ضعف، فرصت ها و تهدیدها برای هر هدف کلان)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211B694-BEC6-3777-B1CF-21CDF6EF6661}"/>
              </a:ext>
            </a:extLst>
          </p:cNvPr>
          <p:cNvSpPr txBox="1"/>
          <p:nvPr/>
        </p:nvSpPr>
        <p:spPr>
          <a:xfrm>
            <a:off x="6315609" y="1220744"/>
            <a:ext cx="3213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مراحل تدوین برنامه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7966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18843" y="842686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جدول </a:t>
            </a:r>
            <a:r>
              <a:rPr lang="ar-SA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برنامه </a:t>
            </a: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استراتژيك</a:t>
            </a:r>
            <a:r>
              <a:rPr lang="en-US" altLang="en-US" sz="2000" dirty="0">
                <a:solidFill>
                  <a:srgbClr val="70AD47">
                    <a:lumMod val="75000"/>
                  </a:srgbClr>
                </a:solidFill>
                <a:latin typeface="Century Gothic" panose="020B0502020202020204"/>
                <a:cs typeface="Titr" pitchFamily="2" charset="-78"/>
              </a:rPr>
              <a:t> 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A11BD7C8-10F5-E7E6-B9E0-3F5B587630CC}"/>
              </a:ext>
            </a:extLst>
          </p:cNvPr>
          <p:cNvSpPr txBox="1">
            <a:spLocks/>
          </p:cNvSpPr>
          <p:nvPr/>
        </p:nvSpPr>
        <p:spPr>
          <a:xfrm>
            <a:off x="6225166" y="1732346"/>
            <a:ext cx="3806284" cy="1775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rtl="1">
              <a:buClr>
                <a:srgbClr val="FF6600"/>
              </a:buClr>
              <a:buNone/>
              <a:defRPr/>
            </a:pPr>
            <a:endParaRPr lang="fa-IR" sz="1800" b="1" dirty="0">
              <a:solidFill>
                <a:prstClr val="black"/>
              </a:solidFill>
              <a:latin typeface="Calibri" panose="020F0502020204030204"/>
              <a:cs typeface="B Nazanin" panose="00000400000000000000" pitchFamily="2" charset="-78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3211B694-BEC6-3777-B1CF-21CDF6EF6661}"/>
              </a:ext>
            </a:extLst>
          </p:cNvPr>
          <p:cNvSpPr txBox="1"/>
          <p:nvPr/>
        </p:nvSpPr>
        <p:spPr>
          <a:xfrm>
            <a:off x="1549719" y="976757"/>
            <a:ext cx="321355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استراتژي‌ها و اهداف عيني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graphicFrame>
        <p:nvGraphicFramePr>
          <p:cNvPr id="95" name="Table 94">
            <a:extLst>
              <a:ext uri="{FF2B5EF4-FFF2-40B4-BE49-F238E27FC236}">
                <a16:creationId xmlns:a16="http://schemas.microsoft.com/office/drawing/2014/main" id="{12A5BD51-9FE4-D47B-293F-9AAF73897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213914"/>
              </p:ext>
            </p:extLst>
          </p:nvPr>
        </p:nvGraphicFramePr>
        <p:xfrm>
          <a:off x="6276048" y="2009395"/>
          <a:ext cx="3573922" cy="2039838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565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4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87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476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ردیف 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هدف کلان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فرصت ها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تهدید ها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نقاط قوت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نقاط ضعف 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استراتژی (ها)</a:t>
                      </a:r>
                      <a:endParaRPr lang="fa-IR" sz="12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89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  <a:p>
                      <a:pPr algn="ctr" rtl="0" fontAlgn="ctr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81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289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323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05" name="Table 104">
            <a:extLst>
              <a:ext uri="{FF2B5EF4-FFF2-40B4-BE49-F238E27FC236}">
                <a16:creationId xmlns:a16="http://schemas.microsoft.com/office/drawing/2014/main" id="{12A5BD51-9FE4-D47B-293F-9AAF738977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355756"/>
              </p:ext>
            </p:extLst>
          </p:nvPr>
        </p:nvGraphicFramePr>
        <p:xfrm>
          <a:off x="1422400" y="1838923"/>
          <a:ext cx="3565456" cy="2278037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7958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8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3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75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476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رديف</a:t>
                      </a:r>
                      <a:endParaRPr lang="fa-IR" sz="14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SWOT</a:t>
                      </a:r>
                      <a:endParaRPr lang="fa-IR" sz="14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B Nazanin" panose="00000400000000000000" pitchFamily="2" charset="-78"/>
                        </a:rPr>
                        <a:t>استراتژي</a:t>
                      </a:r>
                      <a:endParaRPr lang="fa-IR" sz="14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u="none" strike="noStrike" dirty="0">
                          <a:solidFill>
                            <a:schemeClr val="bg1"/>
                          </a:solidFill>
                          <a:effectLst/>
                          <a:cs typeface="B Nazanin" panose="00000400000000000000" pitchFamily="2" charset="-78"/>
                        </a:rPr>
                        <a:t>اهداف عيني</a:t>
                      </a:r>
                      <a:endParaRPr lang="fa-IR" sz="1400" b="1" i="0" u="none" strike="noStrike" dirty="0">
                        <a:solidFill>
                          <a:schemeClr val="bg1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575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73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6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91" name="Picture 90">
            <a:extLst>
              <a:ext uri="{FF2B5EF4-FFF2-40B4-BE49-F238E27FC236}">
                <a16:creationId xmlns:a16="http://schemas.microsoft.com/office/drawing/2014/main" id="{5083E093-A153-8375-9765-ACEC70414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964" y="4522286"/>
            <a:ext cx="2578866" cy="1362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37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18843" y="842686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اهداف عيني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3211B694-BEC6-3777-B1CF-21CDF6EF6661}"/>
              </a:ext>
            </a:extLst>
          </p:cNvPr>
          <p:cNvSpPr txBox="1"/>
          <p:nvPr/>
        </p:nvSpPr>
        <p:spPr>
          <a:xfrm>
            <a:off x="1549719" y="976757"/>
            <a:ext cx="3213558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اهداف عيني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07" name="Content Placeholder 2">
            <a:extLst>
              <a:ext uri="{FF2B5EF4-FFF2-40B4-BE49-F238E27FC236}">
                <a16:creationId xmlns:a16="http://schemas.microsoft.com/office/drawing/2014/main" id="{56817417-5F27-539C-EB78-3B3FAB353323}"/>
              </a:ext>
            </a:extLst>
          </p:cNvPr>
          <p:cNvSpPr txBox="1">
            <a:spLocks/>
          </p:cNvSpPr>
          <p:nvPr/>
        </p:nvSpPr>
        <p:spPr>
          <a:xfrm>
            <a:off x="6418843" y="1683272"/>
            <a:ext cx="3350721" cy="1515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30ACEC">
                  <a:lumMod val="75000"/>
                </a:srgbClr>
              </a:buClr>
              <a:buSzTx/>
              <a:buFont typeface="Arial" panose="020B0604020202090204" pitchFamily="34" charset="0"/>
              <a:buNone/>
              <a:tabLst/>
              <a:defRPr/>
            </a:pPr>
            <a:r>
              <a:rPr lang="fa-IR" sz="1400" dirty="0">
                <a:cs typeface="B Koodak" panose="00000700000000000000" pitchFamily="2" charset="-78"/>
              </a:rPr>
              <a:t>اهداف عینی دارای زمان و مکان شرایط وقوع و قابلیت اندازه گیری بوده و هنگام تدوین برنامه عملیاتی در سطوح</a:t>
            </a:r>
            <a:r>
              <a:rPr lang="en-US" sz="1400" dirty="0">
                <a:cs typeface="B Koodak" panose="00000700000000000000" pitchFamily="2" charset="-78"/>
              </a:rPr>
              <a:t> </a:t>
            </a:r>
            <a:r>
              <a:rPr lang="fa-IR" sz="1400" dirty="0">
                <a:cs typeface="B Koodak" panose="00000700000000000000" pitchFamily="2" charset="-78"/>
              </a:rPr>
              <a:t>پایین تر تعریف </a:t>
            </a:r>
            <a:br>
              <a:rPr lang="fa-IR" sz="1400" dirty="0">
                <a:cs typeface="B Koodak" panose="00000700000000000000" pitchFamily="2" charset="-78"/>
              </a:rPr>
            </a:br>
            <a:r>
              <a:rPr lang="fa-IR" sz="1400" dirty="0">
                <a:cs typeface="B Koodak" panose="00000700000000000000" pitchFamily="2" charset="-78"/>
              </a:rPr>
              <a:t>می شوند. </a:t>
            </a:r>
            <a:endParaRPr lang="en-US" sz="1400" dirty="0">
              <a:cs typeface="B Koodak" panose="00000700000000000000" pitchFamily="2" charset="-78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E746272-EB48-8178-FEE0-8B64E6C610E6}"/>
              </a:ext>
            </a:extLst>
          </p:cNvPr>
          <p:cNvSpPr/>
          <p:nvPr/>
        </p:nvSpPr>
        <p:spPr>
          <a:xfrm>
            <a:off x="1237151" y="1638394"/>
            <a:ext cx="4017300" cy="4175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defRPr/>
            </a:pPr>
            <a:r>
              <a:rPr lang="fa-IR" sz="1400" dirty="0">
                <a:cs typeface="B Koodak" panose="00000700000000000000" pitchFamily="2" charset="-78"/>
              </a:rPr>
              <a:t>اختصاصي/واحد: اهداف بايد كاملا شفاف و مشخص باشند و از ذكر عبارات كلي و گنگ در آن ها پرهيز شود. همچنين در هر هدف تنها به يك موضوع پرداخته شود.</a:t>
            </a:r>
          </a:p>
          <a:p>
            <a:pPr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defRPr/>
            </a:pPr>
            <a:r>
              <a:rPr lang="fa-IR" sz="1400" dirty="0">
                <a:cs typeface="B Koodak" panose="00000700000000000000" pitchFamily="2" charset="-78"/>
              </a:rPr>
              <a:t>قابل اندازه گيري: اهداف بايد قابليت اندازه گيري داشته باشند تا امكان پايش و تعيين ميزان تحقق آن ها ميسر شود.</a:t>
            </a:r>
          </a:p>
          <a:p>
            <a:pPr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defRPr/>
            </a:pPr>
            <a:r>
              <a:rPr lang="fa-IR" sz="1400" dirty="0">
                <a:cs typeface="B Koodak" panose="00000700000000000000" pitchFamily="2" charset="-78"/>
              </a:rPr>
              <a:t>قابل دسترسي: اهداف بايد قابل دسترسي باشند، نه بيش از حد آسان و نه بيش از حد دشوار.</a:t>
            </a:r>
          </a:p>
          <a:p>
            <a:pPr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defRPr/>
            </a:pPr>
            <a:r>
              <a:rPr lang="fa-IR" sz="1400" dirty="0">
                <a:cs typeface="B Koodak" panose="00000700000000000000" pitchFamily="2" charset="-78"/>
              </a:rPr>
              <a:t>واقع بينانه: اهداف بايد با واقعيت هاي سازمان تناسب داشته باشند و بيش از حد آرمان گرايانه نباشند.</a:t>
            </a:r>
          </a:p>
          <a:p>
            <a:pPr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defRPr/>
            </a:pPr>
            <a:r>
              <a:rPr lang="fa-IR" sz="1400" dirty="0">
                <a:cs typeface="B Koodak" panose="00000700000000000000" pitchFamily="2" charset="-78"/>
              </a:rPr>
              <a:t>زمان‌مند: براي تحقق هر هدف بايد زمان مشخصي به عنوان مهلت در نظر گرفته شود</a:t>
            </a:r>
            <a:r>
              <a:rPr kumimoji="0" lang="fa-IR" sz="1600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.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rgbClr val="CCCCCC">
                  <a:lumMod val="1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7241A2B5-CCD3-9E72-3558-91493F4E3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663" y="4220971"/>
            <a:ext cx="3545254" cy="12043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23085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4233994" y="1044987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فرم برنامه عملیاتی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7241A2B5-CCD3-9E72-3558-91493F4E3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4663" y="4220971"/>
            <a:ext cx="3545254" cy="12043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91" name="Content Placeholder 3">
            <a:extLst>
              <a:ext uri="{FF2B5EF4-FFF2-40B4-BE49-F238E27FC236}">
                <a16:creationId xmlns:a16="http://schemas.microsoft.com/office/drawing/2014/main" id="{E0F3553B-A204-BF23-D289-6741B438B9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24540"/>
              </p:ext>
            </p:extLst>
          </p:nvPr>
        </p:nvGraphicFramePr>
        <p:xfrm>
          <a:off x="1998732" y="1673671"/>
          <a:ext cx="7784540" cy="3999913"/>
        </p:xfrm>
        <a:graphic>
          <a:graphicData uri="http://schemas.openxmlformats.org/drawingml/2006/table">
            <a:tbl>
              <a:tblPr firstRow="1" bandRow="1"/>
              <a:tblGrid>
                <a:gridCol w="972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0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32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4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94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41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3010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بودجه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تاریخ</a:t>
                      </a:r>
                      <a:r>
                        <a:rPr lang="fa-IR" sz="1200" baseline="0" dirty="0">
                          <a:cs typeface="B Nazanin" panose="00000400000000000000" pitchFamily="2" charset="-78"/>
                        </a:rPr>
                        <a:t> پایان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تاریخ شروع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مسئول 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فعالیت  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شاخص سنجش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هدف عینی 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ردیف 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660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660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03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1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en-US" sz="11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5842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337924" y="850778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شاخصهای ارزیابی برنامه راهبردی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>
            <a:extLst>
              <a:ext uri="{FF2B5EF4-FFF2-40B4-BE49-F238E27FC236}">
                <a16:creationId xmlns:a16="http://schemas.microsoft.com/office/drawing/2014/main" id="{33891096-47E2-1225-F5A5-7563F2245DA5}"/>
              </a:ext>
            </a:extLst>
          </p:cNvPr>
          <p:cNvSpPr/>
          <p:nvPr/>
        </p:nvSpPr>
        <p:spPr>
          <a:xfrm>
            <a:off x="5980014" y="1621470"/>
            <a:ext cx="3960812" cy="396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ویژگی‌های برنامه : 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برنامه ای مدون شامل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VMG</a:t>
            </a: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 ،  تحلیل وضعیت ، راهبردها ، اهداف کمی ، برنامه عملیاتی ، زمان بندی ، بودجه ، ارزشیابی و بازنگری برنامه راهبردی</a:t>
            </a:r>
          </a:p>
          <a:p>
            <a:pPr marR="0" lvl="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 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مشارکت حداکثری ذینفعان </a:t>
            </a:r>
          </a:p>
          <a:p>
            <a:pPr marL="457200" marR="0" lvl="0" indent="-45720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a-IR" sz="1400" b="1" i="0" u="none" strike="noStrike" kern="1200" cap="none" spc="0" normalizeH="0" baseline="0" noProof="0" dirty="0">
              <a:ln>
                <a:noFill/>
              </a:ln>
              <a:solidFill>
                <a:srgbClr val="CCCCCC">
                  <a:lumMod val="10000"/>
                </a:srgbClr>
              </a:solidFill>
              <a:effectLst/>
              <a:uLnTx/>
              <a:uFillTx/>
              <a:latin typeface="Century Gothic" panose="020B0502020202020204"/>
              <a:cs typeface="B Koodak" panose="00000700000000000000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میزان انطباق برنامه‌های اجرایی با برنامه عملیاتی ( شامل بازه زمانی ارزشیابی ) </a:t>
            </a:r>
          </a:p>
          <a:p>
            <a:pPr marR="0" lvl="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tabLst/>
              <a:defRPr/>
            </a:pPr>
            <a:endParaRPr kumimoji="0" lang="fa-IR" sz="1400" b="1" i="0" u="none" strike="noStrike" kern="1200" cap="none" spc="0" normalizeH="0" baseline="0" noProof="0" dirty="0">
              <a:ln>
                <a:noFill/>
              </a:ln>
              <a:solidFill>
                <a:srgbClr val="CCCCCC">
                  <a:lumMod val="10000"/>
                </a:srgbClr>
              </a:solidFill>
              <a:effectLst/>
              <a:uLnTx/>
              <a:uFillTx/>
              <a:latin typeface="Century Gothic" panose="020B0502020202020204"/>
              <a:cs typeface="B Koodak" panose="00000700000000000000" pitchFamily="2" charset="-78"/>
            </a:endParaRPr>
          </a:p>
          <a:p>
            <a:pPr marL="457200" marR="0" lvl="0" indent="-45720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شفاف بودن خط مشی دانشگاه و میزان انطباق با اولویت‌ها</a:t>
            </a:r>
          </a:p>
          <a:p>
            <a:pPr marR="0" lvl="0" algn="just" defTabSz="914400" rtl="1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>
                  <a:noFill/>
                </a:ln>
                <a:solidFill>
                  <a:srgbClr val="CCCCCC">
                    <a:lumMod val="10000"/>
                  </a:srgbClr>
                </a:solidFill>
                <a:effectLst/>
                <a:uLnTx/>
                <a:uFillTx/>
                <a:latin typeface="Century Gothic" panose="020B0502020202020204"/>
                <a:cs typeface="B Koodak" panose="00000700000000000000" pitchFamily="2" charset="-78"/>
              </a:rPr>
              <a:t> </a:t>
            </a:r>
          </a:p>
          <a:p>
            <a:pPr marL="457200" indent="-457200" algn="just" rtl="1" eaLnBrk="0" fontAlgn="base" hangingPunct="0">
              <a:lnSpc>
                <a:spcPct val="90000"/>
              </a:lnSpc>
              <a:spcBef>
                <a:spcPts val="1000"/>
              </a:spcBef>
              <a:buClr>
                <a:srgbClr val="353535"/>
              </a:buClr>
              <a:buFont typeface="Wingdings" panose="05000000000000000000" pitchFamily="2" charset="2"/>
              <a:buChar char="ü"/>
              <a:defRPr/>
            </a:pPr>
            <a:r>
              <a:rPr lang="fa-IR" sz="1400" b="1" dirty="0">
                <a:solidFill>
                  <a:srgbClr val="CCCCCC">
                    <a:lumMod val="10000"/>
                  </a:srgbClr>
                </a:solidFill>
                <a:latin typeface="Century Gothic" panose="020B0502020202020204"/>
                <a:cs typeface="B Koodak" panose="00000700000000000000" pitchFamily="2" charset="-78"/>
              </a:rPr>
              <a:t>وجود برنامه ارزشیابی و بازنگری برنامه راهبردی </a:t>
            </a:r>
          </a:p>
        </p:txBody>
      </p:sp>
      <p:graphicFrame>
        <p:nvGraphicFramePr>
          <p:cNvPr id="82" name="Content Placeholder 3">
            <a:extLst>
              <a:ext uri="{FF2B5EF4-FFF2-40B4-BE49-F238E27FC236}">
                <a16:creationId xmlns:a16="http://schemas.microsoft.com/office/drawing/2014/main" id="{E6843AAF-AF18-0014-4D7D-E2573A22AB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862730"/>
              </p:ext>
            </p:extLst>
          </p:nvPr>
        </p:nvGraphicFramePr>
        <p:xfrm>
          <a:off x="1456566" y="2072532"/>
          <a:ext cx="3617140" cy="1915836"/>
        </p:xfrm>
        <a:graphic>
          <a:graphicData uri="http://schemas.openxmlformats.org/drawingml/2006/table">
            <a:tbl>
              <a:tblPr firstRow="1" bandRow="1"/>
              <a:tblGrid>
                <a:gridCol w="866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9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56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202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علل عدم تحقق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درصد</a:t>
                      </a:r>
                      <a:r>
                        <a:rPr lang="fa-IR" sz="1200" baseline="0" dirty="0">
                          <a:cs typeface="B Nazanin" panose="00000400000000000000" pitchFamily="2" charset="-78"/>
                        </a:rPr>
                        <a:t> میزان پیشرفت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شاخص اندازه گیری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fa-IR" sz="1200" dirty="0">
                          <a:cs typeface="B Nazanin" panose="00000400000000000000" pitchFamily="2" charset="-78"/>
                        </a:rPr>
                        <a:t>هدف عینی </a:t>
                      </a:r>
                      <a:endParaRPr lang="en-US" sz="1200" dirty="0">
                        <a:cs typeface="B Nazanin" panose="00000400000000000000" pitchFamily="2" charset="-78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2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21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US" sz="12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3" name="Rounded Rectangle 82"/>
          <p:cNvSpPr/>
          <p:nvPr/>
        </p:nvSpPr>
        <p:spPr>
          <a:xfrm>
            <a:off x="1926416" y="1084099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ارزشیابی تحقق اهداف عینی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12049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337924" y="850778"/>
            <a:ext cx="2975743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fa-IR" altLang="en-US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مستندات</a:t>
            </a:r>
            <a:endParaRPr lang="en-US" sz="2800" dirty="0">
              <a:solidFill>
                <a:sysClr val="windowText" lastClr="000000"/>
              </a:solidFill>
              <a:latin typeface="Calibri Light" panose="020F0302020204030204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6425076" y="1453802"/>
            <a:ext cx="3609048" cy="3144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fa-IR" sz="1400" dirty="0">
                <a:cs typeface="B Koodak" panose="00000700000000000000" pitchFamily="2" charset="-78"/>
              </a:rPr>
              <a:t>یک نسخه از برنامه راهبردي دانشگاه مصوب هیأت امنا/ هیأت رئیسه دانشگاه</a:t>
            </a:r>
          </a:p>
          <a:p>
            <a:pPr indent="-285750"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fa-IR" sz="1400" dirty="0">
                <a:cs typeface="B Koodak" panose="00000700000000000000" pitchFamily="2" charset="-78"/>
              </a:rPr>
              <a:t>برنامه عملیاتی</a:t>
            </a:r>
          </a:p>
          <a:p>
            <a:pPr marL="285750" indent="-285750"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fa-IR" sz="1400" dirty="0">
                <a:cs typeface="B Koodak" panose="00000700000000000000" pitchFamily="2" charset="-78"/>
              </a:rPr>
              <a:t> برنامه ارزشیابی برنامه</a:t>
            </a:r>
          </a:p>
          <a:p>
            <a:pPr indent="-285750"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fa-IR" sz="1400" dirty="0">
                <a:cs typeface="B Koodak" panose="00000700000000000000" pitchFamily="2" charset="-78"/>
              </a:rPr>
              <a:t>مستندات مربوط به مشارکت ذینفعان</a:t>
            </a:r>
          </a:p>
          <a:p>
            <a:pPr indent="-285750" algn="just" rtl="1">
              <a:lnSpc>
                <a:spcPct val="150000"/>
              </a:lnSpc>
              <a:spcBef>
                <a:spcPts val="1000"/>
              </a:spcBef>
              <a:buClr>
                <a:srgbClr val="30ACEC">
                  <a:lumMod val="75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fa-IR" sz="1400" dirty="0">
                <a:cs typeface="B Koodak" panose="00000700000000000000" pitchFamily="2" charset="-78"/>
              </a:rPr>
              <a:t> لیست برنامه‌هاي اجرایی دانشگاه همراه با مستندات بیانگر اجراي برنامه‌ها در سال ارزشیابی </a:t>
            </a:r>
          </a:p>
          <a:p>
            <a:pPr algn="r" rtl="1"/>
            <a:r>
              <a:rPr lang="fa-IR" dirty="0">
                <a:cs typeface="B Titr" panose="00000700000000000000" pitchFamily="2" charset="-78"/>
              </a:rPr>
              <a:t> 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921" y="655455"/>
            <a:ext cx="3859901" cy="550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993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038" y="695915"/>
            <a:ext cx="4094571" cy="5648240"/>
          </a:xfrm>
          <a:prstGeom prst="rect">
            <a:avLst/>
          </a:prstGeom>
        </p:spPr>
      </p:pic>
      <p:pic>
        <p:nvPicPr>
          <p:cNvPr id="92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255" y="712098"/>
            <a:ext cx="4013648" cy="54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0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860" y="473384"/>
            <a:ext cx="9411037" cy="638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7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Rounded Rectangle 103"/>
          <p:cNvSpPr/>
          <p:nvPr/>
        </p:nvSpPr>
        <p:spPr>
          <a:xfrm>
            <a:off x="6645182" y="857613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محورهای ارزشیابی دانشگاههای علوم پزشکی 1404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محورهای ارزشیابی مراکز تحقیقات علوم پزشکی 1404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155" y="1773206"/>
            <a:ext cx="3846322" cy="39397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002" y="2076029"/>
            <a:ext cx="3706152" cy="337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31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959" y="1723014"/>
            <a:ext cx="4029834" cy="429746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09922" y="873367"/>
            <a:ext cx="38074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اسامی دانشگاههای علوم پزشکی در ارزشیابی</a:t>
            </a:r>
          </a:p>
          <a:p>
            <a:pPr algn="ctr"/>
            <a:r>
              <a:rPr lang="fa-IR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 سال 1404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917189"/>
              </p:ext>
            </p:extLst>
          </p:nvPr>
        </p:nvGraphicFramePr>
        <p:xfrm>
          <a:off x="1406328" y="2165876"/>
          <a:ext cx="3667378" cy="1647825"/>
        </p:xfrm>
        <a:graphic>
          <a:graphicData uri="http://schemas.openxmlformats.org/drawingml/2006/table">
            <a:tbl>
              <a:tblPr rtl="1"/>
              <a:tblGrid>
                <a:gridCol w="1365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0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0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3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نام </a:t>
                      </a:r>
                      <a:r>
                        <a:rPr lang="fa-IR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Nazanin" panose="00000400000000000000" pitchFamily="2" charset="-78"/>
                        </a:rPr>
                        <a:t>گروه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بالینی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بیومدیکال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ارتقاء سلامت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بیش از 10 سال فعالیت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یک تا 10 سال فعالیت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خصوصی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" name="Rectangle 91"/>
          <p:cNvSpPr/>
          <p:nvPr/>
        </p:nvSpPr>
        <p:spPr>
          <a:xfrm>
            <a:off x="1294456" y="1033859"/>
            <a:ext cx="3985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لیست مراکز تحقیقات  علوم پزشکی در ارزشیابی</a:t>
            </a:r>
          </a:p>
          <a:p>
            <a:pPr algn="ctr"/>
            <a:r>
              <a:rPr lang="fa-IR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 سال 1404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086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247" y="954860"/>
            <a:ext cx="7857367" cy="535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40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913066" y="322706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612814" y="558207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برنامه ریزی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7BF004C-A8E2-676E-1C7E-C06E90DE11B0}"/>
              </a:ext>
            </a:extLst>
          </p:cNvPr>
          <p:cNvSpPr txBox="1">
            <a:spLocks/>
          </p:cNvSpPr>
          <p:nvPr/>
        </p:nvSpPr>
        <p:spPr>
          <a:xfrm>
            <a:off x="6283007" y="1130961"/>
            <a:ext cx="3797073" cy="4444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rtl="1"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برنامه ریزی فرایندی بهم پیوسته و دارای مراحل مشخص می باشدکه برای تولید یک خروجی منسجم و هماهنگ از تصمیمات بکار گرفته میشود. </a:t>
            </a:r>
          </a:p>
          <a:p>
            <a:pPr marL="0" lvl="0" indent="0" algn="r" rtl="1"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برنامه، خروجی فرایند برنامه ریزی است .</a:t>
            </a:r>
          </a:p>
          <a:p>
            <a:pPr marL="0" lvl="0" indent="0" algn="r" rtl="1"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برنامه، بیانی روشن، مستند و مشروح از مقاصد و تصمیمات است. </a:t>
            </a:r>
          </a:p>
          <a:p>
            <a:pPr marL="0" lvl="0" indent="0" algn="r" rtl="1"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برنامه ریزی پیش از اتخاذ تصمیم و پس از اجرای آن ادامه دارد.</a:t>
            </a:r>
          </a:p>
          <a:p>
            <a:pPr marL="0" lvl="0" indent="0" algn="r" rtl="1"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بیشتر برنامه ریزی‌ها عقلایی بوده و دارای </a:t>
            </a:r>
            <a:r>
              <a:rPr lang="fa-IR" sz="1400" dirty="0">
                <a:cs typeface="B Koodak" panose="00000700000000000000" pitchFamily="2" charset="-78"/>
              </a:rPr>
              <a:t>اهداف، طرح‌ها و اقدامات و منابع مورد نیاز هستند</a:t>
            </a:r>
          </a:p>
          <a:p>
            <a:pPr marL="0" lvl="0" indent="0" algn="r" rtl="1">
              <a:buNone/>
              <a:defRPr/>
            </a:pPr>
            <a:r>
              <a:rPr lang="fa-IR" sz="1400" dirty="0">
                <a:cs typeface="B Koodak" panose="00000700000000000000" pitchFamily="2" charset="-78"/>
              </a:rPr>
              <a:t>تغییر در شرایط، سیاستها، نگرش‌ها، ساختارها و .... بر اهداف تاثیر گذار بوده و موجب تغییر برنامه میشوند.</a:t>
            </a:r>
          </a:p>
          <a:p>
            <a:pPr marL="0" lvl="0" indent="0" algn="r" rtl="1">
              <a:buNone/>
              <a:defRPr/>
            </a:pPr>
            <a:r>
              <a:rPr lang="fa-IR" sz="1400" dirty="0">
                <a:cs typeface="B Koodak" panose="00000700000000000000" pitchFamily="2" charset="-78"/>
              </a:rPr>
              <a:t>در برنامه ریزی‌ها باید بتوان مطابق با تغییرات، جهت حرکت سازمان را تغییر داد. </a:t>
            </a:r>
          </a:p>
          <a:p>
            <a:pPr marL="0" lvl="0" indent="0" algn="r" rtl="1">
              <a:buNone/>
              <a:defRPr/>
            </a:pPr>
            <a:r>
              <a:rPr lang="fa-IR" sz="1400" dirty="0">
                <a:cs typeface="B Koodak" panose="00000700000000000000" pitchFamily="2" charset="-78"/>
              </a:rPr>
              <a:t>  </a:t>
            </a:r>
          </a:p>
          <a:p>
            <a:pPr marL="0" lvl="0" indent="0" algn="r" rtl="1">
              <a:buNone/>
              <a:defRPr/>
            </a:pPr>
            <a:endParaRPr lang="fa-IR" sz="1400" dirty="0">
              <a:cs typeface="B Koodak" panose="00000700000000000000" pitchFamily="2" charset="-78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ویژگی‌های برنامه ریزی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2BB55ED1-73DF-115C-0FEF-AF5681FD5CFC}"/>
              </a:ext>
            </a:extLst>
          </p:cNvPr>
          <p:cNvSpPr txBox="1">
            <a:spLocks/>
          </p:cNvSpPr>
          <p:nvPr/>
        </p:nvSpPr>
        <p:spPr>
          <a:xfrm>
            <a:off x="1889826" y="1518476"/>
            <a:ext cx="2986820" cy="46233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تشخیص یک نیاز یا انعکاس یک انگیزه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جمع آوری اطلاعات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مرتبط ساختن اطلاعات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تعریف اهداف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تامین مقدمات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پیش بینی شرایط آینده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ساخت زنجیره های متفاوتی از اقدامات مبتنی بر تصمیمات متوالی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رتبه بندی و انتخاب گزینه ها 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تعریف سیاستها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تعریف معیارهای ارزیابی برنامه</a:t>
            </a:r>
          </a:p>
          <a:p>
            <a:pPr marR="0" lvl="0" algn="r" defTabSz="914400" rtl="1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1400" b="1" dirty="0">
              <a:cs typeface="B Koodak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3262" y="4661013"/>
            <a:ext cx="2722254" cy="162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99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91433" y="800969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تعریف استراتژی 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7BF004C-A8E2-676E-1C7E-C06E90DE11B0}"/>
              </a:ext>
            </a:extLst>
          </p:cNvPr>
          <p:cNvSpPr txBox="1">
            <a:spLocks/>
          </p:cNvSpPr>
          <p:nvPr/>
        </p:nvSpPr>
        <p:spPr>
          <a:xfrm>
            <a:off x="6177811" y="1640758"/>
            <a:ext cx="3797073" cy="2469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Arial" panose="020B0604020202090204" pitchFamily="34" charset="0"/>
              <a:buNone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استراتژی از واژه یونانی استراتگوس به معنای رهبری گرفته شده است. </a:t>
            </a:r>
          </a:p>
          <a:p>
            <a:pPr marL="0" marR="0" lvl="0" indent="0" algn="just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Arial" panose="020B0604020202090204" pitchFamily="34" charset="0"/>
              <a:buNone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استراتژی سیاست یا تصمیمی است که سمت و سوی دیدگاهها و جهت حرکت سازمان را مشخص می کند</a:t>
            </a:r>
          </a:p>
          <a:p>
            <a:pPr marL="0" marR="0" lvl="0" indent="0" algn="just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Arial" panose="020B0604020202090204" pitchFamily="34" charset="0"/>
              <a:buNone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استراتژی یا راهبرد نقشه راه سازمان است</a:t>
            </a:r>
          </a:p>
          <a:p>
            <a:pPr marL="0" lvl="0" indent="0" algn="just" rtl="1">
              <a:buClr>
                <a:srgbClr val="353535"/>
              </a:buClr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استراتژی اقدامات عملی خاصی را تعریف می‌کند که شما را از جایی که الآن هستید به آن‌جا که می‌خواهید باشید می‌رساند</a:t>
            </a:r>
            <a:r>
              <a:rPr lang="fa-IR" sz="1400" dirty="0"/>
              <a:t>.</a:t>
            </a:r>
            <a:endParaRPr lang="fa-IR" sz="1400" b="1" dirty="0">
              <a:cs typeface="B Koodak" panose="00000700000000000000" pitchFamily="2" charset="-78"/>
            </a:endParaRPr>
          </a:p>
          <a:p>
            <a:pPr marL="0" marR="0" lvl="0" indent="0" algn="just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Arial" panose="020B0604020202090204" pitchFamily="34" charset="0"/>
              <a:buNone/>
              <a:tabLst/>
              <a:defRPr/>
            </a:pPr>
            <a:r>
              <a:rPr lang="fa-IR" sz="1400" b="1" dirty="0">
                <a:cs typeface="B Koodak" panose="00000700000000000000" pitchFamily="2" charset="-78"/>
              </a:rPr>
              <a:t>استراتژی می تواند تحت سطوح سازمانی، وظایف و محدوده زمانی متفاوت تعریف شود </a:t>
            </a:r>
          </a:p>
          <a:p>
            <a:pPr marL="0" marR="0" lvl="0" indent="0" algn="just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53535"/>
              </a:buClr>
              <a:buSzTx/>
              <a:buFont typeface="Arial" panose="020B0604020202090204" pitchFamily="34" charset="0"/>
              <a:buNone/>
              <a:tabLst/>
              <a:defRPr/>
            </a:pPr>
            <a:endParaRPr lang="en-US" sz="1400" b="1" dirty="0">
              <a:cs typeface="B Koodak" panose="00000700000000000000" pitchFamily="2" charset="-78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برنامه راهبردي (استراتژيك)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2BB55ED1-73DF-115C-0FEF-AF5681FD5CFC}"/>
              </a:ext>
            </a:extLst>
          </p:cNvPr>
          <p:cNvSpPr txBox="1">
            <a:spLocks/>
          </p:cNvSpPr>
          <p:nvPr/>
        </p:nvSpPr>
        <p:spPr>
          <a:xfrm>
            <a:off x="1440383" y="1518476"/>
            <a:ext cx="3549552" cy="220386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lang="fa-IR" sz="2900" b="1" dirty="0">
                <a:cs typeface="B Koodak" panose="00000700000000000000" pitchFamily="2" charset="-78"/>
              </a:rPr>
              <a:t>برنامه </a:t>
            </a:r>
            <a:r>
              <a:rPr lang="ar-SA" sz="2900" b="1" dirty="0">
                <a:cs typeface="B Koodak" panose="00000700000000000000" pitchFamily="2" charset="-78"/>
              </a:rPr>
              <a:t>استراتژي</a:t>
            </a:r>
            <a:r>
              <a:rPr lang="fa-IR" sz="2900" b="1" dirty="0">
                <a:cs typeface="B Koodak" panose="00000700000000000000" pitchFamily="2" charset="-78"/>
              </a:rPr>
              <a:t>ک، گونه ای از برنامه ریزی می باشدکه در آن هدف تعریف و تدوین استراتژی‌ها می باشد.</a:t>
            </a:r>
          </a:p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r>
              <a:rPr lang="fa-IR" sz="2900" b="1" dirty="0">
                <a:cs typeface="B Koodak" panose="00000700000000000000" pitchFamily="2" charset="-78"/>
              </a:rPr>
              <a:t>برنامه استراتژیک  </a:t>
            </a:r>
            <a:r>
              <a:rPr lang="ar-SA" sz="2900" b="1" dirty="0">
                <a:cs typeface="B Koodak" panose="00000700000000000000" pitchFamily="2" charset="-78"/>
              </a:rPr>
              <a:t> يك برنامه واحد، همه جانبه و تلفيقي است كه محاسن يا نقاط قوت اصلي سازمان را با عوامل و تغييرات محيط مربوط مي سازد و به نحوي طراحي مي شود كه با اجراي صحيح آن از دستيابي به اهداف اصلي سازمان اطمينان حاصل شود</a:t>
            </a:r>
            <a:r>
              <a:rPr lang="fa-IR" sz="2900" b="1" dirty="0">
                <a:cs typeface="B Koodak" panose="00000700000000000000" pitchFamily="2" charset="-78"/>
              </a:rPr>
              <a:t>.</a:t>
            </a:r>
          </a:p>
          <a:p>
            <a:pPr marL="228600" marR="0" lvl="0" indent="-228600" algn="r" defTabSz="914400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520" y="4155850"/>
            <a:ext cx="3200400" cy="1847850"/>
          </a:xfrm>
          <a:prstGeom prst="rect">
            <a:avLst/>
          </a:prstGeom>
        </p:spPr>
      </p:pic>
      <p:sp>
        <p:nvSpPr>
          <p:cNvPr id="92" name="Rectangle 91"/>
          <p:cNvSpPr/>
          <p:nvPr/>
        </p:nvSpPr>
        <p:spPr>
          <a:xfrm>
            <a:off x="2377503" y="4217446"/>
            <a:ext cx="2157634" cy="1504148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8000" b="-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9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72069" y="330798"/>
            <a:ext cx="4572000" cy="6217920"/>
            <a:chOff x="810705" y="320040"/>
            <a:chExt cx="4572000" cy="6217920"/>
          </a:xfrm>
        </p:grpSpPr>
        <p:sp>
          <p:nvSpPr>
            <p:cNvPr id="8" name="Rounded Rectangle 7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 flipH="1">
            <a:off x="5726949" y="330798"/>
            <a:ext cx="4572000" cy="6217920"/>
            <a:chOff x="810705" y="320040"/>
            <a:chExt cx="4572000" cy="6217920"/>
          </a:xfrm>
        </p:grpSpPr>
        <p:sp>
          <p:nvSpPr>
            <p:cNvPr id="17" name="Rounded Rectangle 16"/>
            <p:cNvSpPr/>
            <p:nvPr/>
          </p:nvSpPr>
          <p:spPr>
            <a:xfrm>
              <a:off x="810705" y="320040"/>
              <a:ext cx="4572000" cy="6217920"/>
            </a:xfrm>
            <a:prstGeom prst="roundRect">
              <a:avLst>
                <a:gd name="adj" fmla="val 3471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93585" y="548640"/>
              <a:ext cx="4206240" cy="5760720"/>
            </a:xfrm>
            <a:prstGeom prst="roundRect">
              <a:avLst>
                <a:gd name="adj" fmla="val 3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144903" y="5425343"/>
            <a:ext cx="981213" cy="164592"/>
            <a:chOff x="5099225" y="889120"/>
            <a:chExt cx="981213" cy="164592"/>
          </a:xfrm>
        </p:grpSpPr>
        <p:sp>
          <p:nvSpPr>
            <p:cNvPr id="19" name="Oval 18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44903" y="4839092"/>
            <a:ext cx="981213" cy="164592"/>
            <a:chOff x="5099225" y="889120"/>
            <a:chExt cx="981213" cy="164592"/>
          </a:xfrm>
        </p:grpSpPr>
        <p:sp>
          <p:nvSpPr>
            <p:cNvPr id="52" name="Oval 5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144903" y="4252841"/>
            <a:ext cx="981213" cy="164592"/>
            <a:chOff x="5099225" y="889120"/>
            <a:chExt cx="981213" cy="164592"/>
          </a:xfrm>
        </p:grpSpPr>
        <p:sp>
          <p:nvSpPr>
            <p:cNvPr id="57" name="Oval 5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44903" y="3666590"/>
            <a:ext cx="981213" cy="164592"/>
            <a:chOff x="5099225" y="889120"/>
            <a:chExt cx="981213" cy="164592"/>
          </a:xfrm>
        </p:grpSpPr>
        <p:sp>
          <p:nvSpPr>
            <p:cNvPr id="62" name="Oval 6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44903" y="3080339"/>
            <a:ext cx="981213" cy="164592"/>
            <a:chOff x="5099225" y="889120"/>
            <a:chExt cx="981213" cy="164592"/>
          </a:xfrm>
        </p:grpSpPr>
        <p:sp>
          <p:nvSpPr>
            <p:cNvPr id="67" name="Oval 6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44903" y="2494088"/>
            <a:ext cx="981213" cy="164592"/>
            <a:chOff x="5099225" y="889120"/>
            <a:chExt cx="981213" cy="164592"/>
          </a:xfrm>
        </p:grpSpPr>
        <p:sp>
          <p:nvSpPr>
            <p:cNvPr id="72" name="Oval 7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44903" y="1907837"/>
            <a:ext cx="981213" cy="164592"/>
            <a:chOff x="5099225" y="889120"/>
            <a:chExt cx="981213" cy="164592"/>
          </a:xfrm>
        </p:grpSpPr>
        <p:sp>
          <p:nvSpPr>
            <p:cNvPr id="77" name="Oval 7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44903" y="1321586"/>
            <a:ext cx="981213" cy="164592"/>
            <a:chOff x="5099225" y="889120"/>
            <a:chExt cx="981213" cy="164592"/>
          </a:xfrm>
        </p:grpSpPr>
        <p:sp>
          <p:nvSpPr>
            <p:cNvPr id="82" name="Oval 81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44903" y="735335"/>
            <a:ext cx="981213" cy="164592"/>
            <a:chOff x="5099225" y="889120"/>
            <a:chExt cx="981213" cy="164592"/>
          </a:xfrm>
        </p:grpSpPr>
        <p:sp>
          <p:nvSpPr>
            <p:cNvPr id="87" name="Oval 8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44903" y="6011592"/>
            <a:ext cx="981213" cy="164592"/>
            <a:chOff x="5099225" y="889120"/>
            <a:chExt cx="981213" cy="164592"/>
          </a:xfrm>
        </p:grpSpPr>
        <p:sp>
          <p:nvSpPr>
            <p:cNvPr id="97" name="Oval 96"/>
            <p:cNvSpPr/>
            <p:nvPr/>
          </p:nvSpPr>
          <p:spPr>
            <a:xfrm>
              <a:off x="5099225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1350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915846" y="889120"/>
              <a:ext cx="164592" cy="1645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21540000">
                <a:schemeClr val="accent4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5208773" y="987284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5208773" y="917595"/>
              <a:ext cx="767965" cy="538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54000">
                  <a:schemeClr val="accent3">
                    <a:lumMod val="0"/>
                    <a:lumOff val="100000"/>
                  </a:schemeClr>
                </a:gs>
                <a:gs pos="100000">
                  <a:schemeClr val="accent3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10127122" y="635806"/>
            <a:ext cx="1055228" cy="733758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ounded Rectangle 103"/>
          <p:cNvSpPr/>
          <p:nvPr/>
        </p:nvSpPr>
        <p:spPr>
          <a:xfrm>
            <a:off x="6491433" y="800969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مزایای برنامه ریزی استراتژیک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110" name="Rounded Rectangle 109"/>
          <p:cNvSpPr/>
          <p:nvPr/>
        </p:nvSpPr>
        <p:spPr>
          <a:xfrm rot="5400000">
            <a:off x="10198131" y="503397"/>
            <a:ext cx="885986" cy="9467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Nazanin" panose="00000400000000000000" pitchFamily="2" charset="-78"/>
              </a:rPr>
              <a:t>برنامه راهبردي</a:t>
            </a:r>
            <a:endParaRPr lang="en-US" sz="1600" b="1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1382377" y="6284428"/>
            <a:ext cx="614012" cy="499893"/>
            <a:chOff x="11382377" y="6284428"/>
            <a:chExt cx="614012" cy="499893"/>
          </a:xfrm>
        </p:grpSpPr>
        <p:sp>
          <p:nvSpPr>
            <p:cNvPr id="116" name="Rounded Rectangle 115"/>
            <p:cNvSpPr/>
            <p:nvPr/>
          </p:nvSpPr>
          <p:spPr>
            <a:xfrm rot="443645">
              <a:off x="11382377" y="6313114"/>
              <a:ext cx="476250" cy="471207"/>
            </a:xfrm>
            <a:prstGeom prst="roundRect">
              <a:avLst/>
            </a:prstGeom>
            <a:pattFill prst="pct60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  <a:effectLst>
              <a:innerShdw blurRad="279400" dist="63500" dir="2154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11777546" y="6284428"/>
              <a:ext cx="218843" cy="283478"/>
            </a:xfrm>
            <a:prstGeom prst="ellips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Content Placeholder 2">
            <a:extLst>
              <a:ext uri="{FF2B5EF4-FFF2-40B4-BE49-F238E27FC236}">
                <a16:creationId xmlns:a16="http://schemas.microsoft.com/office/drawing/2014/main" id="{87BF004C-A8E2-676E-1C7E-C06E90DE11B0}"/>
              </a:ext>
            </a:extLst>
          </p:cNvPr>
          <p:cNvSpPr txBox="1">
            <a:spLocks/>
          </p:cNvSpPr>
          <p:nvPr/>
        </p:nvSpPr>
        <p:spPr>
          <a:xfrm>
            <a:off x="6177811" y="1640758"/>
            <a:ext cx="3797073" cy="24699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/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1850147" y="810232"/>
            <a:ext cx="2859710" cy="5611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fa-IR" sz="2000" dirty="0">
                <a:ln w="0"/>
                <a:solidFill>
                  <a:srgbClr val="FF9933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cs typeface="B Titr" panose="00000700000000000000" pitchFamily="2" charset="-78"/>
              </a:rPr>
              <a:t>سطوح برنامه ریزی استراتژیک</a:t>
            </a:r>
            <a:endParaRPr lang="en-US" sz="2000" dirty="0">
              <a:ln w="0"/>
              <a:solidFill>
                <a:srgbClr val="FF9933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cs typeface="B Titr" panose="00000700000000000000" pitchFamily="2" charset="-78"/>
            </a:endParaRP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2BB55ED1-73DF-115C-0FEF-AF5681FD5CFC}"/>
              </a:ext>
            </a:extLst>
          </p:cNvPr>
          <p:cNvSpPr txBox="1">
            <a:spLocks/>
          </p:cNvSpPr>
          <p:nvPr/>
        </p:nvSpPr>
        <p:spPr>
          <a:xfrm>
            <a:off x="1440383" y="1518475"/>
            <a:ext cx="3549552" cy="41054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B Nazanin" panose="00000400000000000000" pitchFamily="2" charset="-78"/>
              </a:rPr>
              <a:t> </a:t>
            </a:r>
            <a:r>
              <a:rPr lang="fa-IR" sz="1400" b="1" dirty="0">
                <a:cs typeface="B Koodak" panose="00000700000000000000" pitchFamily="2" charset="-78"/>
              </a:rPr>
              <a:t>سطح سازمانی: هدایت و جهت گیری کلی در سطح سازمان </a:t>
            </a:r>
          </a:p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سطح بخشی: در سازمان‌های بزرگ که دارای بخش های مختلف مستقل هستند  در راستای ماموریتها و استراتژی های سطح سازمانی برای هر یک از بخش های سازمان استراتژیهایی تدوین میشود </a:t>
            </a:r>
          </a:p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r>
              <a:rPr lang="fa-IR" sz="1400" b="1" dirty="0">
                <a:cs typeface="B Koodak" panose="00000700000000000000" pitchFamily="2" charset="-78"/>
              </a:rPr>
              <a:t>سطح عملکردی( واحد): بر اساس اهداف و استراتژیهای سطوح بالاتربرای هر یک از عملکردهای سازمان، استراتژی عملکردی تعریف میشود </a:t>
            </a:r>
          </a:p>
          <a:p>
            <a:pPr marL="0" lvl="0" indent="0" algn="just" rtl="1">
              <a:lnSpc>
                <a:spcPct val="150000"/>
              </a:lnSpc>
              <a:buClr>
                <a:srgbClr val="353535"/>
              </a:buClr>
              <a:buNone/>
              <a:defRPr/>
            </a:pPr>
            <a:endParaRPr lang="en-US" sz="1400" b="1" dirty="0">
              <a:cs typeface="B Koodak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303" y="1942087"/>
            <a:ext cx="3997465" cy="22172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255" y="4661393"/>
            <a:ext cx="2233402" cy="125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16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z1iuvkv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</TotalTime>
  <Words>1248</Words>
  <Application>Microsoft Office PowerPoint</Application>
  <PresentationFormat>Widescreen</PresentationFormat>
  <Paragraphs>218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微软雅黑</vt:lpstr>
      <vt:lpstr>Arial</vt:lpstr>
      <vt:lpstr>B Nazanin</vt:lpstr>
      <vt:lpstr>Calibri</vt:lpstr>
      <vt:lpstr>Calibri Light</vt:lpstr>
      <vt:lpstr>Century Gothic</vt:lpstr>
      <vt:lpstr>Digi Lalezar Plus</vt:lpstr>
      <vt:lpstr>Times New Roman</vt:lpstr>
      <vt:lpstr>Trafic Mazar</vt:lpstr>
      <vt:lpstr>Wingdings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Dr Gharib Salon</cp:lastModifiedBy>
  <cp:revision>149</cp:revision>
  <cp:lastPrinted>2025-11-17T08:08:24Z</cp:lastPrinted>
  <dcterms:created xsi:type="dcterms:W3CDTF">2025-11-16T07:51:50Z</dcterms:created>
  <dcterms:modified xsi:type="dcterms:W3CDTF">2026-01-24T07:05:53Z</dcterms:modified>
</cp:coreProperties>
</file>