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4"/>
  </p:notesMasterIdLst>
  <p:sldIdLst>
    <p:sldId id="256" r:id="rId2"/>
    <p:sldId id="296" r:id="rId3"/>
    <p:sldId id="257" r:id="rId4"/>
    <p:sldId id="258" r:id="rId5"/>
    <p:sldId id="291" r:id="rId6"/>
    <p:sldId id="304" r:id="rId7"/>
    <p:sldId id="271" r:id="rId8"/>
    <p:sldId id="268" r:id="rId9"/>
    <p:sldId id="269" r:id="rId10"/>
    <p:sldId id="292" r:id="rId11"/>
    <p:sldId id="301" r:id="rId12"/>
    <p:sldId id="259" r:id="rId13"/>
    <p:sldId id="302" r:id="rId14"/>
    <p:sldId id="303" r:id="rId15"/>
    <p:sldId id="261" r:id="rId16"/>
    <p:sldId id="262" r:id="rId17"/>
    <p:sldId id="264" r:id="rId18"/>
    <p:sldId id="263" r:id="rId19"/>
    <p:sldId id="277" r:id="rId20"/>
    <p:sldId id="272" r:id="rId21"/>
    <p:sldId id="305" r:id="rId22"/>
    <p:sldId id="300" r:id="rId23"/>
    <p:sldId id="273" r:id="rId24"/>
    <p:sldId id="287" r:id="rId25"/>
    <p:sldId id="297" r:id="rId26"/>
    <p:sldId id="298" r:id="rId27"/>
    <p:sldId id="299" r:id="rId28"/>
    <p:sldId id="276" r:id="rId29"/>
    <p:sldId id="278" r:id="rId30"/>
    <p:sldId id="309" r:id="rId31"/>
    <p:sldId id="307" r:id="rId32"/>
    <p:sldId id="308" r:id="rId33"/>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961" autoAdjust="0"/>
    <p:restoredTop sz="97133" autoAdjust="0"/>
  </p:normalViewPr>
  <p:slideViewPr>
    <p:cSldViewPr snapToGrid="0">
      <p:cViewPr>
        <p:scale>
          <a:sx n="60" d="100"/>
          <a:sy n="60" d="100"/>
        </p:scale>
        <p:origin x="-78"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E0CF7E-EC2D-4B6E-9CB9-3DAF6568752E}" type="datetimeFigureOut">
              <a:rPr lang="en-US" smtClean="0"/>
              <a:pPr/>
              <a:t>9/1/2019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11AE29-FE84-4411-8F1C-89D6EAA061B7}" type="slidenum">
              <a:rPr lang="en-US" smtClean="0"/>
              <a:pPr/>
              <a:t>‹#›</a:t>
            </a:fld>
            <a:endParaRPr lang="en-US"/>
          </a:p>
        </p:txBody>
      </p:sp>
    </p:spTree>
    <p:extLst>
      <p:ext uri="{BB962C8B-B14F-4D97-AF65-F5344CB8AC3E}">
        <p14:creationId xmlns:p14="http://schemas.microsoft.com/office/powerpoint/2010/main" val="615625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fa-IR" smtClean="0"/>
              <a:t>به</a:t>
            </a:r>
            <a:r>
              <a:rPr lang="fa-IR" baseline="0" smtClean="0"/>
              <a:t> </a:t>
            </a:r>
            <a:r>
              <a:rPr lang="fa-IR" baseline="0" dirty="0" smtClean="0"/>
              <a:t>خاطر نا آگاهی از مسائل و قوانین مربوط به نشر و تایید </a:t>
            </a:r>
            <a:r>
              <a:rPr lang="fa-IR" baseline="0" smtClean="0"/>
              <a:t>مقاله و ارز زیادی از ایران بدین خاطر خارج می شود . </a:t>
            </a:r>
            <a:endParaRPr lang="en-US" dirty="0"/>
          </a:p>
        </p:txBody>
      </p:sp>
      <p:sp>
        <p:nvSpPr>
          <p:cNvPr id="4" name="Slide Number Placeholder 3"/>
          <p:cNvSpPr>
            <a:spLocks noGrp="1"/>
          </p:cNvSpPr>
          <p:nvPr>
            <p:ph type="sldNum" sz="quarter" idx="10"/>
          </p:nvPr>
        </p:nvSpPr>
        <p:spPr/>
        <p:txBody>
          <a:bodyPr/>
          <a:lstStyle/>
          <a:p>
            <a:fld id="{B411AE29-FE84-4411-8F1C-89D6EAA061B7}"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55071A01-0615-4431-9F8C-65C7388EC4FE}" type="datetimeFigureOut">
              <a:rPr lang="fa-IR" smtClean="0"/>
              <a:pPr/>
              <a:t>1441/01/02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C0C295F-8ECD-4B1F-A576-1A8396B1416E}" type="slidenum">
              <a:rPr lang="fa-IR" smtClean="0"/>
              <a:pPr/>
              <a:t>‹#›</a:t>
            </a:fld>
            <a:endParaRPr lang="fa-IR"/>
          </a:p>
        </p:txBody>
      </p:sp>
    </p:spTree>
    <p:extLst>
      <p:ext uri="{BB962C8B-B14F-4D97-AF65-F5344CB8AC3E}">
        <p14:creationId xmlns:p14="http://schemas.microsoft.com/office/powerpoint/2010/main" val="1164917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5071A01-0615-4431-9F8C-65C7388EC4FE}" type="datetimeFigureOut">
              <a:rPr lang="fa-IR" smtClean="0"/>
              <a:pPr/>
              <a:t>1441/01/02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C0C295F-8ECD-4B1F-A576-1A8396B1416E}" type="slidenum">
              <a:rPr lang="fa-IR" smtClean="0"/>
              <a:pPr/>
              <a:t>‹#›</a:t>
            </a:fld>
            <a:endParaRPr lang="fa-IR"/>
          </a:p>
        </p:txBody>
      </p:sp>
    </p:spTree>
    <p:extLst>
      <p:ext uri="{BB962C8B-B14F-4D97-AF65-F5344CB8AC3E}">
        <p14:creationId xmlns:p14="http://schemas.microsoft.com/office/powerpoint/2010/main" val="577821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5071A01-0615-4431-9F8C-65C7388EC4FE}" type="datetimeFigureOut">
              <a:rPr lang="fa-IR" smtClean="0"/>
              <a:pPr/>
              <a:t>1441/01/02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C0C295F-8ECD-4B1F-A576-1A8396B1416E}" type="slidenum">
              <a:rPr lang="fa-IR" smtClean="0"/>
              <a:pPr/>
              <a:t>‹#›</a:t>
            </a:fld>
            <a:endParaRPr lang="fa-IR"/>
          </a:p>
        </p:txBody>
      </p:sp>
    </p:spTree>
    <p:extLst>
      <p:ext uri="{BB962C8B-B14F-4D97-AF65-F5344CB8AC3E}">
        <p14:creationId xmlns:p14="http://schemas.microsoft.com/office/powerpoint/2010/main" val="181263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5071A01-0615-4431-9F8C-65C7388EC4FE}" type="datetimeFigureOut">
              <a:rPr lang="fa-IR" smtClean="0"/>
              <a:pPr/>
              <a:t>1441/01/02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C0C295F-8ECD-4B1F-A576-1A8396B1416E}" type="slidenum">
              <a:rPr lang="fa-IR" smtClean="0"/>
              <a:pPr/>
              <a:t>‹#›</a:t>
            </a:fld>
            <a:endParaRPr lang="fa-IR"/>
          </a:p>
        </p:txBody>
      </p:sp>
    </p:spTree>
    <p:extLst>
      <p:ext uri="{BB962C8B-B14F-4D97-AF65-F5344CB8AC3E}">
        <p14:creationId xmlns:p14="http://schemas.microsoft.com/office/powerpoint/2010/main" val="3201689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071A01-0615-4431-9F8C-65C7388EC4FE}" type="datetimeFigureOut">
              <a:rPr lang="fa-IR" smtClean="0"/>
              <a:pPr/>
              <a:t>1441/01/02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C0C295F-8ECD-4B1F-A576-1A8396B1416E}" type="slidenum">
              <a:rPr lang="fa-IR" smtClean="0"/>
              <a:pPr/>
              <a:t>‹#›</a:t>
            </a:fld>
            <a:endParaRPr lang="fa-IR"/>
          </a:p>
        </p:txBody>
      </p:sp>
    </p:spTree>
    <p:extLst>
      <p:ext uri="{BB962C8B-B14F-4D97-AF65-F5344CB8AC3E}">
        <p14:creationId xmlns:p14="http://schemas.microsoft.com/office/powerpoint/2010/main" val="1048745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55071A01-0615-4431-9F8C-65C7388EC4FE}" type="datetimeFigureOut">
              <a:rPr lang="fa-IR" smtClean="0"/>
              <a:pPr/>
              <a:t>1441/01/02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C0C295F-8ECD-4B1F-A576-1A8396B1416E}" type="slidenum">
              <a:rPr lang="fa-IR" smtClean="0"/>
              <a:pPr/>
              <a:t>‹#›</a:t>
            </a:fld>
            <a:endParaRPr lang="fa-IR"/>
          </a:p>
        </p:txBody>
      </p:sp>
    </p:spTree>
    <p:extLst>
      <p:ext uri="{BB962C8B-B14F-4D97-AF65-F5344CB8AC3E}">
        <p14:creationId xmlns:p14="http://schemas.microsoft.com/office/powerpoint/2010/main" val="112900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55071A01-0615-4431-9F8C-65C7388EC4FE}" type="datetimeFigureOut">
              <a:rPr lang="fa-IR" smtClean="0"/>
              <a:pPr/>
              <a:t>1441/01/02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C0C295F-8ECD-4B1F-A576-1A8396B1416E}" type="slidenum">
              <a:rPr lang="fa-IR" smtClean="0"/>
              <a:pPr/>
              <a:t>‹#›</a:t>
            </a:fld>
            <a:endParaRPr lang="fa-IR"/>
          </a:p>
        </p:txBody>
      </p:sp>
    </p:spTree>
    <p:extLst>
      <p:ext uri="{BB962C8B-B14F-4D97-AF65-F5344CB8AC3E}">
        <p14:creationId xmlns:p14="http://schemas.microsoft.com/office/powerpoint/2010/main" val="32036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55071A01-0615-4431-9F8C-65C7388EC4FE}" type="datetimeFigureOut">
              <a:rPr lang="fa-IR" smtClean="0"/>
              <a:pPr/>
              <a:t>1441/01/02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C0C295F-8ECD-4B1F-A576-1A8396B1416E}" type="slidenum">
              <a:rPr lang="fa-IR" smtClean="0"/>
              <a:pPr/>
              <a:t>‹#›</a:t>
            </a:fld>
            <a:endParaRPr lang="fa-IR"/>
          </a:p>
        </p:txBody>
      </p:sp>
    </p:spTree>
    <p:extLst>
      <p:ext uri="{BB962C8B-B14F-4D97-AF65-F5344CB8AC3E}">
        <p14:creationId xmlns:p14="http://schemas.microsoft.com/office/powerpoint/2010/main" val="2003150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071A01-0615-4431-9F8C-65C7388EC4FE}" type="datetimeFigureOut">
              <a:rPr lang="fa-IR" smtClean="0"/>
              <a:pPr/>
              <a:t>1441/01/02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C0C295F-8ECD-4B1F-A576-1A8396B1416E}" type="slidenum">
              <a:rPr lang="fa-IR" smtClean="0"/>
              <a:pPr/>
              <a:t>‹#›</a:t>
            </a:fld>
            <a:endParaRPr lang="fa-IR"/>
          </a:p>
        </p:txBody>
      </p:sp>
    </p:spTree>
    <p:extLst>
      <p:ext uri="{BB962C8B-B14F-4D97-AF65-F5344CB8AC3E}">
        <p14:creationId xmlns:p14="http://schemas.microsoft.com/office/powerpoint/2010/main" val="1238583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071A01-0615-4431-9F8C-65C7388EC4FE}" type="datetimeFigureOut">
              <a:rPr lang="fa-IR" smtClean="0"/>
              <a:pPr/>
              <a:t>1441/01/02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C0C295F-8ECD-4B1F-A576-1A8396B1416E}" type="slidenum">
              <a:rPr lang="fa-IR" smtClean="0"/>
              <a:pPr/>
              <a:t>‹#›</a:t>
            </a:fld>
            <a:endParaRPr lang="fa-IR"/>
          </a:p>
        </p:txBody>
      </p:sp>
    </p:spTree>
    <p:extLst>
      <p:ext uri="{BB962C8B-B14F-4D97-AF65-F5344CB8AC3E}">
        <p14:creationId xmlns:p14="http://schemas.microsoft.com/office/powerpoint/2010/main" val="1293792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071A01-0615-4431-9F8C-65C7388EC4FE}" type="datetimeFigureOut">
              <a:rPr lang="fa-IR" smtClean="0"/>
              <a:pPr/>
              <a:t>1441/01/02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C0C295F-8ECD-4B1F-A576-1A8396B1416E}" type="slidenum">
              <a:rPr lang="fa-IR" smtClean="0"/>
              <a:pPr/>
              <a:t>‹#›</a:t>
            </a:fld>
            <a:endParaRPr lang="fa-IR"/>
          </a:p>
        </p:txBody>
      </p:sp>
    </p:spTree>
    <p:extLst>
      <p:ext uri="{BB962C8B-B14F-4D97-AF65-F5344CB8AC3E}">
        <p14:creationId xmlns:p14="http://schemas.microsoft.com/office/powerpoint/2010/main" val="243909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5071A01-0615-4431-9F8C-65C7388EC4FE}" type="datetimeFigureOut">
              <a:rPr lang="fa-IR" smtClean="0"/>
              <a:pPr/>
              <a:t>1441/01/02</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C0C295F-8ECD-4B1F-A576-1A8396B1416E}" type="slidenum">
              <a:rPr lang="fa-IR" smtClean="0"/>
              <a:pPr/>
              <a:t>‹#›</a:t>
            </a:fld>
            <a:endParaRPr lang="fa-IR"/>
          </a:p>
        </p:txBody>
      </p:sp>
    </p:spTree>
    <p:extLst>
      <p:ext uri="{BB962C8B-B14F-4D97-AF65-F5344CB8AC3E}">
        <p14:creationId xmlns:p14="http://schemas.microsoft.com/office/powerpoint/2010/main" val="3065421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pactfactor.i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journals.research.ac.i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blacklist.research.ac.i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journals.msrt.i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rppc.msrt.ir/fa/download/category/209/%D9%81%D9%87%D8%B1%D8%B3%D8%AA-%D9%86%D8%B4%D8%B1%DB%8C%D8%A7%D8%AA-%D9%86%D8%A7%D9%85%D8%B9%D8%AA%D8%A8%D8%B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p-science.thomsonreuters.com/mj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thomsonreuters.com/en.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cs typeface="B Nazanin" panose="00000400000000000000" pitchFamily="2" charset="-78"/>
              </a:rPr>
              <a:t>شناسایی مجلات معتبر </a:t>
            </a:r>
            <a:endParaRPr lang="fa-IR" dirty="0">
              <a:cs typeface="B Nazanin" panose="00000400000000000000" pitchFamily="2" charset="-78"/>
            </a:endParaRPr>
          </a:p>
        </p:txBody>
      </p:sp>
      <p:sp>
        <p:nvSpPr>
          <p:cNvPr id="3" name="Subtitle 2"/>
          <p:cNvSpPr>
            <a:spLocks noGrp="1"/>
          </p:cNvSpPr>
          <p:nvPr>
            <p:ph type="subTitle" idx="1"/>
          </p:nvPr>
        </p:nvSpPr>
        <p:spPr/>
        <p:txBody>
          <a:bodyPr/>
          <a:lstStyle/>
          <a:p>
            <a:r>
              <a:rPr lang="fa-IR" dirty="0" smtClean="0">
                <a:cs typeface="B Nazanin" panose="00000400000000000000" pitchFamily="2" charset="-78"/>
              </a:rPr>
              <a:t>تهیه کننده سعیده فخارپور</a:t>
            </a:r>
          </a:p>
          <a:p>
            <a:r>
              <a:rPr lang="fa-IR" dirty="0" smtClean="0">
                <a:cs typeface="B Nazanin" panose="00000400000000000000" pitchFamily="2" charset="-78"/>
              </a:rPr>
              <a:t>مرداد 98 </a:t>
            </a:r>
          </a:p>
          <a:p>
            <a:endParaRPr lang="fa-IR" dirty="0">
              <a:cs typeface="B Nazanin" panose="00000400000000000000" pitchFamily="2" charset="-78"/>
            </a:endParaRPr>
          </a:p>
        </p:txBody>
      </p:sp>
    </p:spTree>
    <p:extLst>
      <p:ext uri="{BB962C8B-B14F-4D97-AF65-F5344CB8AC3E}">
        <p14:creationId xmlns:p14="http://schemas.microsoft.com/office/powerpoint/2010/main" val="2906557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3326"/>
            <a:ext cx="10515600" cy="5693637"/>
          </a:xfrm>
        </p:spPr>
        <p:txBody>
          <a:bodyPr/>
          <a:lstStyle/>
          <a:p>
            <a:pPr>
              <a:buNone/>
            </a:pPr>
            <a:r>
              <a:rPr lang="fa-IR" sz="3200" b="1" u="sng" dirty="0" smtClean="0">
                <a:cs typeface="B Nazanin" pitchFamily="2" charset="-78"/>
              </a:rPr>
              <a:t>راه‌های دستیابی به وب سایت اصلی مجله:</a:t>
            </a:r>
            <a:endParaRPr lang="en-US" sz="3200" b="1" u="sng" dirty="0" smtClean="0">
              <a:cs typeface="B Nazanin" pitchFamily="2" charset="-78"/>
            </a:endParaRPr>
          </a:p>
          <a:p>
            <a:pPr>
              <a:buNone/>
            </a:pPr>
            <a:endParaRPr lang="en-US" sz="3200" b="1" u="sng" dirty="0" smtClean="0">
              <a:cs typeface="B Nazanin" pitchFamily="2" charset="-78"/>
            </a:endParaRPr>
          </a:p>
          <a:p>
            <a:pPr>
              <a:buNone/>
            </a:pPr>
            <a:r>
              <a:rPr lang="fa-IR" dirty="0" smtClean="0">
                <a:cs typeface="B Nazanin" pitchFamily="2" charset="-78"/>
              </a:rPr>
              <a:t>اولریخ</a:t>
            </a:r>
          </a:p>
          <a:p>
            <a:pPr algn="l">
              <a:buNone/>
            </a:pPr>
            <a:r>
              <a:rPr lang="en-US" dirty="0" smtClean="0">
                <a:cs typeface="B Nazanin" pitchFamily="2" charset="-78"/>
              </a:rPr>
              <a:t>http://ulrichsweb.serialssolutions.com/</a:t>
            </a:r>
          </a:p>
          <a:p>
            <a:pPr>
              <a:buNone/>
            </a:pPr>
            <a:r>
              <a:rPr lang="fa-IR" dirty="0" smtClean="0">
                <a:cs typeface="B Nazanin" pitchFamily="2" charset="-78"/>
              </a:rPr>
              <a:t>منبع یاب</a:t>
            </a:r>
            <a:endParaRPr lang="en-US" dirty="0" smtClean="0">
              <a:cs typeface="B Nazanin" pitchFamily="2" charset="-78"/>
            </a:endParaRPr>
          </a:p>
          <a:p>
            <a:pPr>
              <a:buNone/>
            </a:pPr>
            <a:endParaRPr lang="fa-IR" dirty="0" smtClean="0">
              <a:cs typeface="B Nazanin" pitchFamily="2" charset="-78"/>
            </a:endParaRPr>
          </a:p>
          <a:p>
            <a:pPr algn="l">
              <a:buNone/>
            </a:pPr>
            <a:r>
              <a:rPr lang="en-US" dirty="0" smtClean="0">
                <a:cs typeface="B Nazanin" pitchFamily="2" charset="-78"/>
              </a:rPr>
              <a:t>http://rsf.research.ac.ir/</a:t>
            </a:r>
          </a:p>
          <a:p>
            <a:pPr>
              <a:buNone/>
            </a:pPr>
            <a:r>
              <a:rPr lang="en-US" dirty="0" smtClean="0">
                <a:cs typeface="B Nazanin" pitchFamily="2" charset="-78"/>
              </a:rPr>
              <a:t>NLM Catalog</a:t>
            </a:r>
          </a:p>
          <a:p>
            <a:pPr>
              <a:buNone/>
            </a:pPr>
            <a:endParaRPr lang="en-US" dirty="0" smtClean="0">
              <a:cs typeface="B Nazanin" pitchFamily="2" charset="-78"/>
            </a:endParaRPr>
          </a:p>
          <a:p>
            <a:pPr algn="l">
              <a:buNone/>
            </a:pPr>
            <a:r>
              <a:rPr lang="en-US" dirty="0" smtClean="0">
                <a:cs typeface="B Nazanin" pitchFamily="2" charset="-78"/>
              </a:rPr>
              <a:t>https://www.ncbi.nlm.nih.gov/nlmcatalog/</a:t>
            </a:r>
          </a:p>
          <a:p>
            <a:pPr>
              <a:buNone/>
            </a:pPr>
            <a:endParaRPr lang="en-US" dirty="0" smtClean="0">
              <a:cs typeface="B Nazanin" pitchFamily="2" charset="-78"/>
            </a:endParaRPr>
          </a:p>
          <a:p>
            <a:pPr>
              <a:buNone/>
            </a:pPr>
            <a:endParaRPr lang="en-US" dirty="0">
              <a:cs typeface="B Nazanin"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0.jpg"/>
          <p:cNvPicPr>
            <a:picLocks noGrp="1" noChangeAspect="1"/>
          </p:cNvPicPr>
          <p:nvPr>
            <p:ph idx="1"/>
          </p:nvPr>
        </p:nvPicPr>
        <p:blipFill>
          <a:blip r:embed="rId2" cstate="print"/>
          <a:stretch>
            <a:fillRect/>
          </a:stretch>
        </p:blipFill>
        <p:spPr>
          <a:xfrm>
            <a:off x="838200" y="404950"/>
            <a:ext cx="10515600" cy="59436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3326"/>
            <a:ext cx="10515600" cy="6374674"/>
          </a:xfrm>
        </p:spPr>
        <p:txBody>
          <a:bodyPr/>
          <a:lstStyle/>
          <a:p>
            <a:pPr algn="ctr">
              <a:buNone/>
            </a:pPr>
            <a:r>
              <a:rPr lang="en-US" dirty="0" smtClean="0">
                <a:hlinkClick r:id="rId2"/>
              </a:rPr>
              <a:t>http://impactfactor.ir/</a:t>
            </a:r>
            <a:endParaRPr lang="fa-IR" dirty="0" smtClean="0"/>
          </a:p>
          <a:p>
            <a:pPr algn="ctr">
              <a:buNone/>
            </a:pPr>
            <a:endParaRPr lang="en-US" dirty="0"/>
          </a:p>
        </p:txBody>
      </p:sp>
      <p:pic>
        <p:nvPicPr>
          <p:cNvPr id="4" name="Picture 3" descr="1.jpg"/>
          <p:cNvPicPr>
            <a:picLocks noChangeAspect="1"/>
          </p:cNvPicPr>
          <p:nvPr/>
        </p:nvPicPr>
        <p:blipFill>
          <a:blip r:embed="rId3" cstate="print"/>
          <a:stretch>
            <a:fillRect/>
          </a:stretch>
        </p:blipFill>
        <p:spPr>
          <a:xfrm>
            <a:off x="1201783" y="1000941"/>
            <a:ext cx="9588137" cy="5143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57" y="378822"/>
            <a:ext cx="11665131" cy="6204857"/>
          </a:xfrm>
        </p:spPr>
        <p:txBody>
          <a:bodyPr/>
          <a:lstStyle/>
          <a:p>
            <a:pPr>
              <a:buNone/>
            </a:pPr>
            <a:r>
              <a:rPr lang="fa-IR" sz="3200" b="1" u="sng" dirty="0" smtClean="0">
                <a:cs typeface="B Nazanin" pitchFamily="2" charset="-78"/>
              </a:rPr>
              <a:t>استفاده از گوگل برای تشخیص </a:t>
            </a:r>
            <a:r>
              <a:rPr lang="en-US" sz="3200" b="1" u="sng" dirty="0" smtClean="0">
                <a:cs typeface="B Nazanin" pitchFamily="2" charset="-78"/>
              </a:rPr>
              <a:t>ISI </a:t>
            </a:r>
            <a:r>
              <a:rPr lang="fa-IR" sz="3200" b="1" u="sng" dirty="0" smtClean="0">
                <a:cs typeface="B Nazanin" pitchFamily="2" charset="-78"/>
              </a:rPr>
              <a:t>بودن مجله:</a:t>
            </a:r>
          </a:p>
          <a:p>
            <a:pPr>
              <a:buNone/>
            </a:pPr>
            <a:r>
              <a:rPr lang="fa-IR" dirty="0" smtClean="0">
                <a:cs typeface="B Nazanin" pitchFamily="2" charset="-78"/>
              </a:rPr>
              <a:t/>
            </a:r>
            <a:br>
              <a:rPr lang="fa-IR" dirty="0" smtClean="0">
                <a:cs typeface="B Nazanin" pitchFamily="2" charset="-78"/>
              </a:rPr>
            </a:br>
            <a:r>
              <a:rPr lang="fa-IR" dirty="0" smtClean="0">
                <a:cs typeface="B Nazanin" pitchFamily="2" charset="-78"/>
              </a:rPr>
              <a:t>موتور جستجوی گوگل این امکان را به شما می‌دهد که با استفاده از یک روش خاص در درون هر سایت جستجو کنید. به همین گونه شما می‌توانید می‌توانید نام مجله مورد نظر خود را در گوگل سرچ کنید تا از قرار گرفتن آن در لیست مجلات </a:t>
            </a:r>
            <a:r>
              <a:rPr lang="en-US" dirty="0" smtClean="0">
                <a:cs typeface="B Nazanin" pitchFamily="2" charset="-78"/>
              </a:rPr>
              <a:t>ISI </a:t>
            </a:r>
            <a:r>
              <a:rPr lang="fa-IR" dirty="0" smtClean="0">
                <a:cs typeface="B Nazanin" pitchFamily="2" charset="-78"/>
              </a:rPr>
              <a:t>مطمئن شوید. برای این منظور شما باید از روش زیر استفاده کنید:</a:t>
            </a:r>
            <a:br>
              <a:rPr lang="fa-IR" dirty="0" smtClean="0">
                <a:cs typeface="B Nazanin" pitchFamily="2" charset="-78"/>
              </a:rPr>
            </a:br>
            <a:r>
              <a:rPr lang="fa-IR" dirty="0" smtClean="0">
                <a:cs typeface="B Nazanin" pitchFamily="2" charset="-78"/>
              </a:rPr>
              <a:t>شما باید ابتدا نام مجله مورد نظر خود را به صورت عبارت وارد کنید و سپس نام سایت تامسون رویترز را وارد نمایید. اولین نتیجه‌ای که در گوگل ظاهر خواهد شد شما را به صفحه مورد نظر هدایت می‌کند و اگر در آن صفحه نام مجله و مشخصات آن وجود داشت به معنی قرار داشتن آن مجله در لیست مجلات </a:t>
            </a:r>
            <a:r>
              <a:rPr lang="en-US" dirty="0" smtClean="0">
                <a:cs typeface="B Nazanin" pitchFamily="2" charset="-78"/>
              </a:rPr>
              <a:t>ISI </a:t>
            </a:r>
            <a:r>
              <a:rPr lang="fa-IR" dirty="0" smtClean="0">
                <a:cs typeface="B Nazanin" pitchFamily="2" charset="-78"/>
              </a:rPr>
              <a:t>یا همان مجلات تامسون رویترز است.</a:t>
            </a:r>
          </a:p>
          <a:p>
            <a:pPr>
              <a:buNone/>
            </a:pPr>
            <a:endParaRPr lang="fa-IR" dirty="0" smtClean="0">
              <a:cs typeface="B Nazanin" pitchFamily="2" charset="-78"/>
            </a:endParaRPr>
          </a:p>
        </p:txBody>
      </p:sp>
      <p:pic>
        <p:nvPicPr>
          <p:cNvPr id="4" name="Picture 3" descr="journal-name-isi.jpg"/>
          <p:cNvPicPr>
            <a:picLocks noChangeAspect="1"/>
          </p:cNvPicPr>
          <p:nvPr/>
        </p:nvPicPr>
        <p:blipFill>
          <a:blip r:embed="rId2" cstate="print"/>
          <a:stretch>
            <a:fillRect/>
          </a:stretch>
        </p:blipFill>
        <p:spPr>
          <a:xfrm>
            <a:off x="1045029" y="4391977"/>
            <a:ext cx="10241280" cy="143405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509450"/>
            <a:ext cx="11260183" cy="6008915"/>
          </a:xfrm>
        </p:spPr>
        <p:txBody>
          <a:bodyPr/>
          <a:lstStyle/>
          <a:p>
            <a:pPr>
              <a:buNone/>
            </a:pPr>
            <a:r>
              <a:rPr lang="fa-IR" dirty="0" smtClean="0">
                <a:cs typeface="B Nazanin" pitchFamily="2" charset="-78"/>
              </a:rPr>
              <a:t>از این روش می‌توان به گونه دیگری نیز استفاده کرد. کد </a:t>
            </a:r>
            <a:r>
              <a:rPr lang="en-US" dirty="0" smtClean="0">
                <a:cs typeface="B Nazanin" pitchFamily="2" charset="-78"/>
              </a:rPr>
              <a:t>ISSN </a:t>
            </a:r>
            <a:r>
              <a:rPr lang="fa-IR" dirty="0" smtClean="0">
                <a:cs typeface="B Nazanin" pitchFamily="2" charset="-78"/>
              </a:rPr>
              <a:t>که به معنی شماره سریال استاندارد بین المللی است، برای هر مجله به صورت اختصاصی وجود دارد و با جستجوی آن به روش فوق می‌توانید از </a:t>
            </a:r>
            <a:r>
              <a:rPr lang="en-US" dirty="0" smtClean="0">
                <a:cs typeface="B Nazanin" pitchFamily="2" charset="-78"/>
              </a:rPr>
              <a:t>ISI </a:t>
            </a:r>
            <a:r>
              <a:rPr lang="fa-IR" dirty="0" smtClean="0">
                <a:cs typeface="B Nazanin" pitchFamily="2" charset="-78"/>
              </a:rPr>
              <a:t>بودن یک مجله کسب اطمینان کنید. برای این کار مانند مورد قبل عمل کنید با این تفاوت که به جای نام مجله شماره ۸ رقمی </a:t>
            </a:r>
            <a:r>
              <a:rPr lang="en-US" dirty="0" smtClean="0">
                <a:cs typeface="B Nazanin" pitchFamily="2" charset="-78"/>
              </a:rPr>
              <a:t>ISSN </a:t>
            </a:r>
            <a:r>
              <a:rPr lang="fa-IR" dirty="0" smtClean="0">
                <a:cs typeface="B Nazanin" pitchFamily="2" charset="-78"/>
              </a:rPr>
              <a:t>مجله را وارد کنید.</a:t>
            </a:r>
            <a:br>
              <a:rPr lang="fa-IR" dirty="0" smtClean="0">
                <a:cs typeface="B Nazanin" pitchFamily="2" charset="-78"/>
              </a:rPr>
            </a:br>
            <a:r>
              <a:rPr lang="fa-IR" dirty="0" smtClean="0">
                <a:cs typeface="B Nazanin" pitchFamily="2" charset="-78"/>
              </a:rPr>
              <a:t> </a:t>
            </a:r>
          </a:p>
          <a:p>
            <a:pPr>
              <a:buNone/>
            </a:pPr>
            <a:endParaRPr lang="en-US" dirty="0">
              <a:cs typeface="B Nazanin" pitchFamily="2" charset="-78"/>
            </a:endParaRPr>
          </a:p>
        </p:txBody>
      </p:sp>
      <p:pic>
        <p:nvPicPr>
          <p:cNvPr id="4" name="Picture 3" descr="ISSN-isi.jpg"/>
          <p:cNvPicPr>
            <a:picLocks noChangeAspect="1"/>
          </p:cNvPicPr>
          <p:nvPr/>
        </p:nvPicPr>
        <p:blipFill>
          <a:blip r:embed="rId2" cstate="print"/>
          <a:stretch>
            <a:fillRect/>
          </a:stretch>
        </p:blipFill>
        <p:spPr>
          <a:xfrm>
            <a:off x="940527" y="2928937"/>
            <a:ext cx="10437222" cy="149937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3326"/>
            <a:ext cx="10515600" cy="5693637"/>
          </a:xfrm>
        </p:spPr>
        <p:txBody>
          <a:bodyPr/>
          <a:lstStyle/>
          <a:p>
            <a:pPr>
              <a:buNone/>
            </a:pPr>
            <a:r>
              <a:rPr lang="fa-IR" dirty="0" smtClean="0">
                <a:cs typeface="B Nazanin" pitchFamily="2" charset="-78"/>
              </a:rPr>
              <a:t>مجلات داخلی : </a:t>
            </a:r>
          </a:p>
          <a:p>
            <a:pPr>
              <a:buNone/>
            </a:pPr>
            <a:endParaRPr lang="fa-IR" dirty="0" smtClean="0">
              <a:cs typeface="B Nazanin" pitchFamily="2" charset="-78"/>
            </a:endParaRPr>
          </a:p>
          <a:p>
            <a:pPr>
              <a:buNone/>
            </a:pPr>
            <a:r>
              <a:rPr lang="fa-IR" dirty="0" smtClean="0">
                <a:cs typeface="B Nazanin" pitchFamily="2" charset="-78"/>
              </a:rPr>
              <a:t>در حالت کلی در ایران دو نوع مجله داریم که اعتبار و درجه علمی آنها از سوی یکی از دو وزارت علوم، تحقیقات و فناوری، وزارت بهداشت، درمان و آموزش پزشکی تعیین می شود و به ترتیب اعتبار عبارتند از:</a:t>
            </a:r>
          </a:p>
          <a:p>
            <a:pPr>
              <a:buNone/>
            </a:pPr>
            <a:endParaRPr lang="fa-IR" dirty="0" smtClean="0">
              <a:cs typeface="B Nazanin" pitchFamily="2" charset="-78"/>
            </a:endParaRPr>
          </a:p>
          <a:p>
            <a:pPr>
              <a:buNone/>
            </a:pPr>
            <a:r>
              <a:rPr lang="fa-IR" dirty="0" smtClean="0">
                <a:cs typeface="B Nazanin" pitchFamily="2" charset="-78"/>
              </a:rPr>
              <a:t>مجلات علمی- پژوهشی: مخاطبان این نشریات، استادان دانشگاه، دانشجویان مقاطع تحصیلات تکمیلی و پژوهشگران مؤسسات تحقیقاتی هستند.</a:t>
            </a:r>
          </a:p>
          <a:p>
            <a:pPr>
              <a:buNone/>
            </a:pPr>
            <a:endParaRPr lang="fa-IR" dirty="0" smtClean="0">
              <a:cs typeface="B Nazanin" pitchFamily="2" charset="-78"/>
            </a:endParaRPr>
          </a:p>
          <a:p>
            <a:pPr>
              <a:buNone/>
            </a:pPr>
            <a:r>
              <a:rPr lang="fa-IR" dirty="0" smtClean="0">
                <a:cs typeface="B Nazanin" pitchFamily="2" charset="-78"/>
              </a:rPr>
              <a:t>مجلات علمی- ترویجی: برای ارتقای سطح اطلاعات خواننده موضوعی علمی را ترویج می‌کند. اصولاً مقالات این مجلات می‌توانند ترجمه یا تألیف (مقالات توصیفی) باشند.</a:t>
            </a:r>
          </a:p>
          <a:p>
            <a:pPr>
              <a:buNone/>
            </a:pPr>
            <a:endParaRPr lang="en-US" dirty="0">
              <a:cs typeface="B Nazanin" pitchFamily="2"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1257"/>
            <a:ext cx="10515600" cy="6439989"/>
          </a:xfrm>
        </p:spPr>
        <p:txBody>
          <a:bodyPr>
            <a:normAutofit/>
          </a:bodyPr>
          <a:lstStyle/>
          <a:p>
            <a:pPr>
              <a:buNone/>
            </a:pPr>
            <a:r>
              <a:rPr lang="fa-IR" sz="2400" dirty="0" smtClean="0">
                <a:cs typeface="B Nazanin" pitchFamily="2" charset="-78"/>
              </a:rPr>
              <a:t>مجلات معتبر وزارت بهداشت، درمان و آموزش پزشکی</a:t>
            </a:r>
          </a:p>
          <a:p>
            <a:pPr algn="l">
              <a:buNone/>
            </a:pPr>
            <a:r>
              <a:rPr lang="en-US" sz="2400" dirty="0" smtClean="0">
                <a:hlinkClick r:id="rId2"/>
              </a:rPr>
              <a:t>http://journals.research.ac.ir/</a:t>
            </a:r>
            <a:endParaRPr lang="en-US" sz="2400" dirty="0" smtClean="0"/>
          </a:p>
        </p:txBody>
      </p:sp>
      <p:pic>
        <p:nvPicPr>
          <p:cNvPr id="4" name="Picture 3" descr="3.jpg"/>
          <p:cNvPicPr>
            <a:picLocks noChangeAspect="1"/>
          </p:cNvPicPr>
          <p:nvPr/>
        </p:nvPicPr>
        <p:blipFill>
          <a:blip r:embed="rId3" cstate="print"/>
          <a:stretch>
            <a:fillRect/>
          </a:stretch>
        </p:blipFill>
        <p:spPr>
          <a:xfrm>
            <a:off x="1045029" y="1110343"/>
            <a:ext cx="9853634" cy="574765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3326"/>
            <a:ext cx="10515600" cy="5693637"/>
          </a:xfrm>
        </p:spPr>
        <p:txBody>
          <a:bodyPr/>
          <a:lstStyle/>
          <a:p>
            <a:pPr algn="l">
              <a:buNone/>
            </a:pPr>
            <a:r>
              <a:rPr lang="en-US" dirty="0" smtClean="0">
                <a:hlinkClick r:id="rId2"/>
              </a:rPr>
              <a:t>http://blacklist.research.ac.ir/</a:t>
            </a:r>
            <a:endParaRPr lang="en-US" dirty="0" smtClean="0"/>
          </a:p>
          <a:p>
            <a:pPr algn="ctr">
              <a:buNone/>
            </a:pPr>
            <a:endParaRPr lang="en-US" dirty="0"/>
          </a:p>
        </p:txBody>
      </p:sp>
      <p:pic>
        <p:nvPicPr>
          <p:cNvPr id="5" name="Picture 4" descr="3.jpg"/>
          <p:cNvPicPr>
            <a:picLocks noChangeAspect="1"/>
          </p:cNvPicPr>
          <p:nvPr/>
        </p:nvPicPr>
        <p:blipFill>
          <a:blip r:embed="rId3" cstate="print"/>
          <a:stretch>
            <a:fillRect/>
          </a:stretch>
        </p:blipFill>
        <p:spPr>
          <a:xfrm>
            <a:off x="418010" y="1105718"/>
            <a:ext cx="11207933" cy="558246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0446"/>
            <a:ext cx="10515600" cy="6348548"/>
          </a:xfrm>
        </p:spPr>
        <p:txBody>
          <a:bodyPr>
            <a:normAutofit/>
          </a:bodyPr>
          <a:lstStyle/>
          <a:p>
            <a:pPr>
              <a:buNone/>
            </a:pPr>
            <a:r>
              <a:rPr lang="fa-IR" sz="2400" dirty="0" smtClean="0">
                <a:cs typeface="B Nazanin" pitchFamily="2" charset="-78"/>
              </a:rPr>
              <a:t>مجلات معتبر وزارت علوم، تحقیقات و فناوری</a:t>
            </a:r>
            <a:r>
              <a:rPr lang="en-US" sz="2400" dirty="0" smtClean="0">
                <a:cs typeface="B Nazanin" pitchFamily="2" charset="-78"/>
              </a:rPr>
              <a:t> </a:t>
            </a:r>
          </a:p>
          <a:p>
            <a:pPr algn="l">
              <a:buNone/>
            </a:pPr>
            <a:r>
              <a:rPr lang="en-US" sz="2400" dirty="0" smtClean="0">
                <a:hlinkClick r:id="rId2"/>
              </a:rPr>
              <a:t>https://journals.msrt.ir/</a:t>
            </a:r>
            <a:endParaRPr lang="en-US" sz="2400" dirty="0" smtClean="0"/>
          </a:p>
          <a:p>
            <a:pPr algn="ctr">
              <a:buNone/>
            </a:pPr>
            <a:endParaRPr lang="fa-IR" sz="2400" dirty="0" smtClean="0">
              <a:cs typeface="B Nazanin" pitchFamily="2" charset="-78"/>
            </a:endParaRPr>
          </a:p>
        </p:txBody>
      </p:sp>
      <p:pic>
        <p:nvPicPr>
          <p:cNvPr id="4" name="Picture 3" descr="2.jpg"/>
          <p:cNvPicPr>
            <a:picLocks noChangeAspect="1"/>
          </p:cNvPicPr>
          <p:nvPr/>
        </p:nvPicPr>
        <p:blipFill>
          <a:blip r:embed="rId3" cstate="print"/>
          <a:stretch>
            <a:fillRect/>
          </a:stretch>
        </p:blipFill>
        <p:spPr>
          <a:xfrm>
            <a:off x="709340" y="1449297"/>
            <a:ext cx="10982325" cy="514744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algn="l">
              <a:buNone/>
            </a:pPr>
            <a:r>
              <a:rPr lang="en-US" sz="1600" dirty="0" smtClean="0">
                <a:hlinkClick r:id="rId2"/>
              </a:rPr>
              <a:t>https://rppc.msrt.ir/fa/download/category/209/%D9%81%D9%87%D8%B1%D8%B3%D8%AA-%D9%86%D8%B4%D8%B1%DB%8C%D8%A7%D8%AA-%D9%86%D8%A7%D9%85%D8%B9%D8%AA%D8%A8%D8%B1</a:t>
            </a:r>
            <a:endParaRPr lang="en-US" sz="1600" dirty="0" smtClean="0"/>
          </a:p>
          <a:p>
            <a:pPr algn="l">
              <a:buNone/>
            </a:pPr>
            <a:endParaRPr lang="en-US" sz="1600" dirty="0"/>
          </a:p>
        </p:txBody>
      </p:sp>
      <p:pic>
        <p:nvPicPr>
          <p:cNvPr id="4" name="Picture 3" descr="4.jpg"/>
          <p:cNvPicPr>
            <a:picLocks noChangeAspect="1"/>
          </p:cNvPicPr>
          <p:nvPr/>
        </p:nvPicPr>
        <p:blipFill>
          <a:blip r:embed="rId3" cstate="print"/>
          <a:stretch>
            <a:fillRect/>
          </a:stretch>
        </p:blipFill>
        <p:spPr>
          <a:xfrm>
            <a:off x="442912" y="1423850"/>
            <a:ext cx="11306175" cy="499001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7382"/>
            <a:ext cx="10515600" cy="6296297"/>
          </a:xfrm>
        </p:spPr>
        <p:txBody>
          <a:bodyPr>
            <a:normAutofit/>
          </a:bodyPr>
          <a:lstStyle/>
          <a:p>
            <a:pPr>
              <a:buNone/>
            </a:pPr>
            <a:endParaRPr lang="fa-IR" dirty="0" smtClean="0">
              <a:cs typeface="B Nazanin" pitchFamily="2" charset="-78"/>
            </a:endParaRPr>
          </a:p>
          <a:p>
            <a:pPr>
              <a:buNone/>
            </a:pPr>
            <a:endParaRPr lang="fa-IR" dirty="0" smtClean="0">
              <a:cs typeface="B Nazanin" pitchFamily="2" charset="-78"/>
            </a:endParaRPr>
          </a:p>
          <a:p>
            <a:pPr>
              <a:buNone/>
            </a:pPr>
            <a:r>
              <a:rPr lang="fa-IR" dirty="0" smtClean="0">
                <a:cs typeface="B Nazanin" pitchFamily="2" charset="-78"/>
              </a:rPr>
              <a:t>قبل از شروع بحث به معرفی چند اصطلاح در ارتباط با پایگاه های اطلاعاتی می پردازیم :</a:t>
            </a:r>
          </a:p>
          <a:p>
            <a:pPr>
              <a:buNone/>
            </a:pPr>
            <a:endParaRPr lang="fa-IR" dirty="0" smtClean="0">
              <a:cs typeface="B Nazanin" pitchFamily="2" charset="-78"/>
            </a:endParaRPr>
          </a:p>
          <a:p>
            <a:pPr algn="l">
              <a:buNone/>
            </a:pPr>
            <a:r>
              <a:rPr lang="en-US" dirty="0" smtClean="0">
                <a:cs typeface="B Nazanin" pitchFamily="2" charset="-78"/>
              </a:rPr>
              <a:t>Web of science</a:t>
            </a:r>
          </a:p>
          <a:p>
            <a:pPr algn="l">
              <a:buNone/>
            </a:pPr>
            <a:r>
              <a:rPr lang="en-US" dirty="0" smtClean="0">
                <a:cs typeface="B Nazanin" pitchFamily="2" charset="-78"/>
              </a:rPr>
              <a:t>ISI</a:t>
            </a:r>
          </a:p>
          <a:p>
            <a:pPr algn="l">
              <a:buNone/>
            </a:pPr>
            <a:r>
              <a:rPr lang="en-US" dirty="0" smtClean="0">
                <a:cs typeface="B Nazanin" pitchFamily="2" charset="-78"/>
              </a:rPr>
              <a:t>ISC</a:t>
            </a:r>
          </a:p>
          <a:p>
            <a:pPr algn="l">
              <a:buNone/>
            </a:pPr>
            <a:r>
              <a:rPr lang="en-US" dirty="0" smtClean="0">
                <a:cs typeface="B Nazanin" pitchFamily="2" charset="-78"/>
              </a:rPr>
              <a:t>JCR</a:t>
            </a:r>
          </a:p>
          <a:p>
            <a:pPr algn="l">
              <a:buNone/>
            </a:pPr>
            <a:r>
              <a:rPr lang="en-US" dirty="0" smtClean="0">
                <a:cs typeface="B Nazanin" pitchFamily="2" charset="-78"/>
              </a:rPr>
              <a:t>IF</a:t>
            </a:r>
          </a:p>
          <a:p>
            <a:pPr algn="l">
              <a:buNone/>
            </a:pPr>
            <a:r>
              <a:rPr lang="en-US" dirty="0" err="1" smtClean="0">
                <a:cs typeface="B Nazanin" pitchFamily="2" charset="-78"/>
              </a:rPr>
              <a:t>Citescore</a:t>
            </a:r>
            <a:endParaRPr lang="en-US" dirty="0" smtClean="0">
              <a:cs typeface="B Nazanin" pitchFamily="2" charset="-78"/>
            </a:endParaRPr>
          </a:p>
          <a:p>
            <a:pPr algn="l">
              <a:buNone/>
            </a:pPr>
            <a:r>
              <a:rPr lang="en-US" dirty="0" smtClean="0">
                <a:cs typeface="B Nazanin" pitchFamily="2" charset="-78"/>
              </a:rPr>
              <a:t>SNIP</a:t>
            </a:r>
          </a:p>
          <a:p>
            <a:pPr algn="l">
              <a:buNone/>
            </a:pPr>
            <a:r>
              <a:rPr lang="en-US" dirty="0" smtClean="0">
                <a:cs typeface="B Nazanin" pitchFamily="2" charset="-78"/>
              </a:rPr>
              <a:t>SJR</a:t>
            </a:r>
          </a:p>
          <a:p>
            <a:pPr>
              <a:buNone/>
            </a:pPr>
            <a:endParaRPr lang="en-US" dirty="0">
              <a:cs typeface="B Nazanin"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3326"/>
            <a:ext cx="10515600" cy="6100354"/>
          </a:xfrm>
        </p:spPr>
        <p:txBody>
          <a:bodyPr>
            <a:normAutofit/>
          </a:bodyPr>
          <a:lstStyle/>
          <a:p>
            <a:pPr>
              <a:buNone/>
            </a:pPr>
            <a:r>
              <a:rPr lang="fa-IR" sz="3800" b="1" u="sng" dirty="0" smtClean="0">
                <a:cs typeface="B Nazanin" pitchFamily="2" charset="-78"/>
              </a:rPr>
              <a:t>بررسی اعتبار یک مجله:</a:t>
            </a:r>
            <a:endParaRPr lang="en-US" sz="3800" b="1" u="sng" dirty="0" smtClean="0">
              <a:cs typeface="B Nazanin" pitchFamily="2" charset="-78"/>
            </a:endParaRPr>
          </a:p>
          <a:p>
            <a:pPr>
              <a:buFont typeface="Wingdings" pitchFamily="2" charset="2"/>
              <a:buChar char="§"/>
            </a:pPr>
            <a:endParaRPr lang="fa-IR" dirty="0" smtClean="0">
              <a:cs typeface="B Nazanin" pitchFamily="2" charset="-78"/>
            </a:endParaRPr>
          </a:p>
          <a:p>
            <a:pPr>
              <a:buFont typeface="Wingdings" pitchFamily="2" charset="2"/>
              <a:buChar char="§"/>
            </a:pPr>
            <a:r>
              <a:rPr lang="fa-IR" dirty="0" smtClean="0">
                <a:cs typeface="B Nazanin" pitchFamily="2" charset="-78"/>
              </a:rPr>
              <a:t>بررسی اطلاعات مندرج در سایت مجله نظیر تماس با م آدرس کامل پستی، آرشیو مجله، درباره نشریه وهیات تحریریه . </a:t>
            </a:r>
            <a:endParaRPr lang="fa-IR" sz="2400" dirty="0" smtClean="0">
              <a:solidFill>
                <a:prstClr val="black"/>
              </a:solidFill>
              <a:ea typeface="Calibri"/>
              <a:cs typeface="B Nazanin" pitchFamily="2" charset="-78"/>
            </a:endParaRPr>
          </a:p>
          <a:p>
            <a:pPr>
              <a:buNone/>
            </a:pPr>
            <a:endParaRPr lang="fa-IR" sz="2400" dirty="0" smtClean="0">
              <a:solidFill>
                <a:prstClr val="black"/>
              </a:solidFill>
              <a:ea typeface="Calibri"/>
              <a:cs typeface="B Nazanin" pitchFamily="2" charset="-78"/>
            </a:endParaRPr>
          </a:p>
          <a:p>
            <a:pPr>
              <a:buFont typeface="Wingdings" pitchFamily="2" charset="2"/>
              <a:buChar char="§"/>
            </a:pPr>
            <a:r>
              <a:rPr lang="fa-IR" dirty="0" smtClean="0">
                <a:cs typeface="B Nazanin" pitchFamily="2" charset="-78"/>
              </a:rPr>
              <a:t>عدم انطباق تاریخ آرشیو با تاریخ راه‌اندازی مجله می‌تواند نشانی از عدم اعتبار مجله باشد.</a:t>
            </a:r>
          </a:p>
          <a:p>
            <a:pPr>
              <a:buNone/>
            </a:pPr>
            <a:endParaRPr lang="fa-IR" dirty="0" smtClean="0">
              <a:cs typeface="B Nazanin" pitchFamily="2" charset="-78"/>
            </a:endParaRPr>
          </a:p>
          <a:p>
            <a:pPr>
              <a:buFont typeface="Wingdings" pitchFamily="2" charset="2"/>
              <a:buChar char="§"/>
            </a:pPr>
            <a:r>
              <a:rPr lang="fa-IR" dirty="0" smtClean="0">
                <a:cs typeface="B Nazanin" pitchFamily="2" charset="-78"/>
              </a:rPr>
              <a:t>جستجوی نام مجله در گوگل و مطالعه گروه‌های بحث</a:t>
            </a:r>
          </a:p>
          <a:p>
            <a:pPr>
              <a:buNone/>
            </a:pPr>
            <a:endParaRPr lang="fa-IR" dirty="0" smtClean="0">
              <a:cs typeface="B Nazanin" pitchFamily="2" charset="-78"/>
            </a:endParaRPr>
          </a:p>
          <a:p>
            <a:pPr>
              <a:buFont typeface="Wingdings" pitchFamily="2" charset="2"/>
              <a:buChar char="§"/>
            </a:pPr>
            <a:r>
              <a:rPr lang="fa-IR" dirty="0" smtClean="0">
                <a:cs typeface="B Nazanin" pitchFamily="2" charset="-78"/>
              </a:rPr>
              <a:t>مجلات معتبر هیچگاه به راحتی و بدون ارسال کامنت و ویرایش، مقاله‌ای را چاپ نمی‌کنند، پس اگر بدون قید و شرط ایمیل تبریک پذیرش مقاله و درخواست ارسال هزینه از شما شد، جای شک و تأمل وجود دارد.</a:t>
            </a:r>
          </a:p>
          <a:p>
            <a:pPr>
              <a:buNone/>
            </a:pPr>
            <a:endParaRPr lang="en-US" dirty="0">
              <a:cs typeface="B Nazanin" pitchFamily="2"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6098"/>
            <a:ext cx="10515600" cy="5992837"/>
          </a:xfrm>
        </p:spPr>
        <p:txBody>
          <a:bodyPr/>
          <a:lstStyle/>
          <a:p>
            <a:pPr>
              <a:buFont typeface="Wingdings" pitchFamily="2" charset="2"/>
              <a:buChar char="§"/>
            </a:pPr>
            <a:r>
              <a:rPr lang="fa-IR" dirty="0" smtClean="0">
                <a:cs typeface="B Nazanin" pitchFamily="2" charset="-78"/>
              </a:rPr>
              <a:t>زمان ارسال مقاله تا دریافت پذیرش توسط مجلات جعلی معمولاً به‌طور غیرعادی کم است.</a:t>
            </a:r>
          </a:p>
          <a:p>
            <a:pPr>
              <a:buNone/>
            </a:pPr>
            <a:endParaRPr lang="fa-IR" dirty="0" smtClean="0">
              <a:cs typeface="B Nazanin" pitchFamily="2" charset="-78"/>
            </a:endParaRPr>
          </a:p>
          <a:p>
            <a:pPr>
              <a:buFont typeface="Wingdings" pitchFamily="2" charset="2"/>
              <a:buChar char="§"/>
            </a:pPr>
            <a:r>
              <a:rPr lang="fa-IR" dirty="0" smtClean="0">
                <a:cs typeface="B Nazanin" pitchFamily="2" charset="-78"/>
              </a:rPr>
              <a:t>ارسال ایمیل از طرف یک مجله معتبر و درخواست چاپ مقاله‌تان در آن مجله، برای یک مجله معتبر تردیدبرانگیز است.</a:t>
            </a:r>
          </a:p>
          <a:p>
            <a:pPr>
              <a:buNone/>
            </a:pPr>
            <a:endParaRPr lang="fa-IR" dirty="0" smtClean="0">
              <a:cs typeface="B Nazanin" pitchFamily="2" charset="-78"/>
            </a:endParaRPr>
          </a:p>
          <a:p>
            <a:pPr>
              <a:lnSpc>
                <a:spcPct val="120000"/>
              </a:lnSpc>
              <a:buFont typeface="Wingdings" pitchFamily="2" charset="2"/>
              <a:buChar char="§"/>
            </a:pPr>
            <a:r>
              <a:rPr lang="fa-IR" dirty="0" smtClean="0">
                <a:ea typeface="Calibri"/>
                <a:cs typeface="B Nazanin" pitchFamily="2" charset="-78"/>
              </a:rPr>
              <a:t>اگر این مجلات دارای دسترسی باز هستند، آیا در فهرست مجلات دسترسی آزاد (</a:t>
            </a:r>
            <a:r>
              <a:rPr lang="en-US" dirty="0" smtClean="0">
                <a:ea typeface="Calibri"/>
                <a:cs typeface="B Nazanin" pitchFamily="2" charset="-78"/>
              </a:rPr>
              <a:t>DOAJ</a:t>
            </a:r>
            <a:r>
              <a:rPr lang="fa-IR" dirty="0" smtClean="0">
                <a:ea typeface="Calibri"/>
                <a:cs typeface="B Nazanin" pitchFamily="2" charset="-78"/>
              </a:rPr>
              <a:t>) قبلا لیست شده اند؟</a:t>
            </a:r>
          </a:p>
          <a:p>
            <a:pPr>
              <a:lnSpc>
                <a:spcPct val="120000"/>
              </a:lnSpc>
              <a:buFont typeface="Wingdings" pitchFamily="2" charset="2"/>
              <a:buChar char="§"/>
            </a:pPr>
            <a:r>
              <a:rPr lang="fa-IR" dirty="0" smtClean="0">
                <a:ea typeface="Calibri"/>
                <a:cs typeface="B Nazanin" pitchFamily="2" charset="-78"/>
              </a:rPr>
              <a:t>مجلات از طریق پایگاه داده های تحقیقاتی (خدمات خلاصه سازی و ایندکس کردن دانشگاهی) مانند </a:t>
            </a:r>
            <a:r>
              <a:rPr lang="en-US" dirty="0" smtClean="0">
                <a:ea typeface="Calibri"/>
                <a:cs typeface="B Nazanin" pitchFamily="2" charset="-78"/>
              </a:rPr>
              <a:t>JSTOR، </a:t>
            </a:r>
            <a:r>
              <a:rPr lang="en-US" dirty="0" err="1" smtClean="0">
                <a:ea typeface="Calibri"/>
                <a:cs typeface="B Nazanin" pitchFamily="2" charset="-78"/>
              </a:rPr>
              <a:t>PubMed</a:t>
            </a:r>
            <a:r>
              <a:rPr lang="en-US" dirty="0" smtClean="0">
                <a:ea typeface="Calibri"/>
                <a:cs typeface="B Nazanin" pitchFamily="2" charset="-78"/>
              </a:rPr>
              <a:t>، </a:t>
            </a:r>
            <a:r>
              <a:rPr lang="en-US" dirty="0" err="1" smtClean="0">
                <a:ea typeface="Calibri"/>
                <a:cs typeface="B Nazanin" pitchFamily="2" charset="-78"/>
              </a:rPr>
              <a:t>EBSCOhost</a:t>
            </a:r>
            <a:r>
              <a:rPr lang="en-US" dirty="0" smtClean="0">
                <a:ea typeface="Calibri"/>
                <a:cs typeface="B Nazanin" pitchFamily="2" charset="-78"/>
              </a:rPr>
              <a:t>، </a:t>
            </a:r>
            <a:r>
              <a:rPr lang="en-US" dirty="0" err="1" smtClean="0">
                <a:ea typeface="Calibri"/>
                <a:cs typeface="B Nazanin" pitchFamily="2" charset="-78"/>
              </a:rPr>
              <a:t>ProQuest</a:t>
            </a:r>
            <a:r>
              <a:rPr lang="en-US" dirty="0" smtClean="0">
                <a:ea typeface="Calibri"/>
                <a:cs typeface="B Nazanin" pitchFamily="2" charset="-78"/>
              </a:rPr>
              <a:t> (</a:t>
            </a:r>
            <a:r>
              <a:rPr lang="fa-IR" dirty="0" smtClean="0">
                <a:ea typeface="Calibri"/>
                <a:cs typeface="B Nazanin" pitchFamily="2" charset="-78"/>
              </a:rPr>
              <a:t>حتی </a:t>
            </a:r>
            <a:r>
              <a:rPr lang="en-US" dirty="0" smtClean="0">
                <a:ea typeface="Calibri"/>
                <a:cs typeface="B Nazanin" pitchFamily="2" charset="-78"/>
              </a:rPr>
              <a:t>Google Scholar) </a:t>
            </a:r>
            <a:r>
              <a:rPr lang="fa-IR" dirty="0" smtClean="0">
                <a:ea typeface="Calibri"/>
                <a:cs typeface="B Nazanin" pitchFamily="2" charset="-78"/>
              </a:rPr>
              <a:t>منتشر می شوند. وب سایت مجله مورد نظر باید نشان دهد که مجله کجا ایندکس شده است.</a:t>
            </a:r>
          </a:p>
          <a:p>
            <a:pPr>
              <a:buFont typeface="Wingdings" pitchFamily="2" charset="2"/>
              <a:buChar char="§"/>
            </a:pPr>
            <a:r>
              <a:rPr lang="fa-IR" dirty="0" smtClean="0">
                <a:ea typeface="Calibri"/>
                <a:cs typeface="B Nazanin" pitchFamily="2" charset="-78"/>
              </a:rPr>
              <a:t>آیا مجله واقعا در جایی که گفته شده ایندکس شده است؟ یا خیر؟</a:t>
            </a:r>
          </a:p>
          <a:p>
            <a:pPr>
              <a:buNone/>
            </a:pPr>
            <a:endParaRPr lang="fa-IR" dirty="0" smtClean="0">
              <a:cs typeface="B Nazanin" pitchFamily="2" charset="-78"/>
            </a:endParaRPr>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3326"/>
            <a:ext cx="10515600" cy="6061165"/>
          </a:xfrm>
        </p:spPr>
        <p:txBody>
          <a:bodyPr>
            <a:normAutofit lnSpcReduction="10000"/>
          </a:bodyPr>
          <a:lstStyle/>
          <a:p>
            <a:pPr>
              <a:lnSpc>
                <a:spcPct val="120000"/>
              </a:lnSpc>
              <a:buFont typeface="Wingdings" pitchFamily="2" charset="2"/>
              <a:buChar char="§"/>
            </a:pPr>
            <a:endParaRPr lang="fa-IR" dirty="0" smtClean="0">
              <a:ea typeface="Calibri"/>
              <a:cs typeface="B Nazanin" pitchFamily="2" charset="-78"/>
            </a:endParaRPr>
          </a:p>
          <a:p>
            <a:pPr>
              <a:lnSpc>
                <a:spcPct val="120000"/>
              </a:lnSpc>
              <a:buFont typeface="Wingdings" pitchFamily="2" charset="2"/>
              <a:buChar char="§"/>
            </a:pPr>
            <a:r>
              <a:rPr lang="fa-IR" dirty="0" smtClean="0">
                <a:ea typeface="Calibri"/>
                <a:cs typeface="B Nazanin" pitchFamily="2" charset="-78"/>
              </a:rPr>
              <a:t>آیا مجله مورد نظر دارای </a:t>
            </a:r>
            <a:r>
              <a:rPr lang="en-US" dirty="0" smtClean="0">
                <a:ea typeface="Calibri"/>
                <a:cs typeface="B Nazanin" pitchFamily="2" charset="-78"/>
              </a:rPr>
              <a:t>ISSN </a:t>
            </a:r>
            <a:r>
              <a:rPr lang="fa-IR" dirty="0" smtClean="0">
                <a:ea typeface="Calibri"/>
                <a:cs typeface="B Nazanin" pitchFamily="2" charset="-78"/>
              </a:rPr>
              <a:t>آنلاین معتبر است؟</a:t>
            </a:r>
          </a:p>
          <a:p>
            <a:pPr>
              <a:lnSpc>
                <a:spcPct val="120000"/>
              </a:lnSpc>
              <a:buNone/>
            </a:pPr>
            <a:endParaRPr lang="fa-IR" dirty="0" smtClean="0">
              <a:ea typeface="Calibri"/>
              <a:cs typeface="B Nazanin" pitchFamily="2" charset="-78"/>
            </a:endParaRPr>
          </a:p>
          <a:p>
            <a:pPr>
              <a:lnSpc>
                <a:spcPct val="120000"/>
              </a:lnSpc>
              <a:buFont typeface="Wingdings" pitchFamily="2" charset="2"/>
              <a:buChar char="§"/>
            </a:pPr>
            <a:r>
              <a:rPr lang="fa-IR" dirty="0" smtClean="0">
                <a:ea typeface="Calibri"/>
                <a:cs typeface="B Nazanin" pitchFamily="2" charset="-78"/>
              </a:rPr>
              <a:t>    آیا رتبه بندی مجله تعیین شده است؟ برای مثال رتبه نشریه </a:t>
            </a:r>
            <a:r>
              <a:rPr lang="en-US" dirty="0" err="1" smtClean="0">
                <a:ea typeface="Calibri"/>
                <a:cs typeface="B Nazanin" pitchFamily="2" charset="-78"/>
              </a:rPr>
              <a:t>SCImago</a:t>
            </a:r>
            <a:r>
              <a:rPr lang="en-US" dirty="0" smtClean="0">
                <a:ea typeface="Calibri"/>
                <a:cs typeface="B Nazanin" pitchFamily="2" charset="-78"/>
              </a:rPr>
              <a:t> (SJR) ، </a:t>
            </a:r>
            <a:r>
              <a:rPr lang="fa-IR" dirty="0" smtClean="0">
                <a:ea typeface="Calibri"/>
                <a:cs typeface="B Nazanin" pitchFamily="2" charset="-78"/>
              </a:rPr>
              <a:t>نشریات استنادات نشریات (</a:t>
            </a:r>
            <a:r>
              <a:rPr lang="en-US" dirty="0" smtClean="0">
                <a:ea typeface="Calibri"/>
                <a:cs typeface="B Nazanin" pitchFamily="2" charset="-78"/>
              </a:rPr>
              <a:t>JCR)، </a:t>
            </a:r>
            <a:r>
              <a:rPr lang="fa-IR" dirty="0" smtClean="0">
                <a:ea typeface="Calibri"/>
                <a:cs typeface="B Nazanin" pitchFamily="2" charset="-78"/>
              </a:rPr>
              <a:t>متریک مجله توسط </a:t>
            </a:r>
            <a:r>
              <a:rPr lang="en-US" dirty="0" smtClean="0">
                <a:ea typeface="Calibri"/>
                <a:cs typeface="B Nazanin" pitchFamily="2" charset="-78"/>
              </a:rPr>
              <a:t>Scopus</a:t>
            </a:r>
            <a:endParaRPr lang="fa-IR" dirty="0" smtClean="0">
              <a:ea typeface="Calibri"/>
              <a:cs typeface="B Nazanin" pitchFamily="2" charset="-78"/>
            </a:endParaRPr>
          </a:p>
          <a:p>
            <a:pPr>
              <a:lnSpc>
                <a:spcPct val="120000"/>
              </a:lnSpc>
              <a:buNone/>
            </a:pPr>
            <a:endParaRPr lang="en-US" dirty="0" smtClean="0">
              <a:ea typeface="Calibri"/>
              <a:cs typeface="B Nazanin" pitchFamily="2" charset="-78"/>
            </a:endParaRPr>
          </a:p>
          <a:p>
            <a:pPr>
              <a:lnSpc>
                <a:spcPct val="120000"/>
              </a:lnSpc>
              <a:buFont typeface="Wingdings" pitchFamily="2" charset="2"/>
              <a:buChar char="§"/>
            </a:pPr>
            <a:r>
              <a:rPr lang="en-US" dirty="0" smtClean="0">
                <a:ea typeface="Calibri"/>
                <a:cs typeface="B Nazanin" pitchFamily="2" charset="-78"/>
              </a:rPr>
              <a:t>    </a:t>
            </a:r>
            <a:r>
              <a:rPr lang="fa-IR" dirty="0" smtClean="0">
                <a:ea typeface="Calibri"/>
                <a:cs typeface="B Nazanin" pitchFamily="2" charset="-78"/>
              </a:rPr>
              <a:t>آیا سیاست های مجله در داوری همتا، دسترسی آزاد ، حق کپی رایت وجود دارند؟</a:t>
            </a:r>
          </a:p>
          <a:p>
            <a:pPr>
              <a:lnSpc>
                <a:spcPct val="120000"/>
              </a:lnSpc>
              <a:buNone/>
            </a:pPr>
            <a:endParaRPr lang="fa-IR" dirty="0" smtClean="0">
              <a:ea typeface="Calibri"/>
              <a:cs typeface="B Nazanin" pitchFamily="2" charset="-78"/>
            </a:endParaRPr>
          </a:p>
          <a:p>
            <a:pPr>
              <a:lnSpc>
                <a:spcPct val="120000"/>
              </a:lnSpc>
              <a:buFont typeface="Wingdings" pitchFamily="2" charset="2"/>
              <a:buChar char="§"/>
            </a:pPr>
            <a:r>
              <a:rPr lang="fa-IR" dirty="0" smtClean="0">
                <a:ea typeface="Calibri"/>
                <a:cs typeface="B Nazanin" pitchFamily="2" charset="-78"/>
              </a:rPr>
              <a:t>    اگر این سیاست ها بر روی مجله چاپ شده اند، به اندازه کافی واضح هستند و توضیح داده شده اند یا خیر؟</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3326"/>
            <a:ext cx="10515600" cy="5969725"/>
          </a:xfrm>
        </p:spPr>
        <p:txBody>
          <a:bodyPr>
            <a:normAutofit fontScale="92500" lnSpcReduction="10000"/>
          </a:bodyPr>
          <a:lstStyle/>
          <a:p>
            <a:pPr>
              <a:buFont typeface="Wingdings" pitchFamily="2" charset="2"/>
              <a:buChar char="§"/>
            </a:pPr>
            <a:endParaRPr lang="fa-IR" dirty="0" smtClean="0">
              <a:cs typeface="B Nazanin" pitchFamily="2" charset="-78"/>
            </a:endParaRPr>
          </a:p>
          <a:p>
            <a:pPr>
              <a:buFont typeface="Wingdings" pitchFamily="2" charset="2"/>
              <a:buChar char="§"/>
            </a:pPr>
            <a:r>
              <a:rPr lang="fa-IR" dirty="0" smtClean="0">
                <a:cs typeface="B Nazanin" pitchFamily="2" charset="-78"/>
              </a:rPr>
              <a:t>نبود تنوع در ملیت نویسندگان و یکنواختی ملیت اکثر نویسندگان می‌تواند نشان مجلات کم‌اعتبار باشد.</a:t>
            </a:r>
          </a:p>
          <a:p>
            <a:pPr>
              <a:buNone/>
            </a:pPr>
            <a:endParaRPr lang="fa-IR" dirty="0" smtClean="0">
              <a:cs typeface="B Nazanin" pitchFamily="2" charset="-78"/>
            </a:endParaRPr>
          </a:p>
          <a:p>
            <a:pPr>
              <a:buFont typeface="Wingdings" pitchFamily="2" charset="2"/>
              <a:buChar char="§"/>
            </a:pPr>
            <a:r>
              <a:rPr lang="fa-IR" dirty="0" smtClean="0">
                <a:cs typeface="B Nazanin" pitchFamily="2" charset="-78"/>
              </a:rPr>
              <a:t>وجود تنوع موضوعی در مقالات مورد پذیرش توسط سایت مجله، یکی از شاخصه‌های مجلات تقلبی است.(اسکوپ مجله ) </a:t>
            </a:r>
            <a:r>
              <a:rPr lang="fa-IR" dirty="0" smtClean="0">
                <a:ea typeface="Calibri"/>
                <a:cs typeface="B Nazanin" pitchFamily="2" charset="-78"/>
              </a:rPr>
              <a:t>هدف و دامنه را بررسی کنید: آیا این مجلات برای تحقیقات شما مناسب هستند؟</a:t>
            </a:r>
            <a:endParaRPr lang="en-US" dirty="0" smtClean="0">
              <a:ea typeface="Calibri"/>
              <a:cs typeface="B Nazanin" pitchFamily="2" charset="-78"/>
            </a:endParaRPr>
          </a:p>
          <a:p>
            <a:pPr>
              <a:buNone/>
            </a:pPr>
            <a:endParaRPr lang="fa-IR" dirty="0" smtClean="0">
              <a:cs typeface="B Nazanin" pitchFamily="2" charset="-78"/>
            </a:endParaRPr>
          </a:p>
          <a:p>
            <a:pPr>
              <a:buFont typeface="Wingdings" pitchFamily="2" charset="2"/>
              <a:buChar char="§"/>
            </a:pPr>
            <a:r>
              <a:rPr lang="fa-IR" dirty="0" smtClean="0">
                <a:cs typeface="B Nazanin" pitchFamily="2" charset="-78"/>
              </a:rPr>
              <a:t>نبود نظم و انسجام در چاپ مقالات و خالی بودن جای تعدادی از مقالات در هر شماره هم می‌تواند دلیلی برای تقلبی بودن مجلات باشد.</a:t>
            </a:r>
          </a:p>
          <a:p>
            <a:pPr>
              <a:buNone/>
            </a:pPr>
            <a:endParaRPr lang="en-US" dirty="0" smtClean="0">
              <a:cs typeface="B Nazanin" pitchFamily="2" charset="-78"/>
            </a:endParaRPr>
          </a:p>
          <a:p>
            <a:pPr>
              <a:buFont typeface="Wingdings" pitchFamily="2" charset="2"/>
              <a:buChar char="§"/>
            </a:pPr>
            <a:r>
              <a:rPr lang="fa-IR" dirty="0" smtClean="0">
                <a:cs typeface="B Nazanin" pitchFamily="2" charset="-78"/>
              </a:rPr>
              <a:t>آرشیو سازی به کمک مقالات منتشر شده هم یکی از روش های ساده برای تشخیص جعل بودن است. چیزی که برای ساخت یک وب سایت جعلی نشریات لازم است تعدادی مقاله است.</a:t>
            </a:r>
          </a:p>
          <a:p>
            <a:pPr>
              <a:buFont typeface="Wingdings" pitchFamily="2" charset="2"/>
              <a:buChar char="§"/>
            </a:pPr>
            <a:r>
              <a:rPr lang="fa-IR" dirty="0" smtClean="0">
                <a:cs typeface="B Nazanin" pitchFamily="2" charset="-78"/>
              </a:rPr>
              <a:t>آدرس های اینترنتی نامتعارف و غیر استاندارد که این روش نیز یکی از راه های آسان برای تشخیص وب سایت جعلی نشریات می باشد.</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153" y="416858"/>
            <a:ext cx="11806518" cy="6051177"/>
          </a:xfrm>
        </p:spPr>
        <p:txBody>
          <a:bodyPr>
            <a:noAutofit/>
          </a:bodyPr>
          <a:lstStyle/>
          <a:p>
            <a:pPr>
              <a:lnSpc>
                <a:spcPct val="107000"/>
              </a:lnSpc>
              <a:spcAft>
                <a:spcPts val="800"/>
              </a:spcAft>
              <a:buFont typeface="Wingdings" pitchFamily="2" charset="2"/>
              <a:buChar char="§"/>
            </a:pPr>
            <a:r>
              <a:rPr lang="fa-IR" sz="2400" dirty="0" smtClean="0">
                <a:ea typeface="Calibri"/>
                <a:cs typeface="B Nazanin" pitchFamily="2" charset="-78"/>
              </a:rPr>
              <a:t> سیاست های کپی رایت مجله چیست؟ آیا شما قادر به حفظ کپی رایت  کار خود هستید؟ اگر شما ملزم به رعایت یک مجوز دسترسی عمومی برای به اشتراک گذاشتن تحقیق خود هستید، آیا قوانین حق تکثیر با آن سازگار هستند؟ در بسیاری از مجلات دسترسی آزاد، نویسندگان کپی رایت کامل کار خود را حفظ می کنند و به مجله حق انتشار "غیر انحصاری"  می دهند.</a:t>
            </a:r>
          </a:p>
          <a:p>
            <a:pPr>
              <a:lnSpc>
                <a:spcPct val="107000"/>
              </a:lnSpc>
              <a:spcAft>
                <a:spcPts val="800"/>
              </a:spcAft>
              <a:buFont typeface="Wingdings" pitchFamily="2" charset="2"/>
              <a:buChar char="§"/>
            </a:pPr>
            <a:r>
              <a:rPr lang="fa-IR" sz="2400" dirty="0" smtClean="0">
                <a:ea typeface="Calibri"/>
                <a:cs typeface="B Nazanin" pitchFamily="2" charset="-78"/>
              </a:rPr>
              <a:t>آیا در محل ناشر سیاست حفظ دیجیتال وجود دارد؟</a:t>
            </a:r>
          </a:p>
          <a:p>
            <a:pPr>
              <a:lnSpc>
                <a:spcPct val="107000"/>
              </a:lnSpc>
              <a:spcAft>
                <a:spcPts val="800"/>
              </a:spcAft>
              <a:buFont typeface="Wingdings" pitchFamily="2" charset="2"/>
              <a:buChar char="§"/>
            </a:pPr>
            <a:r>
              <a:rPr lang="fa-IR" sz="2400" dirty="0" smtClean="0">
                <a:ea typeface="Calibri"/>
                <a:cs typeface="B Nazanin" pitchFamily="2" charset="-78"/>
              </a:rPr>
              <a:t>آیا ناشر در وبسایت خود سیاست اشتراک گذاری/ مجوز دارد یا خیر؟ آیا این سیاست از طریق </a:t>
            </a:r>
            <a:r>
              <a:rPr lang="en-US" sz="2400" dirty="0" smtClean="0">
                <a:ea typeface="Calibri"/>
                <a:cs typeface="B Nazanin" pitchFamily="2" charset="-78"/>
              </a:rPr>
              <a:t>SHERPA/</a:t>
            </a:r>
            <a:r>
              <a:rPr lang="en-US" sz="2400" dirty="0" err="1" smtClean="0">
                <a:ea typeface="Calibri"/>
                <a:cs typeface="B Nazanin" pitchFamily="2" charset="-78"/>
              </a:rPr>
              <a:t>RoMEO</a:t>
            </a:r>
            <a:r>
              <a:rPr lang="en-US" sz="2400" dirty="0" smtClean="0">
                <a:ea typeface="Calibri"/>
                <a:cs typeface="B Nazanin" pitchFamily="2" charset="-78"/>
              </a:rPr>
              <a:t> </a:t>
            </a:r>
            <a:r>
              <a:rPr lang="fa-IR" sz="2400" dirty="0" smtClean="0">
                <a:ea typeface="Calibri"/>
                <a:cs typeface="B Nazanin" pitchFamily="2" charset="-78"/>
              </a:rPr>
              <a:t>است؟</a:t>
            </a:r>
          </a:p>
          <a:p>
            <a:pPr>
              <a:lnSpc>
                <a:spcPct val="107000"/>
              </a:lnSpc>
              <a:spcAft>
                <a:spcPts val="800"/>
              </a:spcAft>
              <a:buFont typeface="Wingdings" pitchFamily="2" charset="2"/>
              <a:buChar char="§"/>
            </a:pPr>
            <a:r>
              <a:rPr lang="fa-IR" sz="2400" dirty="0" smtClean="0">
                <a:ea typeface="Calibri"/>
                <a:cs typeface="B Nazanin" pitchFamily="2" charset="-78"/>
              </a:rPr>
              <a:t>    آیا ناشر با معیارهایی برای ارزیابی ناشران تحقیقاتی، سازگاری دارد یا خیر؟</a:t>
            </a:r>
          </a:p>
          <a:p>
            <a:pPr>
              <a:lnSpc>
                <a:spcPct val="107000"/>
              </a:lnSpc>
              <a:spcAft>
                <a:spcPts val="800"/>
              </a:spcAft>
              <a:buFont typeface="Wingdings" pitchFamily="2" charset="2"/>
              <a:buChar char="§"/>
            </a:pPr>
            <a:r>
              <a:rPr lang="fa-IR" sz="2400" dirty="0" smtClean="0">
                <a:ea typeface="Calibri"/>
                <a:cs typeface="B Nazanin" pitchFamily="2" charset="-78"/>
              </a:rPr>
              <a:t>    اگر ناشر دارای دسترسی آزاد است، با معیارهایی برای ارزیابی ناشران تحقیقاتی، سازگاری دارد یا خیر؟</a:t>
            </a:r>
          </a:p>
          <a:p>
            <a:pPr>
              <a:lnSpc>
                <a:spcPct val="107000"/>
              </a:lnSpc>
              <a:spcAft>
                <a:spcPts val="800"/>
              </a:spcAft>
              <a:buFont typeface="Wingdings" pitchFamily="2" charset="2"/>
              <a:buChar char="§"/>
            </a:pPr>
            <a:r>
              <a:rPr lang="fa-IR" sz="2400" dirty="0" smtClean="0">
                <a:ea typeface="Calibri"/>
                <a:cs typeface="B Nazanin" pitchFamily="2" charset="-78"/>
              </a:rPr>
              <a:t> هیچ گونه خطای دستور زبانی و املایی نداشته باشند</a:t>
            </a:r>
          </a:p>
          <a:p>
            <a:pPr>
              <a:lnSpc>
                <a:spcPct val="107000"/>
              </a:lnSpc>
              <a:spcAft>
                <a:spcPts val="800"/>
              </a:spcAft>
              <a:buFont typeface="Wingdings" pitchFamily="2" charset="2"/>
              <a:buChar char="§"/>
            </a:pPr>
            <a:endParaRPr lang="en-US" sz="2400" dirty="0" smtClean="0">
              <a:ea typeface="Calibri"/>
              <a:cs typeface="B Nazanin" pitchFamily="2"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0446"/>
            <a:ext cx="10515600" cy="6283234"/>
          </a:xfrm>
        </p:spPr>
        <p:txBody>
          <a:bodyPr>
            <a:normAutofit/>
          </a:bodyPr>
          <a:lstStyle/>
          <a:p>
            <a:pPr>
              <a:buNone/>
            </a:pPr>
            <a:r>
              <a:rPr lang="en-US" dirty="0" smtClean="0">
                <a:cs typeface="B Nazanin" pitchFamily="2" charset="-78"/>
              </a:rPr>
              <a:t/>
            </a:r>
            <a:br>
              <a:rPr lang="en-US" dirty="0" smtClean="0">
                <a:cs typeface="B Nazanin" pitchFamily="2" charset="-78"/>
              </a:rPr>
            </a:br>
            <a:r>
              <a:rPr lang="en-US" sz="3200" b="1" u="sng" dirty="0" smtClean="0">
                <a:cs typeface="B Nazanin" pitchFamily="2" charset="-78"/>
              </a:rPr>
              <a:t>Scope </a:t>
            </a:r>
            <a:r>
              <a:rPr lang="fa-IR" sz="3200" b="1" u="sng" dirty="0" smtClean="0">
                <a:cs typeface="B Nazanin" pitchFamily="2" charset="-78"/>
              </a:rPr>
              <a:t>مجله چیست ؟</a:t>
            </a:r>
          </a:p>
          <a:p>
            <a:pPr>
              <a:buNone/>
            </a:pPr>
            <a:endParaRPr lang="fa-IR" b="1" u="sng" dirty="0" smtClean="0">
              <a:cs typeface="B Nazanin" pitchFamily="2" charset="-78"/>
            </a:endParaRPr>
          </a:p>
          <a:p>
            <a:pPr>
              <a:buNone/>
            </a:pPr>
            <a:r>
              <a:rPr lang="fa-IR" dirty="0" smtClean="0">
                <a:cs typeface="B Nazanin" pitchFamily="2" charset="-78"/>
              </a:rPr>
              <a:t>وقتی صحبت از اسکوپ مجله می شود صحبت از این است که آیا مجله ای که انتخاب نموده اید در حوزه علمی و تخصص مقاله شما فعالیتی دارد یا نه ؟ </a:t>
            </a:r>
          </a:p>
          <a:p>
            <a:pPr>
              <a:buNone/>
            </a:pPr>
            <a:r>
              <a:rPr lang="fa-IR" dirty="0" smtClean="0">
                <a:cs typeface="B Nazanin" pitchFamily="2" charset="-78"/>
              </a:rPr>
              <a:t>هر مجله اهداف و حیطه کاری و یا  </a:t>
            </a:r>
            <a:r>
              <a:rPr lang="en-US" dirty="0" smtClean="0">
                <a:cs typeface="B Nazanin" pitchFamily="2" charset="-78"/>
              </a:rPr>
              <a:t>Scope </a:t>
            </a:r>
            <a:r>
              <a:rPr lang="fa-IR" dirty="0" smtClean="0">
                <a:cs typeface="B Nazanin" pitchFamily="2" charset="-78"/>
              </a:rPr>
              <a:t>مختص خود دارد.</a:t>
            </a:r>
          </a:p>
          <a:p>
            <a:pPr>
              <a:buNone/>
            </a:pPr>
            <a:r>
              <a:rPr lang="fa-IR" dirty="0" smtClean="0">
                <a:cs typeface="B Nazanin" pitchFamily="2" charset="-78"/>
              </a:rPr>
              <a:t>مهم‌ترین معیار برای انتخاب مجله، هماهنگی موضوع مقاله با اهداف و حیطه کاری آن مجله می‌باشد. نمی‌توان مقاله پژوهشی را به مجله‌ای فرستاد که فقط مقالات مروری چاپ می‌کند. برای دانستن اسکوپ و یا حیطه کاری مجلات می توان به سایت مجلات مراجعه کرد و در آن سایت از بخش اسکوپ مجله حیطه کاری مجله را بدانید. برخی از مجلات در بخشی مجزا در صفحه اول اسکوپ مجله خود را مشخص کرده اند.</a:t>
            </a:r>
          </a:p>
          <a:p>
            <a:pPr>
              <a:buNone/>
            </a:pPr>
            <a:endParaRPr lang="en-US" dirty="0">
              <a:cs typeface="B Nazanin" pitchFamily="2" charset="-7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jpg"/>
          <p:cNvPicPr>
            <a:picLocks noGrp="1" noChangeAspect="1"/>
          </p:cNvPicPr>
          <p:nvPr>
            <p:ph idx="1"/>
          </p:nvPr>
        </p:nvPicPr>
        <p:blipFill>
          <a:blip r:embed="rId2" cstate="print"/>
          <a:stretch>
            <a:fillRect/>
          </a:stretch>
        </p:blipFill>
        <p:spPr>
          <a:xfrm>
            <a:off x="1525345" y="561975"/>
            <a:ext cx="9141309" cy="5614988"/>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9.jpg"/>
          <p:cNvPicPr>
            <a:picLocks noGrp="1" noChangeAspect="1"/>
          </p:cNvPicPr>
          <p:nvPr>
            <p:ph idx="1"/>
          </p:nvPr>
        </p:nvPicPr>
        <p:blipFill>
          <a:blip r:embed="rId2" cstate="print"/>
          <a:stretch>
            <a:fillRect/>
          </a:stretch>
        </p:blipFill>
        <p:spPr>
          <a:xfrm>
            <a:off x="1097280" y="600891"/>
            <a:ext cx="10149840" cy="3788229"/>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3326"/>
            <a:ext cx="10515600" cy="5693637"/>
          </a:xfrm>
        </p:spPr>
        <p:txBody>
          <a:bodyPr/>
          <a:lstStyle/>
          <a:p>
            <a:pPr>
              <a:buNone/>
            </a:pPr>
            <a:r>
              <a:rPr lang="fa-IR" dirty="0" smtClean="0">
                <a:cs typeface="B Nazanin" pitchFamily="2" charset="-78"/>
              </a:rPr>
              <a:t>یک مثال: برای پیدا کردن یک مجله معتبر به </a:t>
            </a:r>
            <a:r>
              <a:rPr lang="fa-IR" dirty="0" smtClean="0">
                <a:solidFill>
                  <a:srgbClr val="353C41"/>
                </a:solidFill>
                <a:latin typeface="IRANSans"/>
                <a:cs typeface="B Nazanin" pitchFamily="2" charset="-78"/>
              </a:rPr>
              <a:t>سایت </a:t>
            </a:r>
            <a:r>
              <a:rPr lang="en-US" dirty="0" smtClean="0">
                <a:solidFill>
                  <a:srgbClr val="353C41"/>
                </a:solidFill>
                <a:latin typeface="IRANSans"/>
                <a:cs typeface="B Nazanin" pitchFamily="2" charset="-78"/>
              </a:rPr>
              <a:t>Master List </a:t>
            </a:r>
            <a:r>
              <a:rPr lang="fa-IR" dirty="0" smtClean="0">
                <a:solidFill>
                  <a:srgbClr val="353C41"/>
                </a:solidFill>
                <a:latin typeface="IRANSans"/>
                <a:cs typeface="B Nazanin" pitchFamily="2" charset="-78"/>
              </a:rPr>
              <a:t>تامسون مراجعه کنید: </a:t>
            </a:r>
          </a:p>
          <a:p>
            <a:pPr algn="l">
              <a:buNone/>
            </a:pPr>
            <a:r>
              <a:rPr lang="en-US" u="sng" dirty="0" smtClean="0">
                <a:hlinkClick r:id="rId2"/>
              </a:rPr>
              <a:t>http://ip-science.thomsonreuters.com/mjl</a:t>
            </a:r>
            <a:endParaRPr lang="fa-IR" u="sng" dirty="0" smtClean="0"/>
          </a:p>
          <a:p>
            <a:pPr>
              <a:buNone/>
            </a:pPr>
            <a:endParaRPr lang="en-US" dirty="0">
              <a:cs typeface="B Nazanin" pitchFamily="2" charset="-78"/>
            </a:endParaRPr>
          </a:p>
        </p:txBody>
      </p:sp>
      <p:pic>
        <p:nvPicPr>
          <p:cNvPr id="4" name="Picture 3" descr="7.jpg"/>
          <p:cNvPicPr>
            <a:picLocks noChangeAspect="1"/>
          </p:cNvPicPr>
          <p:nvPr/>
        </p:nvPicPr>
        <p:blipFill>
          <a:blip r:embed="rId3" cstate="print"/>
          <a:stretch>
            <a:fillRect/>
          </a:stretch>
        </p:blipFill>
        <p:spPr>
          <a:xfrm>
            <a:off x="1456100" y="1881731"/>
            <a:ext cx="9305925" cy="45053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jpg"/>
          <p:cNvPicPr>
            <a:picLocks noGrp="1" noChangeAspect="1"/>
          </p:cNvPicPr>
          <p:nvPr>
            <p:ph idx="1"/>
          </p:nvPr>
        </p:nvPicPr>
        <p:blipFill>
          <a:blip r:embed="rId2" cstate="print"/>
          <a:stretch>
            <a:fillRect/>
          </a:stretch>
        </p:blipFill>
        <p:spPr>
          <a:xfrm>
            <a:off x="457200" y="336176"/>
            <a:ext cx="11349317" cy="6225989"/>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1958"/>
            <a:ext cx="10515600" cy="6028841"/>
          </a:xfrm>
        </p:spPr>
        <p:txBody>
          <a:bodyPr>
            <a:normAutofit/>
          </a:bodyPr>
          <a:lstStyle/>
          <a:p>
            <a:pPr marL="0" indent="0">
              <a:buNone/>
            </a:pPr>
            <a:endParaRPr lang="fa-IR" dirty="0" smtClean="0">
              <a:cs typeface="B Nazanin" pitchFamily="2" charset="-78"/>
            </a:endParaRPr>
          </a:p>
          <a:p>
            <a:pPr marL="0" indent="0">
              <a:buNone/>
            </a:pPr>
            <a:r>
              <a:rPr lang="fa-IR" dirty="0" smtClean="0">
                <a:cs typeface="B Nazanin" pitchFamily="2" charset="-78"/>
              </a:rPr>
              <a:t> </a:t>
            </a:r>
            <a:r>
              <a:rPr lang="en-US" b="1" u="sng" dirty="0" smtClean="0">
                <a:cs typeface="B Nazanin" pitchFamily="2" charset="-78"/>
              </a:rPr>
              <a:t>Web of Science </a:t>
            </a:r>
            <a:r>
              <a:rPr lang="fa-IR" b="1" dirty="0" smtClean="0">
                <a:cs typeface="B Nazanin" pitchFamily="2" charset="-78"/>
              </a:rPr>
              <a:t> : </a:t>
            </a:r>
            <a:r>
              <a:rPr lang="fa-IR" dirty="0" smtClean="0">
                <a:cs typeface="B Nazanin" pitchFamily="2" charset="-78"/>
              </a:rPr>
              <a:t>یک فهرست ارجاعات آکادمیک آنلاین است که توسط تامسون رویترز تهیه شده است که در آن امکان جستجو و استخراج اطلاعات در طول دوره هاي زمانی مختلف بر اساس شاخصهاي گوناگون علم سنجی وجود دارد . </a:t>
            </a:r>
          </a:p>
          <a:p>
            <a:pPr marL="0" indent="0">
              <a:buNone/>
            </a:pPr>
            <a:endParaRPr lang="en-US" dirty="0" smtClean="0">
              <a:cs typeface="B Nazanin" pitchFamily="2" charset="-78"/>
            </a:endParaRPr>
          </a:p>
          <a:p>
            <a:pPr marL="0" indent="0">
              <a:buNone/>
            </a:pPr>
            <a:endParaRPr lang="fa-IR" dirty="0" smtClean="0">
              <a:cs typeface="B Nazanin" pitchFamily="2" charset="-78"/>
            </a:endParaRPr>
          </a:p>
          <a:p>
            <a:pPr marL="0" indent="0">
              <a:buNone/>
            </a:pPr>
            <a:r>
              <a:rPr lang="fa-IR" dirty="0" smtClean="0">
                <a:cs typeface="B Nazanin" pitchFamily="2" charset="-78"/>
              </a:rPr>
              <a:t>  </a:t>
            </a:r>
            <a:r>
              <a:rPr lang="en-US" b="1" u="sng" dirty="0" smtClean="0">
                <a:cs typeface="B Nazanin" pitchFamily="2" charset="-78"/>
              </a:rPr>
              <a:t>ISI </a:t>
            </a:r>
            <a:r>
              <a:rPr lang="fa-IR" b="1" dirty="0" smtClean="0">
                <a:cs typeface="B Nazanin" pitchFamily="2" charset="-78"/>
              </a:rPr>
              <a:t> </a:t>
            </a:r>
            <a:r>
              <a:rPr lang="fa-IR" dirty="0" smtClean="0">
                <a:cs typeface="B Nazanin" pitchFamily="2" charset="-78"/>
              </a:rPr>
              <a:t>مرکزی برای فهرست نمودن و پوشش دادن جامع مهمترین مجلات علمی منتشره در دنیا به منظور تبادل اطلاعات میان پژوهشگران مختلف میباشد. . یک مجله ممکن است در یک زمان از مجلات </a:t>
            </a:r>
            <a:r>
              <a:rPr lang="en-US" dirty="0" smtClean="0">
                <a:cs typeface="B Nazanin" pitchFamily="2" charset="-78"/>
              </a:rPr>
              <a:t>ISI</a:t>
            </a:r>
            <a:r>
              <a:rPr lang="fa-IR" dirty="0" smtClean="0">
                <a:cs typeface="B Nazanin" pitchFamily="2" charset="-78"/>
              </a:rPr>
              <a:t> محسوب شود، اما به دلیل کاهش بار علمی، بعداً از لیست مجلات </a:t>
            </a:r>
            <a:r>
              <a:rPr lang="en-US" dirty="0" smtClean="0">
                <a:cs typeface="B Nazanin" pitchFamily="2" charset="-78"/>
              </a:rPr>
              <a:t>ISI</a:t>
            </a:r>
            <a:r>
              <a:rPr lang="fa-IR" dirty="0" smtClean="0">
                <a:cs typeface="B Nazanin" pitchFamily="2" charset="-78"/>
              </a:rPr>
              <a:t> کنار گذاشته شود. بهترین راه برای تعیین </a:t>
            </a:r>
            <a:r>
              <a:rPr lang="en-US" dirty="0" smtClean="0">
                <a:cs typeface="B Nazanin" pitchFamily="2" charset="-78"/>
              </a:rPr>
              <a:t>ISI</a:t>
            </a:r>
            <a:r>
              <a:rPr lang="fa-IR" dirty="0" smtClean="0">
                <a:cs typeface="B Nazanin" pitchFamily="2" charset="-78"/>
              </a:rPr>
              <a:t> بودن مجله، مراجعه به سایتهایی نظیر تامسون است.</a:t>
            </a:r>
            <a:endParaRPr lang="en-US" dirty="0" smtClean="0">
              <a:cs typeface="B Nazanin" pitchFamily="2" charset="-78"/>
            </a:endParaRPr>
          </a:p>
          <a:p>
            <a:pPr marL="0" indent="0">
              <a:buNone/>
            </a:pPr>
            <a:r>
              <a:rPr lang="fa-IR" dirty="0" smtClean="0">
                <a:cs typeface="B Nazanin" pitchFamily="2" charset="-78"/>
              </a:rPr>
              <a:t> هر نشریه ای با هر امتیاز علمی در کشور چاپ شود اگر ضریب تأثیرش صفر باشد، در این پایگاه قرار نمیگیرد</a:t>
            </a:r>
            <a:endParaRPr lang="en-US" dirty="0" smtClean="0">
              <a:cs typeface="B Nazanin" pitchFamily="2" charset="-78"/>
            </a:endParaRPr>
          </a:p>
        </p:txBody>
      </p:sp>
    </p:spTree>
    <p:extLst>
      <p:ext uri="{BB962C8B-B14F-4D97-AF65-F5344CB8AC3E}">
        <p14:creationId xmlns:p14="http://schemas.microsoft.com/office/powerpoint/2010/main" val="276128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2012"/>
            <a:ext cx="10515600" cy="5544951"/>
          </a:xfrm>
        </p:spPr>
        <p:txBody>
          <a:bodyPr/>
          <a:lstStyle/>
          <a:p>
            <a:pPr>
              <a:buNone/>
            </a:pPr>
            <a:endParaRPr lang="fa-IR" dirty="0" smtClean="0">
              <a:cs typeface="B Nazanin" pitchFamily="2" charset="-78"/>
            </a:endParaRPr>
          </a:p>
          <a:p>
            <a:pPr>
              <a:buNone/>
            </a:pPr>
            <a:r>
              <a:rPr lang="fa-IR" dirty="0" smtClean="0">
                <a:cs typeface="B Nazanin" pitchFamily="2" charset="-78"/>
              </a:rPr>
              <a:t>بعد از باز کردن </a:t>
            </a:r>
            <a:r>
              <a:rPr lang="en-US" dirty="0" smtClean="0">
                <a:cs typeface="B Nazanin" pitchFamily="2" charset="-78"/>
              </a:rPr>
              <a:t>Coverage</a:t>
            </a:r>
            <a:r>
              <a:rPr lang="fa-IR" dirty="0" smtClean="0">
                <a:cs typeface="B Nazanin" pitchFamily="2" charset="-78"/>
              </a:rPr>
              <a:t> مجله پایگاه هایی که مجله در آن نمایه شده یا استناد های  انجام شده در پایگاه ها مشخص می شود. </a:t>
            </a:r>
          </a:p>
          <a:p>
            <a:pPr>
              <a:buNone/>
            </a:pPr>
            <a:r>
              <a:rPr lang="fa-IR" dirty="0" smtClean="0">
                <a:cs typeface="B Nazanin" pitchFamily="2" charset="-78"/>
              </a:rPr>
              <a:t>به جهت اینکه ایمپکت فاکتور یک مجله بوسیله پایگاه فوق حساب شود مکان آن مجله در یکی از موارد زیر است:</a:t>
            </a:r>
          </a:p>
          <a:p>
            <a:pPr algn="l">
              <a:buNone/>
            </a:pPr>
            <a:r>
              <a:rPr lang="en-US" dirty="0" smtClean="0">
                <a:cs typeface="B Nazanin" pitchFamily="2" charset="-78"/>
              </a:rPr>
              <a:t>a) Science Citation Index Expanded</a:t>
            </a:r>
            <a:br>
              <a:rPr lang="en-US" dirty="0" smtClean="0">
                <a:cs typeface="B Nazanin" pitchFamily="2" charset="-78"/>
              </a:rPr>
            </a:br>
            <a:r>
              <a:rPr lang="en-US" dirty="0" smtClean="0">
                <a:cs typeface="B Nazanin" pitchFamily="2" charset="-78"/>
              </a:rPr>
              <a:t>b) Social Science Citation Index </a:t>
            </a:r>
          </a:p>
          <a:p>
            <a:pPr>
              <a:buNone/>
            </a:pPr>
            <a:r>
              <a:rPr lang="fa-IR" dirty="0" smtClean="0">
                <a:cs typeface="B Nazanin" pitchFamily="2" charset="-78"/>
              </a:rPr>
              <a:t>نکته خیلی مهم: برخی از مجلات که ایمپکت فاکتورشان در پایگاه فوق محاسبه نشده است و در هیچ کدام از مکان های </a:t>
            </a:r>
            <a:r>
              <a:rPr lang="en-US" dirty="0" smtClean="0">
                <a:cs typeface="B Nazanin" pitchFamily="2" charset="-78"/>
              </a:rPr>
              <a:t>a</a:t>
            </a:r>
            <a:r>
              <a:rPr lang="fa-IR" dirty="0" smtClean="0">
                <a:cs typeface="B Nazanin" pitchFamily="2" charset="-78"/>
              </a:rPr>
              <a:t> و</a:t>
            </a:r>
            <a:r>
              <a:rPr lang="en-US" dirty="0" smtClean="0">
                <a:cs typeface="B Nazanin" pitchFamily="2" charset="-78"/>
              </a:rPr>
              <a:t>b</a:t>
            </a:r>
            <a:r>
              <a:rPr lang="fa-IR" dirty="0" smtClean="0">
                <a:cs typeface="B Nazanin" pitchFamily="2" charset="-78"/>
              </a:rPr>
              <a:t> </a:t>
            </a:r>
            <a:r>
              <a:rPr lang="en-US" dirty="0" smtClean="0">
                <a:cs typeface="B Nazanin" pitchFamily="2" charset="-78"/>
              </a:rPr>
              <a:t> </a:t>
            </a:r>
            <a:r>
              <a:rPr lang="fa-IR" dirty="0" smtClean="0">
                <a:cs typeface="B Nazanin" pitchFamily="2" charset="-78"/>
              </a:rPr>
              <a:t>نیستند، در آدرس زیر ذخیره شده اند. لازم به ذکر است که این مجلات همتراز با مجلاتی که در ژورنال سایتیشن ریپورت حاضرند، هستند.</a:t>
            </a:r>
          </a:p>
          <a:p>
            <a:pPr algn="l">
              <a:buNone/>
            </a:pPr>
            <a:r>
              <a:rPr lang="en-US" dirty="0" smtClean="0">
                <a:cs typeface="B Nazanin" pitchFamily="2" charset="-78"/>
              </a:rPr>
              <a:t>c) Arts and Humanities Citation Index</a:t>
            </a:r>
          </a:p>
          <a:p>
            <a:pPr>
              <a:buNone/>
            </a:pPr>
            <a:endParaRPr lang="en-US" dirty="0">
              <a:cs typeface="B Nazanin" pitchFamily="2"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9828"/>
            <a:ext cx="10950526" cy="6274190"/>
          </a:xfrm>
        </p:spPr>
        <p:txBody>
          <a:bodyPr>
            <a:noAutofit/>
          </a:bodyPr>
          <a:lstStyle/>
          <a:p>
            <a:pPr marL="514350" indent="-514350">
              <a:buNone/>
            </a:pPr>
            <a:r>
              <a:rPr lang="fa-IR" sz="4000" b="1" u="sng" dirty="0" smtClean="0">
                <a:cs typeface="B Nazanin" pitchFamily="2" charset="-78"/>
              </a:rPr>
              <a:t>منابع و رفرنس ها </a:t>
            </a:r>
          </a:p>
          <a:p>
            <a:pPr marL="514350" indent="-514350">
              <a:buNone/>
            </a:pPr>
            <a:endParaRPr lang="fa-IR" sz="4000" b="1" u="sng" dirty="0" smtClean="0">
              <a:cs typeface="B Nazanin" pitchFamily="2" charset="-78"/>
            </a:endParaRPr>
          </a:p>
          <a:p>
            <a:pPr marL="514350" indent="-514350">
              <a:buFont typeface="Wingdings" pitchFamily="2" charset="2"/>
              <a:buChar char="§"/>
            </a:pPr>
            <a:r>
              <a:rPr lang="fa-IR" sz="2000" dirty="0" smtClean="0">
                <a:cs typeface="B Nazanin" pitchFamily="2" charset="-78"/>
              </a:rPr>
              <a:t>دانشگاه علوم پزشکی ایران – دانشکده دندان پزشکی </a:t>
            </a:r>
          </a:p>
          <a:p>
            <a:pPr marL="514350" indent="-514350">
              <a:buFont typeface="Wingdings" pitchFamily="2" charset="2"/>
              <a:buChar char="§"/>
            </a:pPr>
            <a:r>
              <a:rPr lang="fa-IR" sz="2000" dirty="0" smtClean="0">
                <a:cs typeface="B Nazanin" pitchFamily="2" charset="-78"/>
              </a:rPr>
              <a:t>دانشگاه خوارزمی – واحد کرج </a:t>
            </a:r>
          </a:p>
          <a:p>
            <a:pPr marL="514350" indent="-514350">
              <a:buFont typeface="Wingdings" pitchFamily="2" charset="2"/>
              <a:buChar char="§"/>
            </a:pPr>
            <a:r>
              <a:rPr lang="fa-IR" sz="2000" dirty="0" smtClean="0">
                <a:cs typeface="B Nazanin" pitchFamily="2" charset="-78"/>
              </a:rPr>
              <a:t>دانشگاه آزاد اسلامی واحد اصفهان – خوراسگان </a:t>
            </a:r>
          </a:p>
          <a:p>
            <a:pPr marL="514350" indent="-514350">
              <a:buFont typeface="Wingdings" pitchFamily="2" charset="2"/>
              <a:buChar char="§"/>
            </a:pPr>
            <a:r>
              <a:rPr lang="fa-IR" sz="2000" dirty="0" smtClean="0">
                <a:cs typeface="B Nazanin" pitchFamily="2" charset="-78"/>
              </a:rPr>
              <a:t>دانشگاه علوم پزشکی شهید بهشتی </a:t>
            </a:r>
          </a:p>
          <a:p>
            <a:pPr marL="514350" indent="-514350">
              <a:buFont typeface="Wingdings" pitchFamily="2" charset="2"/>
              <a:buChar char="§"/>
            </a:pPr>
            <a:r>
              <a:rPr lang="fa-IR" sz="2000" dirty="0" smtClean="0">
                <a:cs typeface="B Nazanin" pitchFamily="2" charset="-78"/>
              </a:rPr>
              <a:t>دانشگاه پیام نور </a:t>
            </a:r>
          </a:p>
          <a:p>
            <a:pPr marL="514350" indent="-514350">
              <a:buFont typeface="Wingdings" pitchFamily="2" charset="2"/>
              <a:buChar char="§"/>
            </a:pPr>
            <a:r>
              <a:rPr lang="fa-IR" sz="2000" dirty="0" smtClean="0">
                <a:cs typeface="B Nazanin" pitchFamily="2" charset="-78"/>
              </a:rPr>
              <a:t>دانشگاه آزاد اسلامی واحد رشت  </a:t>
            </a:r>
          </a:p>
          <a:p>
            <a:pPr marL="514350" indent="-514350">
              <a:buFont typeface="Wingdings" pitchFamily="2" charset="2"/>
              <a:buChar char="§"/>
            </a:pPr>
            <a:r>
              <a:rPr lang="fa-IR" sz="2000" dirty="0" smtClean="0">
                <a:cs typeface="B Nazanin" pitchFamily="2" charset="-78"/>
              </a:rPr>
              <a:t>دانشگاه علوم پزشکی هرمزگان </a:t>
            </a:r>
          </a:p>
          <a:p>
            <a:pPr marL="514350" indent="-514350">
              <a:buFont typeface="Wingdings" pitchFamily="2" charset="2"/>
              <a:buChar char="§"/>
            </a:pPr>
            <a:r>
              <a:rPr lang="fa-IR" sz="2000" dirty="0" smtClean="0">
                <a:cs typeface="B Nazanin" pitchFamily="2" charset="-78"/>
              </a:rPr>
              <a:t>سامانه نوپا</a:t>
            </a:r>
          </a:p>
          <a:p>
            <a:pPr marL="514350" indent="-514350">
              <a:buFont typeface="Wingdings" pitchFamily="2" charset="2"/>
              <a:buChar char="§"/>
            </a:pPr>
            <a:r>
              <a:rPr lang="fa-IR" sz="2000" dirty="0" smtClean="0">
                <a:cs typeface="B Nazanin" pitchFamily="2" charset="-78"/>
              </a:rPr>
              <a:t>وزارت علوم، تحقیقات و فناوری – معاونت پژوهش و فناوری </a:t>
            </a:r>
          </a:p>
          <a:p>
            <a:pPr marL="514350" indent="-514350">
              <a:buFont typeface="Wingdings" pitchFamily="2" charset="2"/>
              <a:buChar char="§"/>
            </a:pPr>
            <a:r>
              <a:rPr lang="fa-IR" sz="2000" dirty="0" smtClean="0">
                <a:cs typeface="B Nazanin" pitchFamily="2" charset="-78"/>
              </a:rPr>
              <a:t>ژورنال هاب</a:t>
            </a:r>
          </a:p>
          <a:p>
            <a:pPr marL="514350" indent="-514350">
              <a:buFont typeface="Wingdings" pitchFamily="2" charset="2"/>
              <a:buChar char="§"/>
            </a:pPr>
            <a:endParaRPr lang="en-US" sz="1800" dirty="0">
              <a:cs typeface="B Nazanin" pitchFamily="2" charset="-7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071" y="632012"/>
            <a:ext cx="11537575" cy="5903259"/>
          </a:xfrm>
        </p:spPr>
        <p:txBody>
          <a:bodyPr>
            <a:normAutofit/>
          </a:bodyPr>
          <a:lstStyle/>
          <a:p>
            <a:pPr marL="514350" indent="-514350">
              <a:buFont typeface="Wingdings" pitchFamily="2" charset="2"/>
              <a:buChar char="§"/>
            </a:pPr>
            <a:r>
              <a:rPr lang="fa-IR" sz="2000" dirty="0" smtClean="0">
                <a:cs typeface="B Nazanin" pitchFamily="2" charset="-78"/>
              </a:rPr>
              <a:t>گروه آموزشی آرموک</a:t>
            </a:r>
          </a:p>
          <a:p>
            <a:pPr marL="514350" indent="-514350">
              <a:buFont typeface="Wingdings" pitchFamily="2" charset="2"/>
              <a:buChar char="§"/>
            </a:pPr>
            <a:r>
              <a:rPr lang="fa-IR" sz="2000" dirty="0" smtClean="0">
                <a:cs typeface="B Nazanin" pitchFamily="2" charset="-78"/>
              </a:rPr>
              <a:t>سایت وزارت بهداشت درمان و آموزش پزشکی </a:t>
            </a:r>
          </a:p>
          <a:p>
            <a:pPr marL="514350" indent="-514350">
              <a:buFont typeface="Wingdings" pitchFamily="2" charset="2"/>
              <a:buChar char="§"/>
            </a:pPr>
            <a:r>
              <a:rPr lang="fa-IR" sz="2000" dirty="0" smtClean="0">
                <a:cs typeface="B Nazanin" pitchFamily="2" charset="-78"/>
              </a:rPr>
              <a:t>سامانه اعتبار سنجی مجلات </a:t>
            </a:r>
          </a:p>
          <a:p>
            <a:pPr marL="514350" indent="-514350" algn="l" rtl="0">
              <a:buFont typeface="Wingdings" pitchFamily="2" charset="2"/>
              <a:buChar char="§"/>
            </a:pPr>
            <a:r>
              <a:rPr lang="en-US" sz="2000" dirty="0" smtClean="0">
                <a:cs typeface="B Nazanin" pitchFamily="2" charset="-78"/>
                <a:hlinkClick r:id="rId2"/>
              </a:rPr>
              <a:t>https://www.thomsonreuters.com/en.html</a:t>
            </a:r>
            <a:endParaRPr lang="en-US" sz="2000" dirty="0" smtClean="0">
              <a:cs typeface="B Nazanin" pitchFamily="2" charset="-78"/>
            </a:endParaRPr>
          </a:p>
          <a:p>
            <a:pPr marL="514350" indent="-514350" algn="l" rtl="0">
              <a:buFont typeface="Wingdings" pitchFamily="2" charset="2"/>
              <a:buChar char="§"/>
            </a:pPr>
            <a:r>
              <a:rPr lang="en-US" sz="2000" dirty="0" smtClean="0">
                <a:cs typeface="B Nazanin" pitchFamily="2" charset="-78"/>
              </a:rPr>
              <a:t>Google advanced search</a:t>
            </a:r>
          </a:p>
          <a:p>
            <a:pPr marL="514350" indent="-514350" algn="l" rtl="0">
              <a:buFont typeface="Wingdings" pitchFamily="2" charset="2"/>
              <a:buChar char="§"/>
            </a:pPr>
            <a:r>
              <a:rPr lang="en-US" sz="2000" dirty="0" smtClean="0">
                <a:cs typeface="B Nazanin" pitchFamily="2" charset="-78"/>
              </a:rPr>
              <a:t>Google scholar</a:t>
            </a:r>
            <a:endParaRPr lang="fa-IR" sz="2000" dirty="0" smtClean="0">
              <a:cs typeface="B Nazanin" pitchFamily="2" charset="-78"/>
            </a:endParaRPr>
          </a:p>
          <a:p>
            <a:pPr>
              <a:buNone/>
            </a:pP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1959"/>
            <a:ext cx="10515600" cy="5805004"/>
          </a:xfrm>
        </p:spPr>
        <p:txBody>
          <a:bodyPr/>
          <a:lstStyle/>
          <a:p>
            <a:pPr marL="0" indent="0">
              <a:buNone/>
            </a:pPr>
            <a:endParaRPr lang="en-US" dirty="0" smtClean="0">
              <a:cs typeface="B Nazanin" pitchFamily="2" charset="-78"/>
            </a:endParaRPr>
          </a:p>
          <a:p>
            <a:pPr marL="0" indent="0">
              <a:buNone/>
            </a:pPr>
            <a:endParaRPr lang="en-US" dirty="0" smtClean="0">
              <a:cs typeface="B Nazanin" pitchFamily="2" charset="-78"/>
            </a:endParaRPr>
          </a:p>
          <a:p>
            <a:pPr marL="0" indent="0">
              <a:buNone/>
            </a:pPr>
            <a:endParaRPr lang="en-US" dirty="0" smtClean="0">
              <a:cs typeface="B Nazanin" pitchFamily="2" charset="-78"/>
            </a:endParaRPr>
          </a:p>
          <a:p>
            <a:pPr marL="0" indent="0">
              <a:buNone/>
            </a:pPr>
            <a:r>
              <a:rPr lang="en-US" b="1" u="sng" dirty="0" smtClean="0">
                <a:latin typeface="Times New Roman" pitchFamily="18" charset="0"/>
                <a:cs typeface="Times New Roman" pitchFamily="18" charset="0"/>
              </a:rPr>
              <a:t>ISC</a:t>
            </a:r>
            <a:r>
              <a:rPr lang="fa-IR" dirty="0" smtClean="0">
                <a:cs typeface="B Nazanin" pitchFamily="2" charset="-78"/>
              </a:rPr>
              <a:t> : 	نظام استنادي علوم کشورهاي اسلامی و نخستین نظام رتبه بندي استنادي در جمهوري اسلامی ایران که  توسط مرکز منطقه اي اطلاع رسانی علوم و فناوري شیراز تهیه شده است.</a:t>
            </a:r>
          </a:p>
          <a:p>
            <a:pPr marL="0" indent="0">
              <a:buNone/>
            </a:pPr>
            <a:r>
              <a:rPr lang="fa-IR" dirty="0" smtClean="0">
                <a:cs typeface="B Nazanin" pitchFamily="2" charset="-78"/>
              </a:rPr>
              <a:t>بعد از </a:t>
            </a:r>
            <a:r>
              <a:rPr lang="en-US" dirty="0" smtClean="0">
                <a:cs typeface="B Nazanin" pitchFamily="2" charset="-78"/>
              </a:rPr>
              <a:t>ISI </a:t>
            </a:r>
            <a:r>
              <a:rPr lang="fa-IR" dirty="0" smtClean="0">
                <a:cs typeface="B Nazanin" pitchFamily="2" charset="-78"/>
              </a:rPr>
              <a:t> و اسکوپوس، </a:t>
            </a:r>
            <a:r>
              <a:rPr lang="en-US" dirty="0" smtClean="0">
                <a:cs typeface="B Nazanin" pitchFamily="2" charset="-78"/>
              </a:rPr>
              <a:t>ISC </a:t>
            </a:r>
            <a:r>
              <a:rPr lang="fa-IR" dirty="0" smtClean="0">
                <a:cs typeface="B Nazanin" pitchFamily="2" charset="-78"/>
              </a:rPr>
              <a:t> سومین پایگاه استنادی برای سنجش عملکرد پژوهشی کشورهاست.</a:t>
            </a:r>
          </a:p>
          <a:p>
            <a:pPr marL="0" indent="0">
              <a:buNone/>
            </a:pPr>
            <a:endParaRPr lang="fa-IR" dirty="0" smtClean="0">
              <a:cs typeface="B Nazanin" pitchFamily="2" charset="-78"/>
            </a:endParaRPr>
          </a:p>
          <a:p>
            <a:pPr marL="0" indent="0">
              <a:buNone/>
            </a:pPr>
            <a:r>
              <a:rPr lang="en-US" b="1" u="sng" dirty="0" smtClean="0">
                <a:cs typeface="B Nazanin" pitchFamily="2" charset="-78"/>
              </a:rPr>
              <a:t>JCR</a:t>
            </a:r>
            <a:r>
              <a:rPr lang="fa-IR" b="1" u="sng" dirty="0" smtClean="0">
                <a:cs typeface="B Nazanin" pitchFamily="2" charset="-78"/>
              </a:rPr>
              <a:t> : </a:t>
            </a:r>
            <a:r>
              <a:rPr lang="fa-IR" dirty="0" smtClean="0">
                <a:cs typeface="B Nazanin" pitchFamily="2" charset="-78"/>
              </a:rPr>
              <a:t>سالی یک مرتبه توسط سازمان بزرگ </a:t>
            </a:r>
            <a:r>
              <a:rPr lang="en-US" dirty="0" err="1" smtClean="0">
                <a:cs typeface="B Nazanin" pitchFamily="2" charset="-78"/>
              </a:rPr>
              <a:t>thomson</a:t>
            </a:r>
            <a:r>
              <a:rPr lang="en-US" dirty="0" smtClean="0">
                <a:cs typeface="B Nazanin" pitchFamily="2" charset="-78"/>
              </a:rPr>
              <a:t> </a:t>
            </a:r>
            <a:r>
              <a:rPr lang="en-US" dirty="0" err="1" smtClean="0">
                <a:cs typeface="B Nazanin" pitchFamily="2" charset="-78"/>
              </a:rPr>
              <a:t>reuters</a:t>
            </a:r>
            <a:r>
              <a:rPr lang="en-US" dirty="0" smtClean="0">
                <a:cs typeface="B Nazanin" pitchFamily="2" charset="-78"/>
              </a:rPr>
              <a:t> </a:t>
            </a:r>
            <a:r>
              <a:rPr lang="fa-IR" dirty="0" smtClean="0">
                <a:cs typeface="B Nazanin" pitchFamily="2" charset="-78"/>
              </a:rPr>
              <a:t> منتشر میگردد، به عنوان شاخصی براي توسعه، بررسی خصوصیات، و ارزیابی مجلات در زمینه ی تحقیقات علمی و اجتماعی در سراسر جهان که در پایگاه اطلاعاتی </a:t>
            </a:r>
            <a:r>
              <a:rPr lang="en-US" dirty="0" smtClean="0">
                <a:cs typeface="B Nazanin" pitchFamily="2" charset="-78"/>
              </a:rPr>
              <a:t>ISI</a:t>
            </a:r>
            <a:r>
              <a:rPr lang="fa-IR" dirty="0" smtClean="0">
                <a:cs typeface="B Nazanin" pitchFamily="2" charset="-78"/>
              </a:rPr>
              <a:t> نمایه شده باشند تعریف شده است.</a:t>
            </a:r>
          </a:p>
        </p:txBody>
      </p:sp>
    </p:spTree>
    <p:extLst>
      <p:ext uri="{BB962C8B-B14F-4D97-AF65-F5344CB8AC3E}">
        <p14:creationId xmlns:p14="http://schemas.microsoft.com/office/powerpoint/2010/main" val="1281985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074" y="483326"/>
            <a:ext cx="11390812" cy="6113417"/>
          </a:xfrm>
        </p:spPr>
        <p:txBody>
          <a:bodyPr>
            <a:normAutofit/>
          </a:bodyPr>
          <a:lstStyle/>
          <a:p>
            <a:pPr>
              <a:buNone/>
            </a:pPr>
            <a:endParaRPr lang="fa-IR" dirty="0" smtClean="0">
              <a:cs typeface="B Nazanin" pitchFamily="2" charset="-78"/>
            </a:endParaRPr>
          </a:p>
          <a:p>
            <a:pPr>
              <a:buNone/>
            </a:pPr>
            <a:endParaRPr lang="fa-IR" dirty="0" smtClean="0">
              <a:cs typeface="B Nazanin" pitchFamily="2" charset="-78"/>
            </a:endParaRPr>
          </a:p>
          <a:p>
            <a:pPr>
              <a:buNone/>
            </a:pPr>
            <a:r>
              <a:rPr lang="en-US" b="1" dirty="0" smtClean="0">
                <a:cs typeface="B Nazanin" pitchFamily="2" charset="-78"/>
              </a:rPr>
              <a:t>IF </a:t>
            </a:r>
            <a:r>
              <a:rPr lang="fa-IR" b="1" dirty="0" smtClean="0">
                <a:cs typeface="B Nazanin" pitchFamily="2" charset="-78"/>
              </a:rPr>
              <a:t> : </a:t>
            </a:r>
            <a:r>
              <a:rPr lang="fa-IR" dirty="0" smtClean="0">
                <a:cs typeface="B Nazanin" pitchFamily="2" charset="-78"/>
              </a:rPr>
              <a:t>بیانگر میانگین تعداد استنادها (مرجع خوردن یا </a:t>
            </a:r>
            <a:r>
              <a:rPr lang="en-US" dirty="0" smtClean="0">
                <a:cs typeface="B Nazanin" pitchFamily="2" charset="-78"/>
              </a:rPr>
              <a:t>citations </a:t>
            </a:r>
            <a:r>
              <a:rPr lang="fa-IR" dirty="0" smtClean="0">
                <a:cs typeface="B Nazanin" pitchFamily="2" charset="-78"/>
              </a:rPr>
              <a:t>) مقالات آن ژورنال درسایر ژورنال ها و مراجع علمی است . ولذا این ضریب در واقع بیانگر اعتبار آن ژورنال در زمینه پژوهشی خود در میان سایر ژورنال ها می باشد. (ژورنالی با </a:t>
            </a:r>
            <a:r>
              <a:rPr lang="en-US" dirty="0" smtClean="0">
                <a:cs typeface="B Nazanin" pitchFamily="2" charset="-78"/>
              </a:rPr>
              <a:t>IF </a:t>
            </a:r>
            <a:r>
              <a:rPr lang="fa-IR" dirty="0" smtClean="0">
                <a:cs typeface="B Nazanin" pitchFamily="2" charset="-78"/>
              </a:rPr>
              <a:t>بالاتر اهمیت بیشتری نسبت به ژورنالی با </a:t>
            </a:r>
            <a:r>
              <a:rPr lang="en-US" dirty="0" smtClean="0">
                <a:cs typeface="B Nazanin" pitchFamily="2" charset="-78"/>
              </a:rPr>
              <a:t>IF </a:t>
            </a:r>
            <a:r>
              <a:rPr lang="fa-IR" dirty="0" smtClean="0">
                <a:cs typeface="B Nazanin" pitchFamily="2" charset="-78"/>
              </a:rPr>
              <a:t>پایین تر دارد).</a:t>
            </a:r>
          </a:p>
          <a:p>
            <a:pPr>
              <a:buNone/>
            </a:pPr>
            <a:endParaRPr lang="en-US" dirty="0" smtClean="0">
              <a:cs typeface="B Nazanin" pitchFamily="2" charset="-78"/>
            </a:endParaRPr>
          </a:p>
          <a:p>
            <a:pPr>
              <a:buNone/>
            </a:pPr>
            <a:r>
              <a:rPr lang="en-US" b="1" dirty="0" err="1" smtClean="0">
                <a:cs typeface="B Nazanin" pitchFamily="2" charset="-78"/>
              </a:rPr>
              <a:t>Citescore</a:t>
            </a:r>
            <a:r>
              <a:rPr lang="fa-IR" dirty="0" smtClean="0">
                <a:cs typeface="B Nazanin" pitchFamily="2" charset="-78"/>
              </a:rPr>
              <a:t> :  شاخصی برای سنجش تاثیر استناد ژورنال ها می باشد که همه نوع مقاله در حیطه های مختلف را قیاس می کند. در این سنجش هر مطلب ایندکس شده در اسکوپوس بررسی می شود که شامل انتشارات علمی، تجاری، ژورنال ها و آثار ایندکس شده همایش ها باشد. </a:t>
            </a:r>
          </a:p>
          <a:p>
            <a:pPr>
              <a:buNone/>
            </a:pPr>
            <a:r>
              <a:rPr lang="fa-IR" dirty="0" smtClean="0">
                <a:cs typeface="B Nazanin" pitchFamily="2" charset="-78"/>
              </a:rPr>
              <a:t>این شاخص مقالات </a:t>
            </a:r>
            <a:r>
              <a:rPr lang="en-US" dirty="0" smtClean="0">
                <a:cs typeface="B Nazanin" pitchFamily="2" charset="-78"/>
              </a:rPr>
              <a:t>In press  </a:t>
            </a:r>
            <a:r>
              <a:rPr lang="fa-IR" dirty="0" smtClean="0">
                <a:cs typeface="B Nazanin" pitchFamily="2" charset="-78"/>
              </a:rPr>
              <a:t>را در محاسبات لحاظ نمی کند و تنها مقالاتی که در شماره ژورنال وارد شده باشد در لیست سنجش قرار می گیرد. تعداد استناد به هر مقاله در 5 سال اخیر بر تعداد مقالات 5 سال اخیر تقسیم شده و شاخص </a:t>
            </a:r>
            <a:r>
              <a:rPr lang="en-US" dirty="0" err="1" smtClean="0">
                <a:cs typeface="B Nazanin" pitchFamily="2" charset="-78"/>
              </a:rPr>
              <a:t>CiteScore</a:t>
            </a:r>
            <a:r>
              <a:rPr lang="en-US" dirty="0" smtClean="0">
                <a:cs typeface="B Nazanin" pitchFamily="2" charset="-78"/>
              </a:rPr>
              <a:t> </a:t>
            </a:r>
            <a:r>
              <a:rPr lang="fa-IR" dirty="0" smtClean="0">
                <a:cs typeface="B Nazanin" pitchFamily="2" charset="-78"/>
              </a:rPr>
              <a:t>به دست می آید. البته همه مقالات در 33 سال گذشته مورد سنجش قرار خواهند گرفت.</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235" y="337624"/>
            <a:ext cx="11451100" cy="6175717"/>
          </a:xfrm>
        </p:spPr>
        <p:txBody>
          <a:bodyPr/>
          <a:lstStyle/>
          <a:p>
            <a:pPr>
              <a:buNone/>
            </a:pPr>
            <a:endParaRPr lang="fa-IR" dirty="0" smtClean="0">
              <a:cs typeface="B Nazanin" pitchFamily="2" charset="-78"/>
            </a:endParaRPr>
          </a:p>
          <a:p>
            <a:pPr>
              <a:buNone/>
            </a:pPr>
            <a:r>
              <a:rPr lang="fa-IR" dirty="0" smtClean="0">
                <a:cs typeface="B Nazanin" pitchFamily="2" charset="-78"/>
              </a:rPr>
              <a:t> </a:t>
            </a:r>
            <a:r>
              <a:rPr lang="en-US" b="1" dirty="0" smtClean="0">
                <a:cs typeface="B Nazanin" pitchFamily="2" charset="-78"/>
              </a:rPr>
              <a:t>SNIP</a:t>
            </a:r>
            <a:r>
              <a:rPr lang="en-US" dirty="0" smtClean="0">
                <a:cs typeface="B Nazanin" pitchFamily="2" charset="-78"/>
              </a:rPr>
              <a:t> </a:t>
            </a:r>
            <a:r>
              <a:rPr lang="fa-IR" dirty="0" smtClean="0">
                <a:cs typeface="B Nazanin" pitchFamily="2" charset="-78"/>
              </a:rPr>
              <a:t> مخفف کلمه </a:t>
            </a:r>
            <a:r>
              <a:rPr lang="en-US" dirty="0" smtClean="0">
                <a:cs typeface="B Nazanin" pitchFamily="2" charset="-78"/>
              </a:rPr>
              <a:t>Source Normalized impact per paper </a:t>
            </a:r>
            <a:r>
              <a:rPr lang="fa-IR" dirty="0" smtClean="0">
                <a:cs typeface="B Nazanin" pitchFamily="2" charset="-78"/>
              </a:rPr>
              <a:t>می باشد که در معنا به معنی ضریب تاثیر متناسب شده بر اساس منابع می باشد.</a:t>
            </a:r>
          </a:p>
          <a:p>
            <a:pPr>
              <a:buNone/>
            </a:pPr>
            <a:r>
              <a:rPr lang="fa-IR" dirty="0" smtClean="0">
                <a:cs typeface="B Nazanin" pitchFamily="2" charset="-78"/>
              </a:rPr>
              <a:t> این شاخص توسط پایگاه علمی اسکوپوس ارائه می گردد و در سایت </a:t>
            </a:r>
            <a:r>
              <a:rPr lang="en-US" dirty="0" smtClean="0">
                <a:cs typeface="B Nazanin" pitchFamily="2" charset="-78"/>
              </a:rPr>
              <a:t>SCIMAGOJR  </a:t>
            </a:r>
            <a:r>
              <a:rPr lang="fa-IR" dirty="0" smtClean="0">
                <a:cs typeface="B Nazanin" pitchFamily="2" charset="-78"/>
              </a:rPr>
              <a:t> قابل دسترسی می باشد. و برای مجلاتی که در این پایگاه نمایه سازی شده اند هر ساله محاسبه و ارائه می گردد. این شاخص جهت بهبود مشکلات شاخص های قبلی از جمله ایمپکت فکتور مجلات </a:t>
            </a:r>
            <a:r>
              <a:rPr lang="en-US" dirty="0" smtClean="0">
                <a:cs typeface="B Nazanin" pitchFamily="2" charset="-78"/>
              </a:rPr>
              <a:t>ISI </a:t>
            </a:r>
            <a:r>
              <a:rPr lang="fa-IR" dirty="0" smtClean="0">
                <a:cs typeface="B Nazanin" pitchFamily="2" charset="-78"/>
              </a:rPr>
              <a:t>می باشد .</a:t>
            </a:r>
          </a:p>
          <a:p>
            <a:pPr>
              <a:buNone/>
            </a:pPr>
            <a:endParaRPr lang="fa-IR" dirty="0" smtClean="0">
              <a:cs typeface="B Nazanin" pitchFamily="2" charset="-78"/>
            </a:endParaRPr>
          </a:p>
          <a:p>
            <a:pPr>
              <a:buNone/>
            </a:pPr>
            <a:endParaRPr lang="en-US" dirty="0" smtClean="0">
              <a:cs typeface="B Nazanin" pitchFamily="2" charset="-78"/>
            </a:endParaRPr>
          </a:p>
          <a:p>
            <a:pPr algn="just">
              <a:buNone/>
            </a:pPr>
            <a:r>
              <a:rPr lang="en-US" b="1" dirty="0" smtClean="0">
                <a:cs typeface="B Nazanin" pitchFamily="2" charset="-78"/>
              </a:rPr>
              <a:t>SJR</a:t>
            </a:r>
            <a:r>
              <a:rPr lang="fa-IR" dirty="0" smtClean="0">
                <a:cs typeface="B Nazanin" pitchFamily="2" charset="-78"/>
              </a:rPr>
              <a:t> : این شاخص توسط پایگاه اسکوپوس محاسبه می گردد و توسط سایت</a:t>
            </a:r>
            <a:r>
              <a:rPr lang="en-US" dirty="0" smtClean="0">
                <a:cs typeface="B Nazanin" pitchFamily="2" charset="-78"/>
              </a:rPr>
              <a:t>SCIMAGOJR </a:t>
            </a:r>
            <a:r>
              <a:rPr lang="fa-IR" dirty="0" smtClean="0">
                <a:cs typeface="B Nazanin" pitchFamily="2" charset="-78"/>
              </a:rPr>
              <a:t>  ارائه </a:t>
            </a:r>
          </a:p>
          <a:p>
            <a:pPr algn="just">
              <a:buNone/>
            </a:pPr>
            <a:r>
              <a:rPr lang="fa-IR" dirty="0" smtClean="0">
                <a:cs typeface="B Nazanin" pitchFamily="2" charset="-78"/>
              </a:rPr>
              <a:t>می شود. این شاخص بیان می نماید که ضریب تاثیر متاثر از موضوع مورد بحث، کیفیت و شهرت آن می باشد و می بایست این کاستی ها برای بررسی و ارائه شاخص مناسب از بین برود. این شاخص هم شمار استتنادهای یک مجله و هم کیفیت و علت این استناد ها را بررسی و معرفی می نماید. این شاخص به جهت بررسی مجلات قوی و با استنادات پراکنده بسیار مناسب می باشد.</a:t>
            </a:r>
          </a:p>
          <a:p>
            <a:pPr>
              <a:buNone/>
            </a:pPr>
            <a:endParaRPr lang="en-US" dirty="0">
              <a:cs typeface="B Nazanin" pitchFamily="2"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2514"/>
            <a:ext cx="10515600" cy="5654449"/>
          </a:xfrm>
        </p:spPr>
        <p:txBody>
          <a:bodyPr>
            <a:normAutofit/>
          </a:bodyPr>
          <a:lstStyle/>
          <a:p>
            <a:pPr>
              <a:buNone/>
            </a:pPr>
            <a:endParaRPr lang="fa-IR" dirty="0" smtClean="0">
              <a:cs typeface="B Nazanin" pitchFamily="2" charset="-78"/>
            </a:endParaRPr>
          </a:p>
          <a:p>
            <a:pPr algn="just">
              <a:buNone/>
            </a:pPr>
            <a:endParaRPr lang="fa-IR" sz="2400" dirty="0" smtClean="0">
              <a:cs typeface="B Nazanin" pitchFamily="2" charset="-78"/>
            </a:endParaRPr>
          </a:p>
          <a:p>
            <a:pPr>
              <a:buNone/>
            </a:pPr>
            <a:endParaRPr lang="en-US" dirty="0"/>
          </a:p>
        </p:txBody>
      </p:sp>
      <p:pic>
        <p:nvPicPr>
          <p:cNvPr id="4" name="Picture 3" descr="12.jpg"/>
          <p:cNvPicPr>
            <a:picLocks noChangeAspect="1"/>
          </p:cNvPicPr>
          <p:nvPr/>
        </p:nvPicPr>
        <p:blipFill>
          <a:blip r:embed="rId3" cstate="print"/>
          <a:stretch>
            <a:fillRect/>
          </a:stretch>
        </p:blipFill>
        <p:spPr>
          <a:xfrm>
            <a:off x="914400" y="522515"/>
            <a:ext cx="10450286" cy="602197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3326"/>
            <a:ext cx="10515600" cy="5693637"/>
          </a:xfrm>
        </p:spPr>
        <p:txBody>
          <a:bodyPr>
            <a:normAutofit fontScale="92500" lnSpcReduction="20000"/>
          </a:bodyPr>
          <a:lstStyle/>
          <a:p>
            <a:pPr>
              <a:buNone/>
            </a:pPr>
            <a:r>
              <a:rPr lang="fa-IR" sz="3000" b="1" u="sng" dirty="0" smtClean="0">
                <a:cs typeface="B Nazanin" pitchFamily="2" charset="-78"/>
              </a:rPr>
              <a:t>مجلات نامعتبر:</a:t>
            </a:r>
            <a:endParaRPr lang="en-US" sz="3000" b="1" u="sng" dirty="0" smtClean="0">
              <a:cs typeface="B Nazanin" pitchFamily="2" charset="-78"/>
            </a:endParaRPr>
          </a:p>
          <a:p>
            <a:pPr>
              <a:buNone/>
            </a:pPr>
            <a:endParaRPr lang="en-US" sz="3000" b="1" u="sng" dirty="0" smtClean="0">
              <a:cs typeface="B Nazanin" pitchFamily="2" charset="-78"/>
            </a:endParaRPr>
          </a:p>
          <a:p>
            <a:pPr>
              <a:buNone/>
            </a:pPr>
            <a:endParaRPr lang="en-US" sz="3000" b="1" u="sng" dirty="0" smtClean="0">
              <a:cs typeface="B Nazanin" pitchFamily="2" charset="-78"/>
            </a:endParaRPr>
          </a:p>
          <a:p>
            <a:pPr>
              <a:buNone/>
            </a:pPr>
            <a:r>
              <a:rPr lang="fa-IR" b="1" dirty="0" smtClean="0">
                <a:cs typeface="B Nazanin" pitchFamily="2" charset="-78"/>
              </a:rPr>
              <a:t>مجلات جعلی </a:t>
            </a:r>
            <a:r>
              <a:rPr lang="en-US" b="1" dirty="0" smtClean="0">
                <a:cs typeface="B Nazanin" pitchFamily="2" charset="-78"/>
              </a:rPr>
              <a:t>Fake Journal</a:t>
            </a:r>
          </a:p>
          <a:p>
            <a:pPr>
              <a:buNone/>
            </a:pPr>
            <a:r>
              <a:rPr lang="fa-IR" dirty="0" smtClean="0">
                <a:cs typeface="B Nazanin" pitchFamily="2" charset="-78"/>
              </a:rPr>
              <a:t>هیچ وجود خارجی ندارند و با سوءاستفاده از نام سایت ها و مجلات معتبر فعالیت می کنند. این نوع مجلات فاقد اطلاعات واقعی هستند و هیچ نشانی از آنها در نمایه‌نامه‌ها و فهرست‌های مصوب وجود ندارند.</a:t>
            </a:r>
            <a:endParaRPr lang="en-US" dirty="0" smtClean="0">
              <a:cs typeface="B Nazanin" pitchFamily="2" charset="-78"/>
            </a:endParaRPr>
          </a:p>
          <a:p>
            <a:pPr>
              <a:buNone/>
            </a:pPr>
            <a:endParaRPr lang="en-US" dirty="0" smtClean="0">
              <a:cs typeface="B Nazanin" pitchFamily="2" charset="-78"/>
            </a:endParaRPr>
          </a:p>
          <a:p>
            <a:pPr>
              <a:buNone/>
            </a:pPr>
            <a:endParaRPr lang="fa-IR" dirty="0" smtClean="0">
              <a:cs typeface="B Nazanin" pitchFamily="2" charset="-78"/>
            </a:endParaRPr>
          </a:p>
          <a:p>
            <a:pPr>
              <a:buNone/>
            </a:pPr>
            <a:r>
              <a:rPr lang="fa-IR" b="1" dirty="0" smtClean="0">
                <a:cs typeface="B Nazanin" pitchFamily="2" charset="-78"/>
              </a:rPr>
              <a:t>مجلات چپاولگر </a:t>
            </a:r>
            <a:r>
              <a:rPr lang="en-US" b="1" dirty="0" smtClean="0">
                <a:cs typeface="B Nazanin" pitchFamily="2" charset="-78"/>
              </a:rPr>
              <a:t>Predatory Journal</a:t>
            </a:r>
          </a:p>
          <a:p>
            <a:pPr>
              <a:buNone/>
            </a:pPr>
            <a:r>
              <a:rPr lang="fa-IR" dirty="0" smtClean="0">
                <a:cs typeface="B Nazanin" pitchFamily="2" charset="-78"/>
              </a:rPr>
              <a:t>جعلی نیستند و وجود دارند اما به دلیل رعایت نکردن برخی مسائل از لیست مجلات معتبر خارج شده اند. این مجلات بیشتر به دلیل اینکه دارای اهداف مالی می باشند و با اخذ هزینه بالا از نویسندگان اقدام به چاپ مقاله می کنند. این مجلات از نمایه‌نامه‌های نامعتبر برای قانونی جلوه دادن خود استفاده می‌کنند. همچنین این مجلات از طریق ارسال ایمیل به افراد مختلف، با عنوان چاپ مقاله، مجله خود را تبلیغ می کنند. در مجلات چپاولگر، مدت زمان داوری و بازه انتشار  بسیار کوتاه است و در مقابل در هر شماره تعداد زیادی مقاله به چاپ می رسانند.</a:t>
            </a:r>
            <a:endParaRPr lang="en-US" dirty="0" smtClean="0">
              <a:cs typeface="B Nazanin" pitchFamily="2" charset="-78"/>
            </a:endParaRPr>
          </a:p>
          <a:p>
            <a:pPr>
              <a:buNone/>
            </a:pPr>
            <a:endParaRPr lang="fa-IR" dirty="0" smtClean="0">
              <a:cs typeface="B Nazanin" pitchFamily="2" charset="-78"/>
            </a:endParaRPr>
          </a:p>
          <a:p>
            <a:pPr>
              <a:buNone/>
            </a:pPr>
            <a:endParaRPr lang="en-US" dirty="0">
              <a:cs typeface="B Nazanin" pitchFamily="2"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3326"/>
            <a:ext cx="10515600" cy="5693637"/>
          </a:xfrm>
        </p:spPr>
        <p:txBody>
          <a:bodyPr/>
          <a:lstStyle/>
          <a:p>
            <a:pPr>
              <a:buNone/>
            </a:pPr>
            <a:endParaRPr lang="en-US" b="1" dirty="0" smtClean="0">
              <a:cs typeface="B Nazanin" pitchFamily="2" charset="-78"/>
            </a:endParaRPr>
          </a:p>
          <a:p>
            <a:pPr>
              <a:buNone/>
            </a:pPr>
            <a:r>
              <a:rPr lang="fa-IR" b="1" dirty="0" smtClean="0">
                <a:cs typeface="B Nazanin" pitchFamily="2" charset="-78"/>
              </a:rPr>
              <a:t>مجلات ربوده شده </a:t>
            </a:r>
            <a:r>
              <a:rPr lang="en-US" b="1" dirty="0" smtClean="0">
                <a:cs typeface="B Nazanin" pitchFamily="2" charset="-78"/>
              </a:rPr>
              <a:t>Hijacked Journal</a:t>
            </a:r>
          </a:p>
          <a:p>
            <a:pPr>
              <a:buNone/>
            </a:pPr>
            <a:r>
              <a:rPr lang="fa-IR" dirty="0" smtClean="0">
                <a:cs typeface="B Nazanin" pitchFamily="2" charset="-78"/>
              </a:rPr>
              <a:t>از روی وب سایت اصلی یک مجله معتبر یک وب سایت مشابه دومی ساخته می شود که اطلاعات آن کاملا مشابه وبسایت اصلی می باشد. شاید یکسری تفاوت های جزئی مثل </a:t>
            </a:r>
            <a:r>
              <a:rPr lang="en-US" dirty="0" smtClean="0">
                <a:cs typeface="B Nazanin" pitchFamily="2" charset="-78"/>
              </a:rPr>
              <a:t>URL </a:t>
            </a:r>
            <a:r>
              <a:rPr lang="fa-IR" dirty="0" smtClean="0">
                <a:cs typeface="B Nazanin" pitchFamily="2" charset="-78"/>
              </a:rPr>
              <a:t>در بین این دو وبسایت وجود داشته باشد.</a:t>
            </a:r>
            <a:endParaRPr lang="en-US" dirty="0" smtClean="0">
              <a:cs typeface="B Nazanin" pitchFamily="2" charset="-78"/>
            </a:endParaRPr>
          </a:p>
          <a:p>
            <a:pPr>
              <a:buNone/>
            </a:pPr>
            <a:endParaRPr lang="en-US" dirty="0" smtClean="0">
              <a:cs typeface="B Nazanin" pitchFamily="2" charset="-78"/>
            </a:endParaRPr>
          </a:p>
          <a:p>
            <a:pPr>
              <a:buNone/>
            </a:pPr>
            <a:endParaRPr lang="en-US" dirty="0" smtClean="0">
              <a:cs typeface="B Nazanin" pitchFamily="2" charset="-78"/>
            </a:endParaRPr>
          </a:p>
          <a:p>
            <a:pPr algn="ctr">
              <a:buNone/>
            </a:pPr>
            <a:r>
              <a:rPr lang="fa-IR" b="1" u="sng" dirty="0" smtClean="0">
                <a:cs typeface="B Nazanin" pitchFamily="2" charset="-78"/>
              </a:rPr>
              <a:t>نداشتن وب سایت مستقل برای مجلات، باعث سوء استفاده کلاهبرداران می‌شود.</a:t>
            </a:r>
          </a:p>
          <a:p>
            <a:pPr algn="ctr">
              <a:buNone/>
            </a:pPr>
            <a:r>
              <a:rPr lang="fa-IR" b="1" u="sng" dirty="0" smtClean="0">
                <a:cs typeface="B Nazanin" pitchFamily="2" charset="-78"/>
              </a:rPr>
              <a:t> این موضوع عامل بوجود آمدن مجلات جعلی یا سایت‌های جعلی است.</a:t>
            </a:r>
          </a:p>
          <a:p>
            <a:pPr>
              <a:buNone/>
            </a:pPr>
            <a:endParaRPr lang="fa-IR" dirty="0" smtClean="0">
              <a:cs typeface="B Nazanin" pitchFamily="2" charset="-78"/>
            </a:endParaRPr>
          </a:p>
          <a:p>
            <a:pPr>
              <a:buNone/>
            </a:pPr>
            <a:endParaRPr lang="en-US" dirty="0">
              <a:cs typeface="B Nazanin" pitchFamily="2" charset="-78"/>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tf00001031</Template>
  <TotalTime>2128</TotalTime>
  <Words>1393</Words>
  <Application>Microsoft Office PowerPoint</Application>
  <PresentationFormat>Custom</PresentationFormat>
  <Paragraphs>157</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شناسایی مجلات معتبر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شناسایی مجلات معتبر</dc:title>
  <dc:creator>saedeh fakharpoor</dc:creator>
  <cp:lastModifiedBy>sosan khodabandeh</cp:lastModifiedBy>
  <cp:revision>88</cp:revision>
  <dcterms:created xsi:type="dcterms:W3CDTF">2019-06-17T05:42:27Z</dcterms:created>
  <dcterms:modified xsi:type="dcterms:W3CDTF">2019-09-01T04:59:16Z</dcterms:modified>
</cp:coreProperties>
</file>