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9" r:id="rId2"/>
    <p:sldId id="256" r:id="rId3"/>
    <p:sldId id="257" r:id="rId4"/>
    <p:sldId id="258" r:id="rId5"/>
    <p:sldId id="272" r:id="rId6"/>
    <p:sldId id="284" r:id="rId7"/>
    <p:sldId id="267" r:id="rId8"/>
    <p:sldId id="260" r:id="rId9"/>
    <p:sldId id="266" r:id="rId10"/>
    <p:sldId id="262" r:id="rId11"/>
    <p:sldId id="269" r:id="rId12"/>
    <p:sldId id="285" r:id="rId13"/>
    <p:sldId id="286" r:id="rId14"/>
    <p:sldId id="265" r:id="rId15"/>
    <p:sldId id="270" r:id="rId16"/>
    <p:sldId id="271" r:id="rId17"/>
    <p:sldId id="273" r:id="rId18"/>
    <p:sldId id="274" r:id="rId19"/>
    <p:sldId id="275" r:id="rId20"/>
    <p:sldId id="276" r:id="rId21"/>
    <p:sldId id="277" r:id="rId22"/>
    <p:sldId id="278" r:id="rId23"/>
    <p:sldId id="279" r:id="rId24"/>
    <p:sldId id="280" r:id="rId25"/>
    <p:sldId id="281" r:id="rId26"/>
    <p:sldId id="282" r:id="rId27"/>
    <p:sldId id="287" r:id="rId28"/>
    <p:sldId id="288" r:id="rId29"/>
    <p:sldId id="289" r:id="rId30"/>
    <p:sldId id="283" r:id="rId31"/>
  </p:sldIdLst>
  <p:sldSz cx="12192000" cy="6858000"/>
  <p:notesSz cx="6858000" cy="9144000"/>
  <p:defaultText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33"/>
    <a:srgbClr val="E9F6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53" autoAdjust="0"/>
    <p:restoredTop sz="94660"/>
  </p:normalViewPr>
  <p:slideViewPr>
    <p:cSldViewPr snapToGrid="0">
      <p:cViewPr varScale="1">
        <p:scale>
          <a:sx n="70" d="100"/>
          <a:sy n="70" d="100"/>
        </p:scale>
        <p:origin x="120"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fa-I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33F7281E-62A5-4444-8669-BBAAC4ABA405}" type="datetimeFigureOut">
              <a:rPr lang="fa-IR" smtClean="0"/>
              <a:pPr/>
              <a:t>1440/11/25</a:t>
            </a:fld>
            <a:endParaRPr lang="fa-I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fa-I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7FED21FC-D0E8-4525-8174-9A24BCB2BAB2}" type="slidenum">
              <a:rPr lang="fa-IR" smtClean="0"/>
              <a:pPr/>
              <a:t>‹#›</a:t>
            </a:fld>
            <a:endParaRPr lang="fa-IR"/>
          </a:p>
        </p:txBody>
      </p:sp>
    </p:spTree>
    <p:extLst>
      <p:ext uri="{BB962C8B-B14F-4D97-AF65-F5344CB8AC3E}">
        <p14:creationId xmlns:p14="http://schemas.microsoft.com/office/powerpoint/2010/main" val="2366294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D5F19D4-D286-494B-8799-819BEEF6FD33}" type="datetime8">
              <a:rPr lang="fa-IR" smtClean="0"/>
              <a:pPr/>
              <a:t>19/ژوئيه/27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69A57F7-F4F3-4D06-B243-44D6BA67A820}" type="slidenum">
              <a:rPr lang="fa-IR" smtClean="0"/>
              <a:pPr/>
              <a:t>‹#›</a:t>
            </a:fld>
            <a:endParaRPr lang="fa-IR"/>
          </a:p>
        </p:txBody>
      </p:sp>
    </p:spTree>
    <p:extLst>
      <p:ext uri="{BB962C8B-B14F-4D97-AF65-F5344CB8AC3E}">
        <p14:creationId xmlns:p14="http://schemas.microsoft.com/office/powerpoint/2010/main" val="386515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6643ED1-85F2-4C0E-9ABC-CDA9DBD84F18}" type="datetime8">
              <a:rPr lang="fa-IR" smtClean="0"/>
              <a:pPr/>
              <a:t>19/ژوئيه/27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69A57F7-F4F3-4D06-B243-44D6BA67A820}" type="slidenum">
              <a:rPr lang="fa-IR" smtClean="0"/>
              <a:pPr/>
              <a:t>‹#›</a:t>
            </a:fld>
            <a:endParaRPr lang="fa-IR"/>
          </a:p>
        </p:txBody>
      </p:sp>
    </p:spTree>
    <p:extLst>
      <p:ext uri="{BB962C8B-B14F-4D97-AF65-F5344CB8AC3E}">
        <p14:creationId xmlns:p14="http://schemas.microsoft.com/office/powerpoint/2010/main" val="4110939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6D960B8-5AAB-4312-921E-7F1EAAB3C5DC}" type="datetime8">
              <a:rPr lang="fa-IR" smtClean="0"/>
              <a:pPr/>
              <a:t>19/ژوئيه/27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69A57F7-F4F3-4D06-B243-44D6BA67A820}" type="slidenum">
              <a:rPr lang="fa-IR" smtClean="0"/>
              <a:pPr/>
              <a:t>‹#›</a:t>
            </a:fld>
            <a:endParaRPr lang="fa-IR"/>
          </a:p>
        </p:txBody>
      </p:sp>
    </p:spTree>
    <p:extLst>
      <p:ext uri="{BB962C8B-B14F-4D97-AF65-F5344CB8AC3E}">
        <p14:creationId xmlns:p14="http://schemas.microsoft.com/office/powerpoint/2010/main" val="22811429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25D2319-0A24-4497-B392-1691EEC3521F}" type="datetime8">
              <a:rPr lang="fa-IR" smtClean="0"/>
              <a:pPr/>
              <a:t>19/ژوئيه/27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69A57F7-F4F3-4D06-B243-44D6BA67A820}" type="slidenum">
              <a:rPr lang="fa-IR" smtClean="0"/>
              <a:pPr/>
              <a:t>‹#›</a:t>
            </a:fld>
            <a:endParaRPr lang="fa-IR"/>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638862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7BE46F0-7689-4D30-AEFE-37962E6AB93F}" type="datetime8">
              <a:rPr lang="fa-IR" smtClean="0"/>
              <a:pPr/>
              <a:t>19/ژوئيه/27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69A57F7-F4F3-4D06-B243-44D6BA67A820}" type="slidenum">
              <a:rPr lang="fa-IR" smtClean="0"/>
              <a:pPr/>
              <a:t>‹#›</a:t>
            </a:fld>
            <a:endParaRPr lang="fa-IR"/>
          </a:p>
        </p:txBody>
      </p:sp>
    </p:spTree>
    <p:extLst>
      <p:ext uri="{BB962C8B-B14F-4D97-AF65-F5344CB8AC3E}">
        <p14:creationId xmlns:p14="http://schemas.microsoft.com/office/powerpoint/2010/main" val="10677571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9CB8313E-9943-4B93-92B9-180964B96056}" type="datetime8">
              <a:rPr lang="fa-IR" smtClean="0"/>
              <a:pPr/>
              <a:t>19/ژوئيه/27</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769A57F7-F4F3-4D06-B243-44D6BA67A820}" type="slidenum">
              <a:rPr lang="fa-IR" smtClean="0"/>
              <a:pPr/>
              <a:t>‹#›</a:t>
            </a:fld>
            <a:endParaRPr lang="fa-IR"/>
          </a:p>
        </p:txBody>
      </p:sp>
    </p:spTree>
    <p:extLst>
      <p:ext uri="{BB962C8B-B14F-4D97-AF65-F5344CB8AC3E}">
        <p14:creationId xmlns:p14="http://schemas.microsoft.com/office/powerpoint/2010/main" val="2964595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B9210D3B-647B-4B12-9ED1-97510903C354}" type="datetime8">
              <a:rPr lang="fa-IR" smtClean="0"/>
              <a:pPr/>
              <a:t>19/ژوئيه/27</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769A57F7-F4F3-4D06-B243-44D6BA67A820}" type="slidenum">
              <a:rPr lang="fa-IR" smtClean="0"/>
              <a:pPr/>
              <a:t>‹#›</a:t>
            </a:fld>
            <a:endParaRPr lang="fa-IR"/>
          </a:p>
        </p:txBody>
      </p:sp>
    </p:spTree>
    <p:extLst>
      <p:ext uri="{BB962C8B-B14F-4D97-AF65-F5344CB8AC3E}">
        <p14:creationId xmlns:p14="http://schemas.microsoft.com/office/powerpoint/2010/main" val="3113661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E43030-4A74-4242-BEE0-98FF29921468}" type="datetime8">
              <a:rPr lang="fa-IR" smtClean="0"/>
              <a:pPr/>
              <a:t>19/ژوئيه/27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69A57F7-F4F3-4D06-B243-44D6BA67A820}" type="slidenum">
              <a:rPr lang="fa-IR" smtClean="0"/>
              <a:pPr/>
              <a:t>‹#›</a:t>
            </a:fld>
            <a:endParaRPr lang="fa-IR"/>
          </a:p>
        </p:txBody>
      </p:sp>
    </p:spTree>
    <p:extLst>
      <p:ext uri="{BB962C8B-B14F-4D97-AF65-F5344CB8AC3E}">
        <p14:creationId xmlns:p14="http://schemas.microsoft.com/office/powerpoint/2010/main" val="16052458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2D49D7-910C-4734-9028-F034F4263B03}" type="datetime8">
              <a:rPr lang="fa-IR" smtClean="0"/>
              <a:pPr/>
              <a:t>19/ژوئيه/27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69A57F7-F4F3-4D06-B243-44D6BA67A820}" type="slidenum">
              <a:rPr lang="fa-IR" smtClean="0"/>
              <a:pPr/>
              <a:t>‹#›</a:t>
            </a:fld>
            <a:endParaRPr lang="fa-IR"/>
          </a:p>
        </p:txBody>
      </p:sp>
    </p:spTree>
    <p:extLst>
      <p:ext uri="{BB962C8B-B14F-4D97-AF65-F5344CB8AC3E}">
        <p14:creationId xmlns:p14="http://schemas.microsoft.com/office/powerpoint/2010/main" val="2737034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D6972F2-9068-485C-A057-C288AE2D3431}" type="datetime8">
              <a:rPr lang="fa-IR" smtClean="0"/>
              <a:pPr/>
              <a:t>19/ژوئيه/27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69A57F7-F4F3-4D06-B243-44D6BA67A820}" type="slidenum">
              <a:rPr lang="fa-IR" smtClean="0"/>
              <a:pPr/>
              <a:t>‹#›</a:t>
            </a:fld>
            <a:endParaRPr lang="fa-IR"/>
          </a:p>
        </p:txBody>
      </p:sp>
    </p:spTree>
    <p:extLst>
      <p:ext uri="{BB962C8B-B14F-4D97-AF65-F5344CB8AC3E}">
        <p14:creationId xmlns:p14="http://schemas.microsoft.com/office/powerpoint/2010/main" val="1636887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B707061-014E-40B8-8899-EFF203FC121A}" type="datetime8">
              <a:rPr lang="fa-IR" smtClean="0"/>
              <a:pPr/>
              <a:t>19/ژوئيه/27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69A57F7-F4F3-4D06-B243-44D6BA67A820}" type="slidenum">
              <a:rPr lang="fa-IR" smtClean="0"/>
              <a:pPr/>
              <a:t>‹#›</a:t>
            </a:fld>
            <a:endParaRPr lang="fa-IR"/>
          </a:p>
        </p:txBody>
      </p:sp>
    </p:spTree>
    <p:extLst>
      <p:ext uri="{BB962C8B-B14F-4D97-AF65-F5344CB8AC3E}">
        <p14:creationId xmlns:p14="http://schemas.microsoft.com/office/powerpoint/2010/main" val="1909586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4F8E697-B51F-4C5D-95A2-A7C7FA4C246C}" type="datetime8">
              <a:rPr lang="fa-IR" smtClean="0"/>
              <a:pPr/>
              <a:t>19/ژوئيه/27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69A57F7-F4F3-4D06-B243-44D6BA67A820}" type="slidenum">
              <a:rPr lang="fa-IR" smtClean="0"/>
              <a:pPr/>
              <a:t>‹#›</a:t>
            </a:fld>
            <a:endParaRPr lang="fa-IR"/>
          </a:p>
        </p:txBody>
      </p:sp>
    </p:spTree>
    <p:extLst>
      <p:ext uri="{BB962C8B-B14F-4D97-AF65-F5344CB8AC3E}">
        <p14:creationId xmlns:p14="http://schemas.microsoft.com/office/powerpoint/2010/main" val="3385705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B607BDE-B5D2-4C89-B2DD-F02B2A2D1D64}" type="datetime8">
              <a:rPr lang="fa-IR" smtClean="0"/>
              <a:pPr/>
              <a:t>19/ژوئيه/27</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769A57F7-F4F3-4D06-B243-44D6BA67A820}" type="slidenum">
              <a:rPr lang="fa-IR" smtClean="0"/>
              <a:pPr/>
              <a:t>‹#›</a:t>
            </a:fld>
            <a:endParaRPr lang="fa-IR"/>
          </a:p>
        </p:txBody>
      </p:sp>
    </p:spTree>
    <p:extLst>
      <p:ext uri="{BB962C8B-B14F-4D97-AF65-F5344CB8AC3E}">
        <p14:creationId xmlns:p14="http://schemas.microsoft.com/office/powerpoint/2010/main" val="2171144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1F60D3D-ABD1-4A1D-A604-410299C696DC}" type="datetime8">
              <a:rPr lang="fa-IR" smtClean="0"/>
              <a:pPr/>
              <a:t>19/ژوئيه/27</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769A57F7-F4F3-4D06-B243-44D6BA67A820}" type="slidenum">
              <a:rPr lang="fa-IR" smtClean="0"/>
              <a:pPr/>
              <a:t>‹#›</a:t>
            </a:fld>
            <a:endParaRPr lang="fa-IR"/>
          </a:p>
        </p:txBody>
      </p:sp>
    </p:spTree>
    <p:extLst>
      <p:ext uri="{BB962C8B-B14F-4D97-AF65-F5344CB8AC3E}">
        <p14:creationId xmlns:p14="http://schemas.microsoft.com/office/powerpoint/2010/main" val="1630391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9AE0C755-051D-46D5-86FB-0B19D12CE288}" type="datetime8">
              <a:rPr lang="fa-IR" smtClean="0"/>
              <a:pPr/>
              <a:t>19/ژوئيه/27</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769A57F7-F4F3-4D06-B243-44D6BA67A820}" type="slidenum">
              <a:rPr lang="fa-IR" smtClean="0"/>
              <a:pPr/>
              <a:t>‹#›</a:t>
            </a:fld>
            <a:endParaRPr lang="fa-IR"/>
          </a:p>
        </p:txBody>
      </p:sp>
    </p:spTree>
    <p:extLst>
      <p:ext uri="{BB962C8B-B14F-4D97-AF65-F5344CB8AC3E}">
        <p14:creationId xmlns:p14="http://schemas.microsoft.com/office/powerpoint/2010/main" val="1553404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83CFEE1-7BBB-40EC-A292-8AB0F4DBCC90}" type="datetime8">
              <a:rPr lang="fa-IR" smtClean="0"/>
              <a:pPr/>
              <a:t>19/ژوئيه/27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69A57F7-F4F3-4D06-B243-44D6BA67A820}" type="slidenum">
              <a:rPr lang="fa-IR" smtClean="0"/>
              <a:pPr/>
              <a:t>‹#›</a:t>
            </a:fld>
            <a:endParaRPr lang="fa-IR"/>
          </a:p>
        </p:txBody>
      </p:sp>
    </p:spTree>
    <p:extLst>
      <p:ext uri="{BB962C8B-B14F-4D97-AF65-F5344CB8AC3E}">
        <p14:creationId xmlns:p14="http://schemas.microsoft.com/office/powerpoint/2010/main" val="2809512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34D0E54-D4ED-4615-B877-9136F0FD17DF}" type="datetime8">
              <a:rPr lang="fa-IR" smtClean="0"/>
              <a:pPr/>
              <a:t>19/ژوئيه/27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69A57F7-F4F3-4D06-B243-44D6BA67A820}" type="slidenum">
              <a:rPr lang="fa-IR" smtClean="0"/>
              <a:pPr/>
              <a:t>‹#›</a:t>
            </a:fld>
            <a:endParaRPr lang="fa-IR"/>
          </a:p>
        </p:txBody>
      </p:sp>
    </p:spTree>
    <p:extLst>
      <p:ext uri="{BB962C8B-B14F-4D97-AF65-F5344CB8AC3E}">
        <p14:creationId xmlns:p14="http://schemas.microsoft.com/office/powerpoint/2010/main" val="4083802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cstate="print">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CB0ECD80-B298-4C2F-BFFD-F3E3E498DD80}" type="datetime8">
              <a:rPr lang="fa-IR" smtClean="0"/>
              <a:pPr/>
              <a:t>19/ژوئيه/27</a:t>
            </a:fld>
            <a:endParaRPr lang="fa-IR"/>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fa-IR"/>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769A57F7-F4F3-4D06-B243-44D6BA67A820}" type="slidenum">
              <a:rPr lang="fa-IR" smtClean="0"/>
              <a:pPr/>
              <a:t>‹#›</a:t>
            </a:fld>
            <a:endParaRPr lang="fa-IR"/>
          </a:p>
        </p:txBody>
      </p:sp>
    </p:spTree>
    <p:extLst>
      <p:ext uri="{BB962C8B-B14F-4D97-AF65-F5344CB8AC3E}">
        <p14:creationId xmlns:p14="http://schemas.microsoft.com/office/powerpoint/2010/main" val="2517013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ctr" defTabSz="914400" rtl="1"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r" defTabSz="914400" rtl="1"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r" defTabSz="914400" rtl="1"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r" defTabSz="914400" rtl="1"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17.xml"/><Relationship Id="rId7" Type="http://schemas.openxmlformats.org/officeDocument/2006/relationships/slide" Target="slide21.xml"/><Relationship Id="rId12" Type="http://schemas.openxmlformats.org/officeDocument/2006/relationships/slide" Target="slide26.xml"/><Relationship Id="rId2" Type="http://schemas.openxmlformats.org/officeDocument/2006/relationships/slide" Target="slide16.xml"/><Relationship Id="rId1" Type="http://schemas.openxmlformats.org/officeDocument/2006/relationships/slideLayout" Target="../slideLayouts/slideLayout2.xml"/><Relationship Id="rId6" Type="http://schemas.openxmlformats.org/officeDocument/2006/relationships/slide" Target="slide20.xml"/><Relationship Id="rId11" Type="http://schemas.openxmlformats.org/officeDocument/2006/relationships/slide" Target="slide25.xml"/><Relationship Id="rId5" Type="http://schemas.openxmlformats.org/officeDocument/2006/relationships/slide" Target="slide19.xml"/><Relationship Id="rId10" Type="http://schemas.openxmlformats.org/officeDocument/2006/relationships/slide" Target="slide24.xml"/><Relationship Id="rId4" Type="http://schemas.openxmlformats.org/officeDocument/2006/relationships/slide" Target="slide18.xml"/><Relationship Id="rId9" Type="http://schemas.openxmlformats.org/officeDocument/2006/relationships/slide" Target="slide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1601" y="508000"/>
            <a:ext cx="2699658" cy="5065486"/>
          </a:xfrm>
          <a:prstGeom prst="rect">
            <a:avLst/>
          </a:prstGeom>
        </p:spPr>
      </p:pic>
    </p:spTree>
    <p:extLst>
      <p:ext uri="{BB962C8B-B14F-4D97-AF65-F5344CB8AC3E}">
        <p14:creationId xmlns:p14="http://schemas.microsoft.com/office/powerpoint/2010/main" val="9486290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49" y="0"/>
            <a:ext cx="10364451" cy="1596177"/>
          </a:xfrm>
        </p:spPr>
        <p:txBody>
          <a:bodyPr>
            <a:normAutofit/>
          </a:bodyPr>
          <a:lstStyle/>
          <a:p>
            <a:r>
              <a:rPr lang="fa-IR" sz="4000" b="1" dirty="0" smtClean="0">
                <a:cs typeface="B Nazanin" panose="00000400000000000000" pitchFamily="2" charset="-78"/>
              </a:rPr>
              <a:t>انواع مقاله از نظر محتوا</a:t>
            </a:r>
            <a:endParaRPr lang="en-US" sz="4000" b="1" dirty="0">
              <a:cs typeface="B Nazanin" panose="00000400000000000000" pitchFamily="2" charset="-78"/>
            </a:endParaRPr>
          </a:p>
        </p:txBody>
      </p:sp>
      <p:sp>
        <p:nvSpPr>
          <p:cNvPr id="3" name="Content Placeholder 2"/>
          <p:cNvSpPr>
            <a:spLocks noGrp="1"/>
          </p:cNvSpPr>
          <p:nvPr>
            <p:ph sz="quarter" idx="13"/>
          </p:nvPr>
        </p:nvSpPr>
        <p:spPr>
          <a:xfrm>
            <a:off x="913774" y="1320800"/>
            <a:ext cx="10363826" cy="5080000"/>
          </a:xfrm>
        </p:spPr>
        <p:txBody>
          <a:bodyPr>
            <a:noAutofit/>
          </a:bodyPr>
          <a:lstStyle/>
          <a:p>
            <a:pPr marL="0" indent="0" algn="just">
              <a:buNone/>
            </a:pPr>
            <a:r>
              <a:rPr lang="fa-IR" sz="2400" b="1" dirty="0" smtClean="0">
                <a:cs typeface="B Titr" panose="00000700000000000000" pitchFamily="2" charset="-78"/>
              </a:rPr>
              <a:t>1. مقاله پژوهشي (تحقيقی)</a:t>
            </a:r>
            <a:r>
              <a:rPr lang="en-US" sz="2400" dirty="0">
                <a:cs typeface="B Nazanin" panose="00000400000000000000" pitchFamily="2" charset="-78"/>
              </a:rPr>
              <a:t> original paper </a:t>
            </a:r>
            <a:r>
              <a:rPr lang="fa-IR" sz="2400" b="1" dirty="0" smtClean="0">
                <a:cs typeface="B Titr" panose="00000700000000000000" pitchFamily="2" charset="-78"/>
              </a:rPr>
              <a:t>: </a:t>
            </a:r>
            <a:r>
              <a:rPr lang="fa-IR" sz="2400" dirty="0" smtClean="0">
                <a:cs typeface="B Nazanin" panose="00000400000000000000" pitchFamily="2" charset="-78"/>
              </a:rPr>
              <a:t>مقاله پژوهشي حاوى ايده يا موضوعى كاملاً نو است، به اين معنا كه پژوهشگر طى يك كار پژوهشى دقيق، ايده، موضوع، يا روش جديدى را مطرح می كند و به نتايج كاملاً جديدى دست  می يابد كه پيشتر وجود نداشته است، به این نوع مقاله </a:t>
            </a:r>
            <a:r>
              <a:rPr lang="fa-IR" sz="2400" dirty="0">
                <a:cs typeface="B Nazanin" panose="00000400000000000000" pitchFamily="2" charset="-78"/>
              </a:rPr>
              <a:t>گزارش تحقيق نيز </a:t>
            </a:r>
            <a:r>
              <a:rPr lang="fa-IR" sz="2400" dirty="0" smtClean="0">
                <a:cs typeface="B Nazanin" panose="00000400000000000000" pitchFamily="2" charset="-78"/>
              </a:rPr>
              <a:t>گفته </a:t>
            </a:r>
            <a:r>
              <a:rPr lang="fa-IR" sz="2400" dirty="0">
                <a:cs typeface="B Nazanin" panose="00000400000000000000" pitchFamily="2" charset="-78"/>
              </a:rPr>
              <a:t>مي </a:t>
            </a:r>
            <a:r>
              <a:rPr lang="fa-IR" sz="2400" dirty="0" smtClean="0">
                <a:cs typeface="B Nazanin" panose="00000400000000000000" pitchFamily="2" charset="-78"/>
              </a:rPr>
              <a:t>شود.</a:t>
            </a:r>
          </a:p>
          <a:p>
            <a:pPr marL="0" indent="0" algn="just">
              <a:buNone/>
            </a:pPr>
            <a:r>
              <a:rPr lang="fa-IR" sz="2400" dirty="0" smtClean="0">
                <a:cs typeface="B Nazanin" panose="00000400000000000000" pitchFamily="2" charset="-78"/>
              </a:rPr>
              <a:t/>
            </a:r>
            <a:br>
              <a:rPr lang="fa-IR" sz="2400" dirty="0" smtClean="0">
                <a:cs typeface="B Nazanin" panose="00000400000000000000" pitchFamily="2" charset="-78"/>
              </a:rPr>
            </a:br>
            <a:r>
              <a:rPr lang="fa-IR" sz="2400" dirty="0" smtClean="0">
                <a:cs typeface="B Titr" panose="00000700000000000000" pitchFamily="2" charset="-78"/>
              </a:rPr>
              <a:t>2. مقاله تحليلي (ترويجي)</a:t>
            </a:r>
            <a:r>
              <a:rPr lang="en-US" dirty="0"/>
              <a:t> Theoretical Paper</a:t>
            </a:r>
            <a:r>
              <a:rPr lang="fa-IR" sz="2400" dirty="0" smtClean="0">
                <a:cs typeface="B Titr" panose="00000700000000000000" pitchFamily="2" charset="-78"/>
              </a:rPr>
              <a:t>: </a:t>
            </a:r>
            <a:r>
              <a:rPr lang="fa-IR" sz="2400" dirty="0" smtClean="0">
                <a:cs typeface="B Nazanin" panose="00000400000000000000" pitchFamily="2" charset="-78"/>
              </a:rPr>
              <a:t> اين نوع مقاله كه به نام مقاله نظري نيز شناخته مي شود، تحقيقي است كه مؤلف با استفاده از منابع پژوهشي پيشين، نظريه خاصي را در حوزة كار خود مطرح مي نمايد. در اين نوع مقاله نويسنده ممكن است نظريه هاي قبلي را گسترش دهد، آنها را با استفاده از شواهد استحكام بخشد، آنها را به شكل ديگري بيان كند يا آنها را مورد تأمل و ترديد قرار دهد.</a:t>
            </a:r>
          </a:p>
          <a:p>
            <a:pPr marL="0" indent="0" algn="just">
              <a:buNone/>
            </a:pPr>
            <a:r>
              <a:rPr lang="fa-IR" sz="2400" dirty="0" smtClean="0">
                <a:cs typeface="B Nazanin" panose="00000400000000000000" pitchFamily="2" charset="-78"/>
              </a:rPr>
              <a:t/>
            </a:r>
            <a:br>
              <a:rPr lang="fa-IR" sz="2400" dirty="0" smtClean="0">
                <a:cs typeface="B Nazanin" panose="00000400000000000000" pitchFamily="2" charset="-78"/>
              </a:rPr>
            </a:br>
            <a:r>
              <a:rPr lang="fa-IR" sz="2400" dirty="0" smtClean="0">
                <a:cs typeface="B Nazanin" panose="00000400000000000000" pitchFamily="2" charset="-78"/>
              </a:rPr>
              <a:t/>
            </a:r>
            <a:br>
              <a:rPr lang="fa-IR" sz="2400" dirty="0" smtClean="0">
                <a:cs typeface="B Nazanin" panose="00000400000000000000" pitchFamily="2" charset="-78"/>
              </a:rPr>
            </a:br>
            <a:r>
              <a:rPr lang="fa-IR" sz="2400" dirty="0" smtClean="0">
                <a:cs typeface="B Nazanin" panose="00000400000000000000" pitchFamily="2" charset="-78"/>
              </a:rPr>
              <a:t>-</a:t>
            </a:r>
            <a:endParaRPr lang="en-US" sz="2400" dirty="0">
              <a:cs typeface="B Nazanin" panose="00000400000000000000" pitchFamily="2" charset="-78"/>
            </a:endParaRPr>
          </a:p>
        </p:txBody>
      </p:sp>
      <p:sp>
        <p:nvSpPr>
          <p:cNvPr id="4" name="Slide Number Placeholder 3"/>
          <p:cNvSpPr>
            <a:spLocks noGrp="1"/>
          </p:cNvSpPr>
          <p:nvPr>
            <p:ph type="sldNum" sz="quarter" idx="12"/>
          </p:nvPr>
        </p:nvSpPr>
        <p:spPr/>
        <p:txBody>
          <a:bodyPr/>
          <a:lstStyle/>
          <a:p>
            <a:fld id="{769A57F7-F4F3-4D06-B243-44D6BA67A820}" type="slidenum">
              <a:rPr lang="fa-IR" smtClean="0"/>
              <a:pPr/>
              <a:t>10</a:t>
            </a:fld>
            <a:endParaRPr lang="fa-I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92860" y="1430913"/>
            <a:ext cx="11205028" cy="4694107"/>
          </a:xfrm>
        </p:spPr>
        <p:txBody>
          <a:bodyPr>
            <a:noAutofit/>
          </a:bodyPr>
          <a:lstStyle/>
          <a:p>
            <a:pPr marL="0" indent="0" algn="just">
              <a:buNone/>
            </a:pPr>
            <a:r>
              <a:rPr lang="fa-IR" sz="2400" dirty="0">
                <a:cs typeface="B Titr" panose="00000700000000000000" pitchFamily="2" charset="-78"/>
              </a:rPr>
              <a:t>3</a:t>
            </a:r>
            <a:r>
              <a:rPr lang="fa-IR" sz="2400" dirty="0" smtClean="0">
                <a:cs typeface="B Titr" panose="00000700000000000000" pitchFamily="2" charset="-78"/>
              </a:rPr>
              <a:t>. مقاله </a:t>
            </a:r>
            <a:r>
              <a:rPr lang="fa-IR" sz="2400" dirty="0">
                <a:cs typeface="B Titr" panose="00000700000000000000" pitchFamily="2" charset="-78"/>
              </a:rPr>
              <a:t>مروري(تاليفي</a:t>
            </a:r>
            <a:r>
              <a:rPr lang="fa-IR" sz="2400" dirty="0" smtClean="0">
                <a:cs typeface="B Titr" panose="00000700000000000000" pitchFamily="2" charset="-78"/>
              </a:rPr>
              <a:t>)</a:t>
            </a:r>
            <a:r>
              <a:rPr lang="en-US" sz="2400" dirty="0">
                <a:cs typeface="B Nazanin" panose="00000400000000000000" pitchFamily="2" charset="-78"/>
              </a:rPr>
              <a:t> review </a:t>
            </a:r>
            <a:r>
              <a:rPr lang="en-US" sz="2400" dirty="0" smtClean="0">
                <a:cs typeface="B Nazanin" panose="00000400000000000000" pitchFamily="2" charset="-78"/>
              </a:rPr>
              <a:t>paper</a:t>
            </a:r>
            <a:r>
              <a:rPr lang="fa-IR" sz="2400" dirty="0" smtClean="0">
                <a:cs typeface="B Titr" panose="00000700000000000000" pitchFamily="2" charset="-78"/>
              </a:rPr>
              <a:t>: </a:t>
            </a:r>
            <a:r>
              <a:rPr lang="fa-IR" sz="2400" dirty="0">
                <a:cs typeface="B Nazanin" panose="00000400000000000000" pitchFamily="2" charset="-78"/>
              </a:rPr>
              <a:t>ويژگي خاص مقالات مروري اين است كه برخلاف انواع پژوهشي و تحليلي، حاوي يك ايده و ديدگاه جديد نيستند، بلكه كار آنها پرورش ايده اي است كه از پيش وجود داشته است. در </a:t>
            </a:r>
            <a:r>
              <a:rPr lang="fa-IR" sz="2400" dirty="0" smtClean="0">
                <a:cs typeface="B Nazanin" panose="00000400000000000000" pitchFamily="2" charset="-78"/>
              </a:rPr>
              <a:t>اين نوع </a:t>
            </a:r>
            <a:r>
              <a:rPr lang="fa-IR" sz="2400" dirty="0">
                <a:cs typeface="B Nazanin" panose="00000400000000000000" pitchFamily="2" charset="-78"/>
              </a:rPr>
              <a:t>مقاله، نويسنده با مطالعه متون علمي، مطالبى را درباره يك ايده يا موضوع از منابع مختلف، گردآورى می كند و سپس مقاله را با ساختارى جديد و طرح نتيجه گيرى هاى مشخص و گاه همراه با اعلام نظر، </a:t>
            </a:r>
            <a:r>
              <a:rPr lang="fa-IR" sz="2400" dirty="0" smtClean="0">
                <a:cs typeface="B Nazanin" panose="00000400000000000000" pitchFamily="2" charset="-78"/>
              </a:rPr>
              <a:t>تنظيم و </a:t>
            </a:r>
            <a:r>
              <a:rPr lang="fa-IR" sz="2400" dirty="0">
                <a:cs typeface="B Nazanin" panose="00000400000000000000" pitchFamily="2" charset="-78"/>
              </a:rPr>
              <a:t>تأليف می نمايد</a:t>
            </a:r>
            <a:r>
              <a:rPr lang="fa-IR" sz="2400" dirty="0" smtClean="0">
                <a:cs typeface="B Nazanin" panose="00000400000000000000" pitchFamily="2" charset="-78"/>
              </a:rPr>
              <a:t>.</a:t>
            </a:r>
          </a:p>
          <a:p>
            <a:pPr marL="0" indent="0" algn="just">
              <a:buNone/>
            </a:pPr>
            <a:r>
              <a:rPr lang="fa-IR" sz="2400" dirty="0">
                <a:cs typeface="B Nazanin" panose="00000400000000000000" pitchFamily="2" charset="-78"/>
              </a:rPr>
              <a:t/>
            </a:r>
            <a:br>
              <a:rPr lang="fa-IR" sz="2400" dirty="0">
                <a:cs typeface="B Nazanin" panose="00000400000000000000" pitchFamily="2" charset="-78"/>
              </a:rPr>
            </a:br>
            <a:r>
              <a:rPr lang="fa-IR" sz="2400" dirty="0" smtClean="0">
                <a:cs typeface="B Titr" panose="00000700000000000000" pitchFamily="2" charset="-78"/>
              </a:rPr>
              <a:t>4. مقاله </a:t>
            </a:r>
            <a:r>
              <a:rPr lang="fa-IR" sz="2400" dirty="0">
                <a:cs typeface="B Titr" panose="00000700000000000000" pitchFamily="2" charset="-78"/>
              </a:rPr>
              <a:t>گردآوري: </a:t>
            </a:r>
            <a:r>
              <a:rPr lang="fa-IR" sz="2400" dirty="0">
                <a:cs typeface="B Nazanin" panose="00000400000000000000" pitchFamily="2" charset="-78"/>
              </a:rPr>
              <a:t>اين نوع مقاله صرفاً به گردآوري و انعكاس ديدگاه هاي مختلف مندرج در نوشته هاي مرتبط با موضوعي خاص </a:t>
            </a:r>
            <a:r>
              <a:rPr lang="fa-IR" sz="2400" dirty="0" smtClean="0">
                <a:cs typeface="B Nazanin" panose="00000400000000000000" pitchFamily="2" charset="-78"/>
              </a:rPr>
              <a:t>مي پردازد </a:t>
            </a:r>
            <a:r>
              <a:rPr lang="fa-IR" sz="2400" dirty="0">
                <a:cs typeface="B Nazanin" panose="00000400000000000000" pitchFamily="2" charset="-78"/>
              </a:rPr>
              <a:t>و در واقع كار </a:t>
            </a:r>
            <a:r>
              <a:rPr lang="fa-IR" sz="2400" dirty="0" smtClean="0">
                <a:cs typeface="B Nazanin" panose="00000400000000000000" pitchFamily="2" charset="-78"/>
              </a:rPr>
              <a:t>تازه اي </a:t>
            </a:r>
            <a:r>
              <a:rPr lang="fa-IR" sz="2400" dirty="0">
                <a:cs typeface="B Nazanin" panose="00000400000000000000" pitchFamily="2" charset="-78"/>
              </a:rPr>
              <a:t>را عرضه </a:t>
            </a:r>
            <a:r>
              <a:rPr lang="fa-IR" sz="2400" dirty="0" smtClean="0">
                <a:cs typeface="B Nazanin" panose="00000400000000000000" pitchFamily="2" charset="-78"/>
              </a:rPr>
              <a:t>نمي كند</a:t>
            </a:r>
            <a:r>
              <a:rPr lang="fa-IR" sz="2400" dirty="0">
                <a:cs typeface="B Nazanin" panose="00000400000000000000" pitchFamily="2" charset="-78"/>
              </a:rPr>
              <a:t>. در اين نوع مقاله كه معمولاًگزارش بررسى هاى آزمايشگاهى و يا مطالعات آمارى در يك موضوع است، نويسنده ضمن استفاده </a:t>
            </a:r>
            <a:r>
              <a:rPr lang="fa-IR" sz="2400" dirty="0" smtClean="0">
                <a:cs typeface="B Nazanin" panose="00000400000000000000" pitchFamily="2" charset="-78"/>
              </a:rPr>
              <a:t>از روش </a:t>
            </a:r>
            <a:r>
              <a:rPr lang="fa-IR" sz="2400" dirty="0">
                <a:cs typeface="B Nazanin" panose="00000400000000000000" pitchFamily="2" charset="-78"/>
              </a:rPr>
              <a:t>هاى موجود در مطالعه موضوع، نتايج مطالعه خود را گزارش می كند. معمولاً نتايج به كمك آمار و ارقام بيان می شوند. </a:t>
            </a:r>
          </a:p>
        </p:txBody>
      </p:sp>
      <p:sp>
        <p:nvSpPr>
          <p:cNvPr id="4" name="Slide Number Placeholder 3"/>
          <p:cNvSpPr>
            <a:spLocks noGrp="1"/>
          </p:cNvSpPr>
          <p:nvPr>
            <p:ph type="sldNum" sz="quarter" idx="12"/>
          </p:nvPr>
        </p:nvSpPr>
        <p:spPr>
          <a:xfrm>
            <a:off x="11427785" y="6492875"/>
            <a:ext cx="764215" cy="365125"/>
          </a:xfrm>
        </p:spPr>
        <p:txBody>
          <a:bodyPr/>
          <a:lstStyle/>
          <a:p>
            <a:fld id="{769A57F7-F4F3-4D06-B243-44D6BA67A820}" type="slidenum">
              <a:rPr lang="fa-IR" smtClean="0"/>
              <a:pPr/>
              <a:t>11</a:t>
            </a:fld>
            <a:endParaRPr lang="fa-IR" dirty="0"/>
          </a:p>
        </p:txBody>
      </p:sp>
      <p:sp>
        <p:nvSpPr>
          <p:cNvPr id="5" name="Title 1"/>
          <p:cNvSpPr>
            <a:spLocks noGrp="1"/>
          </p:cNvSpPr>
          <p:nvPr>
            <p:ph type="title"/>
          </p:nvPr>
        </p:nvSpPr>
        <p:spPr>
          <a:xfrm>
            <a:off x="913148" y="0"/>
            <a:ext cx="10364451" cy="1596177"/>
          </a:xfrm>
        </p:spPr>
        <p:txBody>
          <a:bodyPr>
            <a:normAutofit/>
          </a:bodyPr>
          <a:lstStyle/>
          <a:p>
            <a:r>
              <a:rPr lang="fa-IR" sz="4000" b="1" dirty="0" smtClean="0">
                <a:cs typeface="B Nazanin" panose="00000400000000000000" pitchFamily="2" charset="-78"/>
              </a:rPr>
              <a:t>انواع مقاله از نظر محتوا</a:t>
            </a:r>
            <a:endParaRPr lang="en-US" sz="4000" b="1" dirty="0">
              <a:cs typeface="B Nazanin" panose="00000400000000000000" pitchFamily="2" charset="-78"/>
            </a:endParaRPr>
          </a:p>
        </p:txBody>
      </p:sp>
    </p:spTree>
    <p:extLst>
      <p:ext uri="{BB962C8B-B14F-4D97-AF65-F5344CB8AC3E}">
        <p14:creationId xmlns:p14="http://schemas.microsoft.com/office/powerpoint/2010/main" val="22014796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48343" y="814065"/>
            <a:ext cx="11843657" cy="5434335"/>
          </a:xfrm>
        </p:spPr>
        <p:txBody>
          <a:bodyPr>
            <a:noAutofit/>
          </a:bodyPr>
          <a:lstStyle/>
          <a:p>
            <a:pPr marL="0" indent="0" algn="just">
              <a:buNone/>
            </a:pPr>
            <a:endParaRPr lang="fa-IR" sz="2400" dirty="0">
              <a:cs typeface="B Nazanin" panose="00000400000000000000" pitchFamily="2" charset="-78"/>
            </a:endParaRPr>
          </a:p>
          <a:p>
            <a:pPr marL="0" indent="0" algn="just">
              <a:buNone/>
            </a:pPr>
            <a:r>
              <a:rPr lang="fa-IR" sz="2400" b="1" dirty="0" smtClean="0">
                <a:cs typeface="B Titr" panose="00000700000000000000" pitchFamily="2" charset="-78"/>
              </a:rPr>
              <a:t>5. مقالات </a:t>
            </a:r>
            <a:r>
              <a:rPr lang="fa-IR" sz="2400" b="1" dirty="0">
                <a:cs typeface="B Titr" panose="00000700000000000000" pitchFamily="2" charset="-78"/>
              </a:rPr>
              <a:t>از نوع </a:t>
            </a:r>
            <a:r>
              <a:rPr lang="en-US" sz="2400" b="1" dirty="0" smtClean="0">
                <a:cs typeface="B Titr" panose="00000700000000000000" pitchFamily="2" charset="-78"/>
              </a:rPr>
              <a:t>:Letter</a:t>
            </a:r>
            <a:r>
              <a:rPr lang="fa-IR" sz="2400" dirty="0" smtClean="0">
                <a:cs typeface="B Nazanin" panose="00000400000000000000" pitchFamily="2" charset="-78"/>
              </a:rPr>
              <a:t> ارزش </a:t>
            </a:r>
            <a:r>
              <a:rPr lang="fa-IR" sz="2400" dirty="0">
                <a:cs typeface="B Nazanin" panose="00000400000000000000" pitchFamily="2" charset="-78"/>
              </a:rPr>
              <a:t>علمی مقاله‌های از نوع </a:t>
            </a:r>
            <a:r>
              <a:rPr lang="en-US" sz="2400" dirty="0">
                <a:cs typeface="B Nazanin" panose="00000400000000000000" pitchFamily="2" charset="-78"/>
              </a:rPr>
              <a:t>Letter </a:t>
            </a:r>
            <a:r>
              <a:rPr lang="fa-IR" sz="2400" dirty="0" smtClean="0">
                <a:cs typeface="B Nazanin" panose="00000400000000000000" pitchFamily="2" charset="-78"/>
              </a:rPr>
              <a:t> از </a:t>
            </a:r>
            <a:r>
              <a:rPr lang="fa-IR" sz="2400" dirty="0">
                <a:cs typeface="B Nazanin" panose="00000400000000000000" pitchFamily="2" charset="-78"/>
              </a:rPr>
              <a:t>مقاله‌های اصیل کمتر است. نکته مهم این است که امکان ارسال </a:t>
            </a:r>
            <a:r>
              <a:rPr lang="en-US" sz="2400" dirty="0" smtClean="0">
                <a:cs typeface="B Nazanin" panose="00000400000000000000" pitchFamily="2" charset="-78"/>
              </a:rPr>
              <a:t> Letter </a:t>
            </a:r>
            <a:r>
              <a:rPr lang="fa-IR" sz="2400" dirty="0">
                <a:cs typeface="B Nazanin" panose="00000400000000000000" pitchFamily="2" charset="-78"/>
              </a:rPr>
              <a:t>به همه مجلات وجود ندارد. معمولا مقاله‌های از نوع </a:t>
            </a:r>
            <a:r>
              <a:rPr lang="en-US" sz="2400" dirty="0">
                <a:cs typeface="B Nazanin" panose="00000400000000000000" pitchFamily="2" charset="-78"/>
              </a:rPr>
              <a:t>Letter، </a:t>
            </a:r>
            <a:r>
              <a:rPr lang="fa-IR" sz="2400" dirty="0">
                <a:cs typeface="B Nazanin" panose="00000400000000000000" pitchFamily="2" charset="-78"/>
              </a:rPr>
              <a:t>از نظر حداکثر تعداد کلمات به کار رفته در مقاله یا حداکثر تعداد صفحات، محدودیت دارند که به نوع مجله بستگی دارد. </a:t>
            </a:r>
            <a:r>
              <a:rPr lang="en-US" sz="2400" dirty="0" smtClean="0">
                <a:cs typeface="B Nazanin" panose="00000400000000000000" pitchFamily="2" charset="-78"/>
              </a:rPr>
              <a:t>Letter </a:t>
            </a:r>
            <a:r>
              <a:rPr lang="en-US" sz="2400" dirty="0">
                <a:cs typeface="B Nazanin" panose="00000400000000000000" pitchFamily="2" charset="-78"/>
              </a:rPr>
              <a:t>to the Editor </a:t>
            </a:r>
            <a:r>
              <a:rPr lang="fa-IR" sz="2400" dirty="0">
                <a:cs typeface="B Nazanin" panose="00000400000000000000" pitchFamily="2" charset="-78"/>
              </a:rPr>
              <a:t>در تکمیل و یا انتقاد از محتویات یک مقاله اصیل و معمولا توسط افراد متخصص و خبره نوشته می‌شود. معمولا این مقالات دو حالت </a:t>
            </a:r>
            <a:r>
              <a:rPr lang="fa-IR" sz="2400" dirty="0" smtClean="0">
                <a:cs typeface="B Nazanin" panose="00000400000000000000" pitchFamily="2" charset="-78"/>
              </a:rPr>
              <a:t>پذیرش </a:t>
            </a:r>
            <a:r>
              <a:rPr lang="en-US" sz="2400" dirty="0" smtClean="0">
                <a:cs typeface="B Nazanin" panose="00000400000000000000" pitchFamily="2" charset="-78"/>
              </a:rPr>
              <a:t> Accept </a:t>
            </a:r>
            <a:r>
              <a:rPr lang="fa-IR" sz="2400" dirty="0">
                <a:cs typeface="B Nazanin" panose="00000400000000000000" pitchFamily="2" charset="-78"/>
              </a:rPr>
              <a:t>و یا رد </a:t>
            </a:r>
            <a:r>
              <a:rPr lang="en-US" sz="2400" dirty="0" smtClean="0">
                <a:cs typeface="B Nazanin" panose="00000400000000000000" pitchFamily="2" charset="-78"/>
              </a:rPr>
              <a:t> Reject </a:t>
            </a:r>
            <a:r>
              <a:rPr lang="fa-IR" sz="2400" dirty="0">
                <a:cs typeface="B Nazanin" panose="00000400000000000000" pitchFamily="2" charset="-78"/>
              </a:rPr>
              <a:t>دارند و کمتر حالت اصلاح </a:t>
            </a:r>
            <a:r>
              <a:rPr lang="en-US" sz="2400" dirty="0" smtClean="0">
                <a:cs typeface="B Nazanin" panose="00000400000000000000" pitchFamily="2" charset="-78"/>
              </a:rPr>
              <a:t> Revise </a:t>
            </a:r>
            <a:r>
              <a:rPr lang="fa-IR" sz="2400" dirty="0" smtClean="0">
                <a:cs typeface="B Nazanin" panose="00000400000000000000" pitchFamily="2" charset="-78"/>
              </a:rPr>
              <a:t>به </a:t>
            </a:r>
            <a:r>
              <a:rPr lang="fa-IR" sz="2400" dirty="0">
                <a:cs typeface="B Nazanin" panose="00000400000000000000" pitchFamily="2" charset="-78"/>
              </a:rPr>
              <a:t>خود می‌گیرند.</a:t>
            </a:r>
          </a:p>
          <a:p>
            <a:pPr marL="0" indent="0" algn="just">
              <a:buNone/>
            </a:pPr>
            <a:r>
              <a:rPr lang="fa-IR" sz="2400" b="1" dirty="0" smtClean="0">
                <a:cs typeface="B Titr" panose="00000700000000000000" pitchFamily="2" charset="-78"/>
              </a:rPr>
              <a:t>6. مقالات </a:t>
            </a:r>
            <a:r>
              <a:rPr lang="fa-IR" sz="2400" b="1" dirty="0">
                <a:cs typeface="B Titr" panose="00000700000000000000" pitchFamily="2" charset="-78"/>
              </a:rPr>
              <a:t>از نوع </a:t>
            </a:r>
            <a:r>
              <a:rPr lang="en-US" sz="2400" b="1" dirty="0">
                <a:cs typeface="B Titr" panose="00000700000000000000" pitchFamily="2" charset="-78"/>
              </a:rPr>
              <a:t>Short/ Rapid/ Brief </a:t>
            </a:r>
            <a:r>
              <a:rPr lang="en-US" sz="2400" b="1" dirty="0" smtClean="0">
                <a:cs typeface="B Titr" panose="00000700000000000000" pitchFamily="2" charset="-78"/>
              </a:rPr>
              <a:t>Communication</a:t>
            </a:r>
            <a:r>
              <a:rPr lang="fa-IR" sz="2400" b="1" dirty="0" smtClean="0">
                <a:cs typeface="B Titr" panose="00000700000000000000" pitchFamily="2" charset="-78"/>
              </a:rPr>
              <a:t>:</a:t>
            </a:r>
            <a:r>
              <a:rPr lang="fa-IR" sz="2400" b="1" dirty="0">
                <a:cs typeface="B Titr" panose="00000700000000000000" pitchFamily="2" charset="-78"/>
              </a:rPr>
              <a:t> </a:t>
            </a:r>
            <a:r>
              <a:rPr lang="fa-IR" sz="2400" dirty="0" smtClean="0">
                <a:cs typeface="B Nazanin" panose="00000400000000000000" pitchFamily="2" charset="-78"/>
              </a:rPr>
              <a:t>این </a:t>
            </a:r>
            <a:r>
              <a:rPr lang="fa-IR" sz="2400" dirty="0">
                <a:cs typeface="B Nazanin" panose="00000400000000000000" pitchFamily="2" charset="-78"/>
              </a:rPr>
              <a:t>دسته از مقالات مشابه </a:t>
            </a:r>
            <a:r>
              <a:rPr lang="en-US" sz="2400" dirty="0">
                <a:cs typeface="B Nazanin" panose="00000400000000000000" pitchFamily="2" charset="-78"/>
              </a:rPr>
              <a:t>Letter </a:t>
            </a:r>
            <a:r>
              <a:rPr lang="fa-IR" sz="2400" dirty="0" smtClean="0">
                <a:cs typeface="B Nazanin" panose="00000400000000000000" pitchFamily="2" charset="-78"/>
              </a:rPr>
              <a:t> هستند </a:t>
            </a:r>
            <a:r>
              <a:rPr lang="fa-IR" sz="2400" dirty="0">
                <a:cs typeface="B Nazanin" panose="00000400000000000000" pitchFamily="2" charset="-78"/>
              </a:rPr>
              <a:t>و معمولاً توسط پژوهشگران برجسته نوشته می‌شوند، </a:t>
            </a:r>
            <a:r>
              <a:rPr lang="fa-IR" sz="2400" dirty="0" smtClean="0">
                <a:cs typeface="B Nazanin" panose="00000400000000000000" pitchFamily="2" charset="-78"/>
              </a:rPr>
              <a:t>گاهی </a:t>
            </a:r>
            <a:r>
              <a:rPr lang="fa-IR" sz="2400" dirty="0">
                <a:cs typeface="B Nazanin" panose="00000400000000000000" pitchFamily="2" charset="-78"/>
              </a:rPr>
              <a:t>اوقات تحقیق به نتایج جدید اما محدودی دست یافته است که در قالب </a:t>
            </a:r>
            <a:r>
              <a:rPr lang="en-US" sz="2400" dirty="0" smtClean="0">
                <a:cs typeface="B Nazanin" panose="00000400000000000000" pitchFamily="2" charset="-78"/>
              </a:rPr>
              <a:t> short</a:t>
            </a:r>
            <a:r>
              <a:rPr lang="en-US" sz="2400" dirty="0">
                <a:cs typeface="B Nazanin" panose="00000400000000000000" pitchFamily="2" charset="-78"/>
              </a:rPr>
              <a:t>/ brief </a:t>
            </a:r>
            <a:r>
              <a:rPr lang="fa-IR" sz="2400" dirty="0">
                <a:cs typeface="B Nazanin" panose="00000400000000000000" pitchFamily="2" charset="-78"/>
              </a:rPr>
              <a:t>ارایه شده و چاپ می‌شوند. سرعت داوری و چاپ در این دسته از مقالات بیشتر از بقیه بوده که مزیت عمده آن‌ها بشمار می‌رود. در واقع در این مقالات، نتایج به صورت مختصر و مفید با تکیه بر نوآوری و اهمیت موضوع توضیح داده می‌شود. برخی از مجلات برای این دسته از مقالات محدودیت تعداد کلمات و یا تعداد صفحات دارند</a:t>
            </a:r>
            <a:r>
              <a:rPr lang="fa-IR" sz="2400" dirty="0" smtClean="0">
                <a:cs typeface="B Nazanin" panose="00000400000000000000" pitchFamily="2" charset="-78"/>
              </a:rPr>
              <a:t>.</a:t>
            </a:r>
            <a:endParaRPr lang="fa-IR" sz="2400" dirty="0">
              <a:cs typeface="B Nazanin" panose="00000400000000000000" pitchFamily="2" charset="-78"/>
            </a:endParaRPr>
          </a:p>
        </p:txBody>
      </p:sp>
      <p:sp>
        <p:nvSpPr>
          <p:cNvPr id="4" name="Slide Number Placeholder 3"/>
          <p:cNvSpPr>
            <a:spLocks noGrp="1"/>
          </p:cNvSpPr>
          <p:nvPr>
            <p:ph type="sldNum" sz="quarter" idx="12"/>
          </p:nvPr>
        </p:nvSpPr>
        <p:spPr>
          <a:xfrm>
            <a:off x="10896118" y="6391275"/>
            <a:ext cx="764215" cy="365125"/>
          </a:xfrm>
        </p:spPr>
        <p:txBody>
          <a:bodyPr/>
          <a:lstStyle/>
          <a:p>
            <a:fld id="{769A57F7-F4F3-4D06-B243-44D6BA67A820}" type="slidenum">
              <a:rPr lang="fa-IR" smtClean="0"/>
              <a:pPr/>
              <a:t>12</a:t>
            </a:fld>
            <a:endParaRPr lang="fa-IR" dirty="0"/>
          </a:p>
        </p:txBody>
      </p:sp>
      <p:sp>
        <p:nvSpPr>
          <p:cNvPr id="5" name="Title 1"/>
          <p:cNvSpPr>
            <a:spLocks noGrp="1"/>
          </p:cNvSpPr>
          <p:nvPr>
            <p:ph type="title"/>
          </p:nvPr>
        </p:nvSpPr>
        <p:spPr>
          <a:xfrm>
            <a:off x="913775" y="15976"/>
            <a:ext cx="10364451" cy="1596177"/>
          </a:xfrm>
        </p:spPr>
        <p:txBody>
          <a:bodyPr>
            <a:normAutofit/>
          </a:bodyPr>
          <a:lstStyle/>
          <a:p>
            <a:r>
              <a:rPr lang="fa-IR" sz="4000" b="1" dirty="0" smtClean="0">
                <a:cs typeface="B Nazanin" panose="00000400000000000000" pitchFamily="2" charset="-78"/>
              </a:rPr>
              <a:t>انواع مقاله از لحاظ محتوا</a:t>
            </a:r>
            <a:endParaRPr lang="en-US" sz="4000" b="1" dirty="0">
              <a:cs typeface="B Nazanin" panose="00000400000000000000" pitchFamily="2" charset="-78"/>
            </a:endParaRPr>
          </a:p>
        </p:txBody>
      </p:sp>
    </p:spTree>
    <p:extLst>
      <p:ext uri="{BB962C8B-B14F-4D97-AF65-F5344CB8AC3E}">
        <p14:creationId xmlns:p14="http://schemas.microsoft.com/office/powerpoint/2010/main" val="7616324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48343" y="814065"/>
            <a:ext cx="11843657" cy="5434335"/>
          </a:xfrm>
        </p:spPr>
        <p:txBody>
          <a:bodyPr>
            <a:noAutofit/>
          </a:bodyPr>
          <a:lstStyle/>
          <a:p>
            <a:pPr marL="0" indent="0" algn="just">
              <a:buNone/>
            </a:pPr>
            <a:endParaRPr lang="fa-IR" sz="2400" dirty="0">
              <a:cs typeface="B Nazanin" panose="00000400000000000000" pitchFamily="2" charset="-78"/>
            </a:endParaRPr>
          </a:p>
          <a:p>
            <a:pPr marL="0" indent="0" algn="just">
              <a:buNone/>
            </a:pPr>
            <a:r>
              <a:rPr lang="fa-IR" sz="2400" b="1" dirty="0" smtClean="0">
                <a:cs typeface="B Titr" panose="00000700000000000000" pitchFamily="2" charset="-78"/>
              </a:rPr>
              <a:t>5. مقالات </a:t>
            </a:r>
            <a:r>
              <a:rPr lang="fa-IR" sz="2400" b="1" dirty="0">
                <a:cs typeface="B Titr" panose="00000700000000000000" pitchFamily="2" charset="-78"/>
              </a:rPr>
              <a:t>از نوع </a:t>
            </a:r>
            <a:r>
              <a:rPr lang="en-US" sz="2400" b="1" dirty="0" smtClean="0">
                <a:cs typeface="B Titr" panose="00000700000000000000" pitchFamily="2" charset="-78"/>
              </a:rPr>
              <a:t>:case report</a:t>
            </a:r>
            <a:r>
              <a:rPr lang="fa-IR" sz="2400" b="1" dirty="0">
                <a:cs typeface="B Titr" panose="00000700000000000000" pitchFamily="2" charset="-78"/>
              </a:rPr>
              <a:t> </a:t>
            </a:r>
            <a:r>
              <a:rPr lang="fa-IR" sz="2400" b="1" dirty="0">
                <a:cs typeface="B Nazanin" panose="00000400000000000000" pitchFamily="2" charset="-78"/>
              </a:rPr>
              <a:t>مقاله ای حاصل از یافته های بسیار مهم از تحقیق انجام شده که ایرادات وارد شده به یک </a:t>
            </a:r>
            <a:r>
              <a:rPr lang="fa-IR" sz="2400" b="1" dirty="0" smtClean="0">
                <a:cs typeface="B Nazanin" panose="00000400000000000000" pitchFamily="2" charset="-78"/>
              </a:rPr>
              <a:t>اصل اثبات </a:t>
            </a:r>
            <a:r>
              <a:rPr lang="fa-IR" sz="2400" b="1" dirty="0">
                <a:cs typeface="B Nazanin" panose="00000400000000000000" pitchFamily="2" charset="-78"/>
              </a:rPr>
              <a:t>شده یا سیاست کلان را در بر می گیرد. چنین مقالاتی دارای ارزش علمی بالایی بوده و معمولا نویسندگان آن، افراد مشهور و معتبری هستند و ژورنال ها رسیدگی به این نوع مقالات را در اولویت خود قرار می دهد.</a:t>
            </a:r>
            <a:endParaRPr lang="fa-IR" sz="2400" dirty="0">
              <a:cs typeface="B Nazanin" panose="00000400000000000000" pitchFamily="2" charset="-78"/>
            </a:endParaRPr>
          </a:p>
        </p:txBody>
      </p:sp>
      <p:sp>
        <p:nvSpPr>
          <p:cNvPr id="4" name="Slide Number Placeholder 3"/>
          <p:cNvSpPr>
            <a:spLocks noGrp="1"/>
          </p:cNvSpPr>
          <p:nvPr>
            <p:ph type="sldNum" sz="quarter" idx="12"/>
          </p:nvPr>
        </p:nvSpPr>
        <p:spPr>
          <a:xfrm>
            <a:off x="10896118" y="6391275"/>
            <a:ext cx="764215" cy="365125"/>
          </a:xfrm>
        </p:spPr>
        <p:txBody>
          <a:bodyPr/>
          <a:lstStyle/>
          <a:p>
            <a:fld id="{769A57F7-F4F3-4D06-B243-44D6BA67A820}" type="slidenum">
              <a:rPr lang="fa-IR" smtClean="0"/>
              <a:pPr/>
              <a:t>13</a:t>
            </a:fld>
            <a:endParaRPr lang="fa-IR" dirty="0"/>
          </a:p>
        </p:txBody>
      </p:sp>
      <p:sp>
        <p:nvSpPr>
          <p:cNvPr id="5" name="Title 1"/>
          <p:cNvSpPr>
            <a:spLocks noGrp="1"/>
          </p:cNvSpPr>
          <p:nvPr>
            <p:ph type="title"/>
          </p:nvPr>
        </p:nvSpPr>
        <p:spPr>
          <a:xfrm>
            <a:off x="913775" y="15976"/>
            <a:ext cx="10364451" cy="1596177"/>
          </a:xfrm>
        </p:spPr>
        <p:txBody>
          <a:bodyPr>
            <a:normAutofit/>
          </a:bodyPr>
          <a:lstStyle/>
          <a:p>
            <a:r>
              <a:rPr lang="fa-IR" sz="4000" b="1" dirty="0" smtClean="0">
                <a:cs typeface="B Nazanin" panose="00000400000000000000" pitchFamily="2" charset="-78"/>
              </a:rPr>
              <a:t>انواع مقاله از لحاظ محتوا</a:t>
            </a:r>
            <a:endParaRPr lang="en-US" sz="4000" b="1" dirty="0">
              <a:cs typeface="B Nazanin" panose="00000400000000000000" pitchFamily="2" charset="-78"/>
            </a:endParaRPr>
          </a:p>
        </p:txBody>
      </p:sp>
    </p:spTree>
    <p:extLst>
      <p:ext uri="{BB962C8B-B14F-4D97-AF65-F5344CB8AC3E}">
        <p14:creationId xmlns:p14="http://schemas.microsoft.com/office/powerpoint/2010/main" val="42568723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13"/>
            <p:extLst>
              <p:ext uri="{D42A27DB-BD31-4B8C-83A1-F6EECF244321}">
                <p14:modId xmlns:p14="http://schemas.microsoft.com/office/powerpoint/2010/main" val="2157514464"/>
              </p:ext>
            </p:extLst>
          </p:nvPr>
        </p:nvGraphicFramePr>
        <p:xfrm>
          <a:off x="-1" y="1"/>
          <a:ext cx="12192000" cy="6857994"/>
        </p:xfrm>
        <a:graphic>
          <a:graphicData uri="http://schemas.openxmlformats.org/drawingml/2006/table">
            <a:tbl>
              <a:tblPr rtl="1" firstRow="1" bandRow="1">
                <a:tableStyleId>{9DCAF9ED-07DC-4A11-8D7F-57B35C25682E}</a:tableStyleId>
              </a:tblPr>
              <a:tblGrid>
                <a:gridCol w="1045778">
                  <a:extLst>
                    <a:ext uri="{9D8B030D-6E8A-4147-A177-3AD203B41FA5}">
                      <a16:colId xmlns:a16="http://schemas.microsoft.com/office/drawing/2014/main" val="3248163727"/>
                    </a:ext>
                  </a:extLst>
                </a:gridCol>
                <a:gridCol w="5202621">
                  <a:extLst>
                    <a:ext uri="{9D8B030D-6E8A-4147-A177-3AD203B41FA5}">
                      <a16:colId xmlns:a16="http://schemas.microsoft.com/office/drawing/2014/main" val="784676534"/>
                    </a:ext>
                  </a:extLst>
                </a:gridCol>
                <a:gridCol w="5943601">
                  <a:extLst>
                    <a:ext uri="{9D8B030D-6E8A-4147-A177-3AD203B41FA5}">
                      <a16:colId xmlns:a16="http://schemas.microsoft.com/office/drawing/2014/main" val="187362984"/>
                    </a:ext>
                  </a:extLst>
                </a:gridCol>
              </a:tblGrid>
              <a:tr h="527538">
                <a:tc gridSpan="3">
                  <a:txBody>
                    <a:bodyPr/>
                    <a:lstStyle/>
                    <a:p>
                      <a:pPr algn="ctr" rtl="1"/>
                      <a:r>
                        <a:rPr lang="fa-IR" sz="2800" dirty="0" smtClean="0">
                          <a:solidFill>
                            <a:srgbClr val="FF0000"/>
                          </a:solidFill>
                        </a:rPr>
                        <a:t>اجزای</a:t>
                      </a:r>
                      <a:r>
                        <a:rPr lang="fa-IR" sz="2800" baseline="0" dirty="0" smtClean="0">
                          <a:solidFill>
                            <a:srgbClr val="FF0000"/>
                          </a:solidFill>
                        </a:rPr>
                        <a:t> تشکیل دهنده مقاله و معادل انگلیسی آن</a:t>
                      </a:r>
                      <a:endParaRPr lang="fa-IR" sz="2800" dirty="0">
                        <a:solidFill>
                          <a:srgbClr val="FF0000"/>
                        </a:solidFill>
                        <a:cs typeface="B Nazanin" panose="000004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rtl="1"/>
                      <a:endParaRPr lang="fa-IR" dirty="0"/>
                    </a:p>
                  </a:txBody>
                  <a:tcPr/>
                </a:tc>
                <a:tc hMerge="1">
                  <a:txBody>
                    <a:bodyPr/>
                    <a:lstStyle/>
                    <a:p>
                      <a:pPr rtl="1"/>
                      <a:endParaRPr lang="fa-IR" dirty="0"/>
                    </a:p>
                  </a:txBody>
                  <a:tcPr/>
                </a:tc>
                <a:extLst>
                  <a:ext uri="{0D108BD9-81ED-4DB2-BD59-A6C34878D82A}">
                    <a16:rowId xmlns:a16="http://schemas.microsoft.com/office/drawing/2014/main" val="613154817"/>
                  </a:ext>
                </a:extLst>
              </a:tr>
              <a:tr h="527538">
                <a:tc>
                  <a:txBody>
                    <a:bodyPr/>
                    <a:lstStyle/>
                    <a:p>
                      <a:pPr algn="ctr" rtl="1"/>
                      <a:r>
                        <a:rPr lang="fa-IR" sz="2800" dirty="0" smtClean="0"/>
                        <a:t>1</a:t>
                      </a:r>
                      <a:endParaRPr lang="fa-IR" sz="2800" dirty="0">
                        <a:cs typeface="B Nazanin" panose="000004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1" eaLnBrk="1" latinLnBrk="0" hangingPunct="1"/>
                      <a:r>
                        <a:rPr lang="fa-IR" sz="2800" kern="1200" dirty="0" smtClean="0">
                          <a:ln>
                            <a:solidFill>
                              <a:schemeClr val="tx1"/>
                            </a:solidFill>
                          </a:ln>
                          <a:solidFill>
                            <a:schemeClr val="accent5">
                              <a:alpha val="0"/>
                            </a:schemeClr>
                          </a:solidFill>
                          <a:latin typeface="+mn-lt"/>
                          <a:ea typeface="+mn-ea"/>
                          <a:cs typeface="+mn-cs"/>
                          <a:hlinkClick r:id="rId2" action="ppaction://hlinksldjump"/>
                        </a:rPr>
                        <a:t>عنوان</a:t>
                      </a:r>
                      <a:endParaRPr lang="fa-IR" sz="2800" kern="1200" dirty="0">
                        <a:ln>
                          <a:solidFill>
                            <a:schemeClr val="tx1"/>
                          </a:solidFill>
                        </a:ln>
                        <a:solidFill>
                          <a:schemeClr val="accent5">
                            <a:alpha val="0"/>
                          </a:schemeClr>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tint val="20000"/>
                      </a:schemeClr>
                    </a:solidFill>
                  </a:tcPr>
                </a:tc>
                <a:tc>
                  <a:txBody>
                    <a:bodyPr/>
                    <a:lstStyle/>
                    <a:p>
                      <a:pPr algn="ctr" rtl="1"/>
                      <a:r>
                        <a:rPr lang="en-US" sz="2800" dirty="0" smtClean="0">
                          <a:latin typeface="Times New Roman" panose="02020603050405020304" pitchFamily="18" charset="0"/>
                          <a:cs typeface="Times New Roman" panose="02020603050405020304" pitchFamily="18" charset="0"/>
                        </a:rPr>
                        <a:t>Title</a:t>
                      </a:r>
                      <a:endParaRPr lang="fa-IR" sz="2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23580526"/>
                  </a:ext>
                </a:extLst>
              </a:tr>
              <a:tr h="527538">
                <a:tc>
                  <a:txBody>
                    <a:bodyPr/>
                    <a:lstStyle/>
                    <a:p>
                      <a:pPr algn="ctr" rtl="1"/>
                      <a:r>
                        <a:rPr lang="fa-IR" sz="2800" dirty="0" smtClean="0"/>
                        <a:t>2</a:t>
                      </a:r>
                      <a:endParaRPr lang="fa-IR" sz="2800" dirty="0">
                        <a:cs typeface="B Nazanin" panose="000004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1" eaLnBrk="1" latinLnBrk="0" hangingPunct="1"/>
                      <a:r>
                        <a:rPr lang="fa-IR" sz="2800" kern="1200" dirty="0" smtClean="0">
                          <a:ln>
                            <a:solidFill>
                              <a:schemeClr val="tx1"/>
                            </a:solidFill>
                          </a:ln>
                          <a:solidFill>
                            <a:schemeClr val="accent5">
                              <a:alpha val="0"/>
                            </a:schemeClr>
                          </a:solidFill>
                          <a:latin typeface="+mn-lt"/>
                          <a:ea typeface="+mn-ea"/>
                          <a:cs typeface="+mn-cs"/>
                          <a:hlinkClick r:id="rId3" action="ppaction://hlinksldjump"/>
                        </a:rPr>
                        <a:t>مشخصات نویسنده یا نویسندگان</a:t>
                      </a:r>
                      <a:endParaRPr lang="fa-IR" sz="2800" kern="1200" dirty="0" smtClean="0">
                        <a:ln>
                          <a:solidFill>
                            <a:schemeClr val="tx1"/>
                          </a:solidFill>
                        </a:ln>
                        <a:solidFill>
                          <a:schemeClr val="accent5">
                            <a:alpha val="0"/>
                          </a:schemeClr>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sz="2800" dirty="0" smtClean="0">
                          <a:latin typeface="Times New Roman" panose="02020603050405020304" pitchFamily="18" charset="0"/>
                          <a:cs typeface="Times New Roman" panose="02020603050405020304" pitchFamily="18" charset="0"/>
                        </a:rPr>
                        <a:t>Affiliation</a:t>
                      </a:r>
                      <a:endParaRPr lang="fa-IR" sz="2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99779437"/>
                  </a:ext>
                </a:extLst>
              </a:tr>
              <a:tr h="527538">
                <a:tc>
                  <a:txBody>
                    <a:bodyPr/>
                    <a:lstStyle/>
                    <a:p>
                      <a:pPr algn="ctr" rtl="1"/>
                      <a:r>
                        <a:rPr lang="fa-IR" sz="2800" dirty="0" smtClean="0"/>
                        <a:t>3</a:t>
                      </a:r>
                      <a:endParaRPr lang="fa-IR" sz="2800" dirty="0">
                        <a:cs typeface="B Nazanin" panose="000004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1" eaLnBrk="1" latinLnBrk="0" hangingPunct="1"/>
                      <a:r>
                        <a:rPr lang="fa-IR" sz="2800" kern="1200" dirty="0" smtClean="0">
                          <a:ln>
                            <a:solidFill>
                              <a:schemeClr val="tx1"/>
                            </a:solidFill>
                          </a:ln>
                          <a:solidFill>
                            <a:schemeClr val="accent5">
                              <a:alpha val="0"/>
                            </a:schemeClr>
                          </a:solidFill>
                          <a:latin typeface="+mn-lt"/>
                          <a:ea typeface="+mn-ea"/>
                          <a:cs typeface="+mn-cs"/>
                          <a:hlinkClick r:id="rId4" action="ppaction://hlinksldjump"/>
                        </a:rPr>
                        <a:t>چکیده</a:t>
                      </a:r>
                      <a:endParaRPr lang="fa-IR" sz="2800" kern="1200" dirty="0">
                        <a:ln>
                          <a:solidFill>
                            <a:schemeClr val="tx1"/>
                          </a:solidFill>
                        </a:ln>
                        <a:solidFill>
                          <a:schemeClr val="accent5">
                            <a:alpha val="0"/>
                          </a:schemeClr>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sz="2800" dirty="0" smtClean="0">
                          <a:latin typeface="Times New Roman" panose="02020603050405020304" pitchFamily="18" charset="0"/>
                          <a:cs typeface="Times New Roman" panose="02020603050405020304" pitchFamily="18" charset="0"/>
                        </a:rPr>
                        <a:t>Abstract</a:t>
                      </a:r>
                      <a:endParaRPr lang="fa-IR" sz="2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0904149"/>
                  </a:ext>
                </a:extLst>
              </a:tr>
              <a:tr h="527538">
                <a:tc>
                  <a:txBody>
                    <a:bodyPr/>
                    <a:lstStyle/>
                    <a:p>
                      <a:pPr algn="ctr" rtl="1"/>
                      <a:r>
                        <a:rPr lang="fa-IR" sz="2800" dirty="0" smtClean="0"/>
                        <a:t>4</a:t>
                      </a:r>
                      <a:endParaRPr lang="fa-IR" sz="2800" dirty="0">
                        <a:cs typeface="B Nazanin" panose="000004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1" eaLnBrk="1" latinLnBrk="0" hangingPunct="1"/>
                      <a:r>
                        <a:rPr lang="fa-IR" sz="2800" kern="1200" dirty="0" smtClean="0">
                          <a:ln>
                            <a:solidFill>
                              <a:schemeClr val="tx1"/>
                            </a:solidFill>
                          </a:ln>
                          <a:solidFill>
                            <a:schemeClr val="accent5">
                              <a:alpha val="0"/>
                            </a:schemeClr>
                          </a:solidFill>
                          <a:latin typeface="+mn-lt"/>
                          <a:ea typeface="+mn-ea"/>
                          <a:cs typeface="+mn-cs"/>
                          <a:hlinkClick r:id="rId5" action="ppaction://hlinksldjump"/>
                        </a:rPr>
                        <a:t>کلمات کلیدی</a:t>
                      </a:r>
                      <a:endParaRPr lang="fa-IR" sz="2800" kern="1200" dirty="0">
                        <a:ln>
                          <a:solidFill>
                            <a:schemeClr val="tx1"/>
                          </a:solidFill>
                        </a:ln>
                        <a:solidFill>
                          <a:schemeClr val="accent5">
                            <a:alpha val="0"/>
                          </a:schemeClr>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sz="2800" dirty="0" smtClean="0">
                          <a:latin typeface="Times New Roman" panose="02020603050405020304" pitchFamily="18" charset="0"/>
                          <a:cs typeface="Times New Roman" panose="02020603050405020304" pitchFamily="18" charset="0"/>
                        </a:rPr>
                        <a:t>Key words</a:t>
                      </a:r>
                      <a:endParaRPr lang="fa-IR" sz="2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0286233"/>
                  </a:ext>
                </a:extLst>
              </a:tr>
              <a:tr h="527538">
                <a:tc>
                  <a:txBody>
                    <a:bodyPr/>
                    <a:lstStyle/>
                    <a:p>
                      <a:pPr algn="ctr" rtl="1"/>
                      <a:r>
                        <a:rPr lang="fa-IR" sz="2800" dirty="0" smtClean="0"/>
                        <a:t>5</a:t>
                      </a:r>
                      <a:endParaRPr lang="fa-IR" sz="2800" dirty="0">
                        <a:cs typeface="B Nazanin" panose="000004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1" eaLnBrk="1" latinLnBrk="0" hangingPunct="1"/>
                      <a:r>
                        <a:rPr lang="fa-IR" sz="2800" kern="1200" dirty="0" smtClean="0">
                          <a:ln>
                            <a:solidFill>
                              <a:schemeClr val="tx1"/>
                            </a:solidFill>
                          </a:ln>
                          <a:solidFill>
                            <a:schemeClr val="accent5">
                              <a:alpha val="0"/>
                            </a:schemeClr>
                          </a:solidFill>
                          <a:latin typeface="+mn-lt"/>
                          <a:ea typeface="+mn-ea"/>
                          <a:cs typeface="+mn-cs"/>
                          <a:hlinkClick r:id="rId6" action="ppaction://hlinksldjump"/>
                        </a:rPr>
                        <a:t>مقدمه</a:t>
                      </a:r>
                      <a:endParaRPr lang="fa-IR" sz="2800" kern="1200" dirty="0">
                        <a:ln>
                          <a:solidFill>
                            <a:schemeClr val="tx1"/>
                          </a:solidFill>
                        </a:ln>
                        <a:solidFill>
                          <a:schemeClr val="accent5">
                            <a:alpha val="0"/>
                          </a:schemeClr>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sz="2800" dirty="0" smtClean="0">
                          <a:latin typeface="Times New Roman" panose="02020603050405020304" pitchFamily="18" charset="0"/>
                          <a:cs typeface="Times New Roman" panose="02020603050405020304" pitchFamily="18" charset="0"/>
                        </a:rPr>
                        <a:t>Introduction</a:t>
                      </a:r>
                      <a:endParaRPr lang="fa-IR" sz="2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8234805"/>
                  </a:ext>
                </a:extLst>
              </a:tr>
              <a:tr h="527538">
                <a:tc>
                  <a:txBody>
                    <a:bodyPr/>
                    <a:lstStyle/>
                    <a:p>
                      <a:pPr algn="ctr" rtl="1"/>
                      <a:r>
                        <a:rPr lang="fa-IR" sz="2800" dirty="0" smtClean="0"/>
                        <a:t>6</a:t>
                      </a:r>
                      <a:endParaRPr lang="fa-IR" sz="2800" dirty="0">
                        <a:cs typeface="B Nazanin" panose="000004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1" eaLnBrk="1" latinLnBrk="0" hangingPunct="1"/>
                      <a:r>
                        <a:rPr lang="fa-IR" sz="2800" kern="1200" dirty="0" smtClean="0">
                          <a:ln>
                            <a:solidFill>
                              <a:schemeClr val="tx1"/>
                            </a:solidFill>
                          </a:ln>
                          <a:solidFill>
                            <a:schemeClr val="accent5">
                              <a:alpha val="0"/>
                            </a:schemeClr>
                          </a:solidFill>
                          <a:latin typeface="+mn-lt"/>
                          <a:ea typeface="+mn-ea"/>
                          <a:cs typeface="+mn-cs"/>
                          <a:hlinkClick r:id="rId7" action="ppaction://hlinksldjump"/>
                        </a:rPr>
                        <a:t>روش ها</a:t>
                      </a:r>
                      <a:endParaRPr lang="fa-IR" sz="2800" kern="1200" dirty="0">
                        <a:ln>
                          <a:solidFill>
                            <a:schemeClr val="tx1"/>
                          </a:solidFill>
                        </a:ln>
                        <a:solidFill>
                          <a:schemeClr val="accent5">
                            <a:alpha val="0"/>
                          </a:schemeClr>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sz="2800" dirty="0" smtClean="0">
                          <a:latin typeface="Times New Roman" panose="02020603050405020304" pitchFamily="18" charset="0"/>
                          <a:cs typeface="Times New Roman" panose="02020603050405020304" pitchFamily="18" charset="0"/>
                        </a:rPr>
                        <a:t>Methods</a:t>
                      </a:r>
                      <a:endParaRPr lang="fa-IR" sz="2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2957282"/>
                  </a:ext>
                </a:extLst>
              </a:tr>
              <a:tr h="527538">
                <a:tc>
                  <a:txBody>
                    <a:bodyPr/>
                    <a:lstStyle/>
                    <a:p>
                      <a:pPr algn="ctr" rtl="1"/>
                      <a:r>
                        <a:rPr lang="fa-IR" sz="2800" dirty="0" smtClean="0"/>
                        <a:t>7</a:t>
                      </a:r>
                      <a:endParaRPr lang="fa-IR" sz="2800" dirty="0">
                        <a:cs typeface="B Nazanin" panose="000004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1" eaLnBrk="1" latinLnBrk="0" hangingPunct="1"/>
                      <a:r>
                        <a:rPr lang="fa-IR" sz="2800" kern="1200" dirty="0" smtClean="0">
                          <a:ln>
                            <a:solidFill>
                              <a:schemeClr val="tx1"/>
                            </a:solidFill>
                          </a:ln>
                          <a:solidFill>
                            <a:schemeClr val="accent5">
                              <a:alpha val="0"/>
                            </a:schemeClr>
                          </a:solidFill>
                          <a:latin typeface="+mn-lt"/>
                          <a:ea typeface="+mn-ea"/>
                          <a:cs typeface="+mn-cs"/>
                          <a:hlinkClick r:id="rId8" action="ppaction://hlinksldjump"/>
                        </a:rPr>
                        <a:t>نتایج (یافته ها)</a:t>
                      </a:r>
                      <a:endParaRPr lang="fa-IR" sz="2800" kern="1200" dirty="0">
                        <a:ln>
                          <a:solidFill>
                            <a:schemeClr val="tx1"/>
                          </a:solidFill>
                        </a:ln>
                        <a:solidFill>
                          <a:schemeClr val="accent5">
                            <a:alpha val="0"/>
                          </a:schemeClr>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sz="2800" dirty="0" smtClean="0">
                          <a:latin typeface="Times New Roman" panose="02020603050405020304" pitchFamily="18" charset="0"/>
                          <a:cs typeface="Times New Roman" panose="02020603050405020304" pitchFamily="18" charset="0"/>
                        </a:rPr>
                        <a:t>Results (Finding)</a:t>
                      </a:r>
                      <a:endParaRPr lang="fa-IR" sz="2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4821703"/>
                  </a:ext>
                </a:extLst>
              </a:tr>
              <a:tr h="527538">
                <a:tc>
                  <a:txBody>
                    <a:bodyPr/>
                    <a:lstStyle/>
                    <a:p>
                      <a:pPr algn="ctr" rtl="1"/>
                      <a:r>
                        <a:rPr lang="fa-IR" sz="2800" dirty="0" smtClean="0"/>
                        <a:t>8</a:t>
                      </a:r>
                      <a:endParaRPr lang="fa-IR" sz="2800" dirty="0">
                        <a:cs typeface="B Nazanin" panose="000004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1" eaLnBrk="1" latinLnBrk="0" hangingPunct="1"/>
                      <a:r>
                        <a:rPr lang="fa-IR" sz="2800" kern="1200" dirty="0" smtClean="0">
                          <a:ln>
                            <a:solidFill>
                              <a:schemeClr val="tx1"/>
                            </a:solidFill>
                          </a:ln>
                          <a:solidFill>
                            <a:schemeClr val="accent5">
                              <a:alpha val="0"/>
                            </a:schemeClr>
                          </a:solidFill>
                          <a:latin typeface="+mn-lt"/>
                          <a:ea typeface="+mn-ea"/>
                          <a:cs typeface="+mn-cs"/>
                          <a:hlinkClick r:id="rId9" action="ppaction://hlinksldjump"/>
                        </a:rPr>
                        <a:t>بحث (تجزیه و تحلیل)</a:t>
                      </a:r>
                      <a:endParaRPr lang="fa-IR" sz="2800" kern="1200" dirty="0">
                        <a:ln>
                          <a:solidFill>
                            <a:schemeClr val="tx1"/>
                          </a:solidFill>
                        </a:ln>
                        <a:solidFill>
                          <a:schemeClr val="accent5">
                            <a:alpha val="0"/>
                          </a:schemeClr>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sz="2800" dirty="0" smtClean="0">
                          <a:latin typeface="Times New Roman" panose="02020603050405020304" pitchFamily="18" charset="0"/>
                          <a:cs typeface="Times New Roman" panose="02020603050405020304" pitchFamily="18" charset="0"/>
                        </a:rPr>
                        <a:t>Discussion (Analysis)</a:t>
                      </a:r>
                      <a:endParaRPr lang="fa-IR" sz="2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0467458"/>
                  </a:ext>
                </a:extLst>
              </a:tr>
              <a:tr h="527538">
                <a:tc>
                  <a:txBody>
                    <a:bodyPr/>
                    <a:lstStyle/>
                    <a:p>
                      <a:pPr algn="ctr" rtl="1"/>
                      <a:r>
                        <a:rPr lang="fa-IR" sz="2800" dirty="0" smtClean="0"/>
                        <a:t>9</a:t>
                      </a:r>
                      <a:endParaRPr lang="fa-IR" sz="2800" dirty="0">
                        <a:cs typeface="B Nazanin" panose="000004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2800" kern="1200" dirty="0" smtClean="0">
                          <a:ln>
                            <a:solidFill>
                              <a:schemeClr val="tx1"/>
                            </a:solidFill>
                          </a:ln>
                          <a:solidFill>
                            <a:schemeClr val="accent5">
                              <a:alpha val="0"/>
                            </a:schemeClr>
                          </a:solidFill>
                          <a:latin typeface="+mn-lt"/>
                          <a:ea typeface="+mn-ea"/>
                          <a:cs typeface="+mn-cs"/>
                          <a:hlinkClick r:id="rId9" action="ppaction://hlinksldjump"/>
                        </a:rPr>
                        <a:t>نتیجه گیری</a:t>
                      </a:r>
                      <a:endParaRPr lang="fa-IR" sz="2800" kern="1200" dirty="0">
                        <a:ln>
                          <a:solidFill>
                            <a:schemeClr val="tx1"/>
                          </a:solidFill>
                        </a:ln>
                        <a:solidFill>
                          <a:schemeClr val="accent5">
                            <a:alpha val="0"/>
                          </a:schemeClr>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sz="2800" dirty="0" smtClean="0">
                          <a:latin typeface="Times New Roman" panose="02020603050405020304" pitchFamily="18" charset="0"/>
                          <a:cs typeface="Times New Roman" panose="02020603050405020304" pitchFamily="18" charset="0"/>
                        </a:rPr>
                        <a:t>Conclusion</a:t>
                      </a:r>
                      <a:endParaRPr lang="fa-IR" sz="2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2413431"/>
                  </a:ext>
                </a:extLst>
              </a:tr>
              <a:tr h="527538">
                <a:tc>
                  <a:txBody>
                    <a:bodyPr/>
                    <a:lstStyle/>
                    <a:p>
                      <a:pPr algn="ctr" rtl="1"/>
                      <a:r>
                        <a:rPr lang="fa-IR" sz="2800" dirty="0" smtClean="0"/>
                        <a:t>10</a:t>
                      </a:r>
                      <a:endParaRPr lang="fa-IR" sz="2800" dirty="0">
                        <a:cs typeface="B Nazanin" panose="000004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1" eaLnBrk="1" latinLnBrk="0" hangingPunct="1"/>
                      <a:r>
                        <a:rPr lang="fa-IR" sz="2800" kern="1200" dirty="0" smtClean="0">
                          <a:ln>
                            <a:solidFill>
                              <a:schemeClr val="tx1"/>
                            </a:solidFill>
                          </a:ln>
                          <a:solidFill>
                            <a:schemeClr val="accent5">
                              <a:alpha val="0"/>
                            </a:schemeClr>
                          </a:solidFill>
                          <a:latin typeface="+mn-lt"/>
                          <a:ea typeface="+mn-ea"/>
                          <a:cs typeface="+mn-cs"/>
                          <a:hlinkClick r:id="rId10" action="ppaction://hlinksldjump"/>
                        </a:rPr>
                        <a:t>تقدیرها</a:t>
                      </a:r>
                      <a:endParaRPr lang="fa-IR" sz="2800" kern="1200" dirty="0">
                        <a:ln>
                          <a:solidFill>
                            <a:schemeClr val="tx1"/>
                          </a:solidFill>
                        </a:ln>
                        <a:solidFill>
                          <a:schemeClr val="accent5">
                            <a:alpha val="0"/>
                          </a:schemeClr>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sz="2800" dirty="0" smtClean="0">
                          <a:latin typeface="Times New Roman" panose="02020603050405020304" pitchFamily="18" charset="0"/>
                          <a:cs typeface="Times New Roman" panose="02020603050405020304" pitchFamily="18" charset="0"/>
                        </a:rPr>
                        <a:t>Acknowledgements</a:t>
                      </a:r>
                      <a:endParaRPr lang="fa-IR" sz="2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9345259"/>
                  </a:ext>
                </a:extLst>
              </a:tr>
              <a:tr h="527538">
                <a:tc>
                  <a:txBody>
                    <a:bodyPr/>
                    <a:lstStyle/>
                    <a:p>
                      <a:pPr algn="ctr" rtl="1"/>
                      <a:r>
                        <a:rPr lang="fa-IR" sz="2800" dirty="0" smtClean="0"/>
                        <a:t>11</a:t>
                      </a:r>
                      <a:endParaRPr lang="fa-IR" sz="2800" dirty="0">
                        <a:cs typeface="B Nazanin" panose="000004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1" eaLnBrk="1" latinLnBrk="0" hangingPunct="1"/>
                      <a:r>
                        <a:rPr lang="fa-IR" sz="2800" kern="1200" dirty="0" smtClean="0">
                          <a:ln>
                            <a:solidFill>
                              <a:schemeClr val="tx1"/>
                            </a:solidFill>
                          </a:ln>
                          <a:solidFill>
                            <a:schemeClr val="accent5">
                              <a:alpha val="0"/>
                            </a:schemeClr>
                          </a:solidFill>
                          <a:latin typeface="+mn-lt"/>
                          <a:ea typeface="+mn-ea"/>
                          <a:cs typeface="+mn-cs"/>
                          <a:hlinkClick r:id="rId11" action="ppaction://hlinksldjump"/>
                        </a:rPr>
                        <a:t>ضمایم</a:t>
                      </a:r>
                      <a:endParaRPr lang="fa-IR" sz="2800" kern="1200" dirty="0">
                        <a:ln>
                          <a:solidFill>
                            <a:schemeClr val="tx1"/>
                          </a:solidFill>
                        </a:ln>
                        <a:solidFill>
                          <a:schemeClr val="accent5">
                            <a:alpha val="0"/>
                          </a:schemeClr>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sz="2800" dirty="0" smtClean="0">
                          <a:latin typeface="Times New Roman" panose="02020603050405020304" pitchFamily="18" charset="0"/>
                          <a:cs typeface="Times New Roman" panose="02020603050405020304" pitchFamily="18" charset="0"/>
                        </a:rPr>
                        <a:t>Appendices</a:t>
                      </a:r>
                      <a:endParaRPr lang="fa-IR" sz="2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0134458"/>
                  </a:ext>
                </a:extLst>
              </a:tr>
              <a:tr h="527538">
                <a:tc>
                  <a:txBody>
                    <a:bodyPr/>
                    <a:lstStyle/>
                    <a:p>
                      <a:pPr algn="ctr" rtl="1"/>
                      <a:r>
                        <a:rPr lang="fa-IR" sz="2800" dirty="0" smtClean="0"/>
                        <a:t>12</a:t>
                      </a:r>
                      <a:endParaRPr lang="fa-IR" sz="2800" dirty="0">
                        <a:cs typeface="B Nazanin" panose="000004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1" eaLnBrk="1" latinLnBrk="0" hangingPunct="1"/>
                      <a:r>
                        <a:rPr lang="fa-IR" sz="2800" kern="1200" dirty="0" smtClean="0">
                          <a:ln>
                            <a:solidFill>
                              <a:schemeClr val="tx1"/>
                            </a:solidFill>
                          </a:ln>
                          <a:solidFill>
                            <a:schemeClr val="accent5">
                              <a:alpha val="0"/>
                            </a:schemeClr>
                          </a:solidFill>
                          <a:latin typeface="+mn-lt"/>
                          <a:ea typeface="+mn-ea"/>
                          <a:cs typeface="+mn-cs"/>
                          <a:hlinkClick r:id="rId12" action="ppaction://hlinksldjump"/>
                        </a:rPr>
                        <a:t>منابع</a:t>
                      </a:r>
                      <a:endParaRPr lang="fa-IR" sz="2800" kern="1200" dirty="0">
                        <a:ln>
                          <a:solidFill>
                            <a:schemeClr val="tx1"/>
                          </a:solidFill>
                        </a:ln>
                        <a:solidFill>
                          <a:schemeClr val="accent5">
                            <a:alpha val="0"/>
                          </a:schemeClr>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sz="2800" dirty="0" smtClean="0">
                          <a:latin typeface="Times New Roman" panose="02020603050405020304" pitchFamily="18" charset="0"/>
                          <a:cs typeface="Times New Roman" panose="02020603050405020304" pitchFamily="18" charset="0"/>
                        </a:rPr>
                        <a:t>References</a:t>
                      </a:r>
                      <a:endParaRPr lang="fa-IR" sz="2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9642876"/>
                  </a:ext>
                </a:extLst>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0"/>
            <a:ext cx="10364451" cy="1596177"/>
          </a:xfrm>
        </p:spPr>
        <p:txBody>
          <a:bodyPr>
            <a:normAutofit/>
          </a:bodyPr>
          <a:lstStyle/>
          <a:p>
            <a:r>
              <a:rPr lang="fa-IR" sz="4000" b="1" dirty="0" smtClean="0">
                <a:cs typeface="B Nazanin" panose="00000400000000000000" pitchFamily="2" charset="-78"/>
              </a:rPr>
              <a:t>اجزاء تشکیل دهنده ساختار مقاله</a:t>
            </a:r>
            <a:endParaRPr lang="fa-IR" sz="4000" b="1" dirty="0">
              <a:cs typeface="B Nazanin" panose="00000400000000000000" pitchFamily="2" charset="-78"/>
            </a:endParaRPr>
          </a:p>
        </p:txBody>
      </p:sp>
      <p:sp>
        <p:nvSpPr>
          <p:cNvPr id="3" name="Content Placeholder 2"/>
          <p:cNvSpPr>
            <a:spLocks noGrp="1"/>
          </p:cNvSpPr>
          <p:nvPr>
            <p:ph sz="quarter" idx="13"/>
          </p:nvPr>
        </p:nvSpPr>
        <p:spPr>
          <a:xfrm>
            <a:off x="913774" y="2177273"/>
            <a:ext cx="10363826" cy="3424107"/>
          </a:xfrm>
        </p:spPr>
        <p:txBody>
          <a:bodyPr>
            <a:noAutofit/>
          </a:bodyPr>
          <a:lstStyle/>
          <a:p>
            <a:pPr algn="just"/>
            <a:r>
              <a:rPr lang="fa-IR" sz="2800" dirty="0">
                <a:cs typeface="B Nazanin" panose="00000400000000000000" pitchFamily="2" charset="-78"/>
              </a:rPr>
              <a:t>از در کنار هم قرارگرفتن </a:t>
            </a:r>
            <a:r>
              <a:rPr lang="fa-IR" sz="2800" dirty="0" smtClean="0">
                <a:cs typeface="B Nazanin" panose="00000400000000000000" pitchFamily="2" charset="-78"/>
              </a:rPr>
              <a:t>اجزای ذکر شده </a:t>
            </a:r>
            <a:r>
              <a:rPr lang="fa-IR" sz="2800" dirty="0">
                <a:cs typeface="B Nazanin" panose="00000400000000000000" pitchFamily="2" charset="-78"/>
              </a:rPr>
              <a:t>در چارچوبی مشخص و منظم مقاله شکل </a:t>
            </a:r>
            <a:r>
              <a:rPr lang="fa-IR" sz="2800" dirty="0" smtClean="0">
                <a:cs typeface="B Nazanin" panose="00000400000000000000" pitchFamily="2" charset="-78"/>
              </a:rPr>
              <a:t>می گیرد</a:t>
            </a:r>
            <a:r>
              <a:rPr lang="fa-IR" sz="2800" dirty="0">
                <a:cs typeface="B Nazanin" panose="00000400000000000000" pitchFamily="2" charset="-78"/>
              </a:rPr>
              <a:t>. </a:t>
            </a:r>
            <a:r>
              <a:rPr lang="fa-IR" sz="2800" dirty="0" smtClean="0">
                <a:cs typeface="B Nazanin" panose="00000400000000000000" pitchFamily="2" charset="-78"/>
              </a:rPr>
              <a:t>در </a:t>
            </a:r>
            <a:r>
              <a:rPr lang="fa-IR" sz="2800" dirty="0">
                <a:cs typeface="B Nazanin" panose="00000400000000000000" pitchFamily="2" charset="-78"/>
              </a:rPr>
              <a:t>هر </a:t>
            </a:r>
            <a:r>
              <a:rPr lang="fa-IR" sz="2800" dirty="0" smtClean="0">
                <a:cs typeface="B Nazanin" panose="00000400000000000000" pitchFamily="2" charset="-78"/>
              </a:rPr>
              <a:t>مقاله</a:t>
            </a:r>
            <a:r>
              <a:rPr lang="fa-IR" sz="2800" dirty="0">
                <a:cs typeface="B Nazanin" panose="00000400000000000000" pitchFamily="2" charset="-78"/>
              </a:rPr>
              <a:t> </a:t>
            </a:r>
            <a:r>
              <a:rPr lang="fa-IR" sz="2800" dirty="0" smtClean="0">
                <a:cs typeface="B Nazanin" panose="00000400000000000000" pitchFamily="2" charset="-78"/>
              </a:rPr>
              <a:t>قسمت های </a:t>
            </a:r>
            <a:r>
              <a:rPr lang="fa-IR" sz="2800" dirty="0">
                <a:cs typeface="B Nazanin" panose="00000400000000000000" pitchFamily="2" charset="-78"/>
              </a:rPr>
              <a:t>کلیدی که معمولاً در همان ابتدا توسط مخاطب مطالعه </a:t>
            </a:r>
            <a:r>
              <a:rPr lang="fa-IR" sz="2800" dirty="0" smtClean="0">
                <a:cs typeface="B Nazanin" panose="00000400000000000000" pitchFamily="2" charset="-78"/>
              </a:rPr>
              <a:t>می شوند </a:t>
            </a:r>
            <a:r>
              <a:rPr lang="fa-IR" sz="2800" dirty="0">
                <a:cs typeface="B Nazanin" panose="00000400000000000000" pitchFamily="2" charset="-78"/>
              </a:rPr>
              <a:t>به ترتیب عبارتند از: عنوان، چکیده، </a:t>
            </a:r>
            <a:r>
              <a:rPr lang="fa-IR" sz="2800" dirty="0" smtClean="0">
                <a:cs typeface="B Nazanin" panose="00000400000000000000" pitchFamily="2" charset="-78"/>
              </a:rPr>
              <a:t>نتیجه گیری ، بحث، </a:t>
            </a:r>
            <a:r>
              <a:rPr lang="fa-IR" sz="2800" dirty="0">
                <a:cs typeface="B Nazanin" panose="00000400000000000000" pitchFamily="2" charset="-78"/>
              </a:rPr>
              <a:t>جملات اول هر بند، </a:t>
            </a:r>
            <a:r>
              <a:rPr lang="fa-IR" sz="2800" dirty="0" smtClean="0">
                <a:cs typeface="B Nazanin" panose="00000400000000000000" pitchFamily="2" charset="-78"/>
              </a:rPr>
              <a:t>شکل ها</a:t>
            </a:r>
            <a:r>
              <a:rPr lang="fa-IR" sz="2800" dirty="0">
                <a:cs typeface="B Nazanin" panose="00000400000000000000" pitchFamily="2" charset="-78"/>
              </a:rPr>
              <a:t>، جداول و </a:t>
            </a:r>
            <a:r>
              <a:rPr lang="fa-IR" sz="2800" dirty="0" smtClean="0">
                <a:cs typeface="B Nazanin" panose="00000400000000000000" pitchFamily="2" charset="-78"/>
              </a:rPr>
              <a:t>زیرنویس های آن ها </a:t>
            </a:r>
            <a:r>
              <a:rPr lang="fa-IR" sz="2800" dirty="0">
                <a:cs typeface="B Nazanin" panose="00000400000000000000" pitchFamily="2" charset="-78"/>
              </a:rPr>
              <a:t>که در نگارش و تنظیم آنها باید بسیار دقت </a:t>
            </a:r>
            <a:r>
              <a:rPr lang="fa-IR" sz="2800" dirty="0" smtClean="0">
                <a:cs typeface="B Nazanin" panose="00000400000000000000" pitchFamily="2" charset="-78"/>
              </a:rPr>
              <a:t>کرد. تا</a:t>
            </a:r>
            <a:r>
              <a:rPr lang="fa-IR" sz="2800" dirty="0">
                <a:cs typeface="B Nazanin" panose="00000400000000000000" pitchFamily="2" charset="-78"/>
              </a:rPr>
              <a:t> </a:t>
            </a:r>
            <a:r>
              <a:rPr lang="fa-IR" sz="2800" dirty="0" smtClean="0">
                <a:cs typeface="B Nazanin" panose="00000400000000000000" pitchFamily="2" charset="-78"/>
              </a:rPr>
              <a:t>زمانیکه </a:t>
            </a:r>
            <a:r>
              <a:rPr lang="fa-IR" sz="2800" dirty="0">
                <a:cs typeface="B Nazanin" panose="00000400000000000000" pitchFamily="2" charset="-78"/>
              </a:rPr>
              <a:t>مقاله توسط مجله پذیرفته نشود </a:t>
            </a:r>
            <a:r>
              <a:rPr lang="fa-IR" sz="2800" dirty="0" smtClean="0">
                <a:cs typeface="B Nazanin" panose="00000400000000000000" pitchFamily="2" charset="-78"/>
              </a:rPr>
              <a:t>نمی توان </a:t>
            </a:r>
            <a:r>
              <a:rPr lang="fa-IR" sz="2800" dirty="0">
                <a:cs typeface="B Nazanin" panose="00000400000000000000" pitchFamily="2" charset="-78"/>
              </a:rPr>
              <a:t>نام مقاله را به آن اطلاق کرد بلکه نام اصلی آن </a:t>
            </a:r>
            <a:r>
              <a:rPr lang="fa-IR" sz="2800" dirty="0" smtClean="0">
                <a:cs typeface="B Nazanin" panose="00000400000000000000" pitchFamily="2" charset="-78"/>
              </a:rPr>
              <a:t>نسخه ی </a:t>
            </a:r>
            <a:r>
              <a:rPr lang="fa-IR" sz="2800" dirty="0">
                <a:cs typeface="B Nazanin" panose="00000400000000000000" pitchFamily="2" charset="-78"/>
              </a:rPr>
              <a:t>خطی </a:t>
            </a:r>
            <a:r>
              <a:rPr lang="fa-IR" sz="2800" dirty="0" smtClean="0">
                <a:cs typeface="B Nazanin" panose="00000400000000000000" pitchFamily="2" charset="-78"/>
              </a:rPr>
              <a:t>(</a:t>
            </a:r>
            <a:r>
              <a:rPr lang="en-US" sz="2800" dirty="0" smtClean="0">
                <a:cs typeface="B Nazanin" panose="00000400000000000000" pitchFamily="2" charset="-78"/>
              </a:rPr>
              <a:t>Manuscript</a:t>
            </a:r>
            <a:r>
              <a:rPr lang="fa-IR" sz="2800" dirty="0" smtClean="0">
                <a:cs typeface="B Nazanin" panose="00000400000000000000" pitchFamily="2" charset="-78"/>
              </a:rPr>
              <a:t>) مقاله است.</a:t>
            </a:r>
            <a:endParaRPr lang="fa-IR" sz="2800" dirty="0">
              <a:cs typeface="B Nazanin" panose="00000400000000000000" pitchFamily="2" charset="-78"/>
            </a:endParaRPr>
          </a:p>
        </p:txBody>
      </p:sp>
      <p:sp>
        <p:nvSpPr>
          <p:cNvPr id="4" name="Slide Number Placeholder 3"/>
          <p:cNvSpPr>
            <a:spLocks noGrp="1"/>
          </p:cNvSpPr>
          <p:nvPr>
            <p:ph type="sldNum" sz="quarter" idx="12"/>
          </p:nvPr>
        </p:nvSpPr>
        <p:spPr/>
        <p:txBody>
          <a:bodyPr/>
          <a:lstStyle/>
          <a:p>
            <a:fld id="{769A57F7-F4F3-4D06-B243-44D6BA67A820}" type="slidenum">
              <a:rPr lang="fa-IR" smtClean="0"/>
              <a:pPr/>
              <a:t>15</a:t>
            </a:fld>
            <a:endParaRPr lang="fa-IR"/>
          </a:p>
        </p:txBody>
      </p:sp>
    </p:spTree>
    <p:extLst>
      <p:ext uri="{BB962C8B-B14F-4D97-AF65-F5344CB8AC3E}">
        <p14:creationId xmlns:p14="http://schemas.microsoft.com/office/powerpoint/2010/main" val="2163800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0"/>
            <a:ext cx="10364451" cy="1596177"/>
          </a:xfrm>
        </p:spPr>
        <p:txBody>
          <a:bodyPr>
            <a:normAutofit/>
          </a:bodyPr>
          <a:lstStyle/>
          <a:p>
            <a:r>
              <a:rPr lang="fa-IR" sz="4000" b="1" dirty="0" smtClean="0">
                <a:cs typeface="B Nazanin" panose="00000400000000000000" pitchFamily="2" charset="-78"/>
              </a:rPr>
              <a:t>اجزاء مقاله</a:t>
            </a:r>
            <a:r>
              <a:rPr lang="fa-IR" sz="4000" b="1" dirty="0">
                <a:cs typeface="B Nazanin" panose="00000400000000000000" pitchFamily="2" charset="-78"/>
              </a:rPr>
              <a:t>: عنوان</a:t>
            </a:r>
          </a:p>
        </p:txBody>
      </p:sp>
      <p:sp>
        <p:nvSpPr>
          <p:cNvPr id="3" name="Content Placeholder 2"/>
          <p:cNvSpPr>
            <a:spLocks noGrp="1"/>
          </p:cNvSpPr>
          <p:nvPr>
            <p:ph sz="quarter" idx="13"/>
          </p:nvPr>
        </p:nvSpPr>
        <p:spPr>
          <a:xfrm>
            <a:off x="914399" y="1596177"/>
            <a:ext cx="10363826" cy="3881308"/>
          </a:xfrm>
        </p:spPr>
        <p:txBody>
          <a:bodyPr>
            <a:noAutofit/>
          </a:bodyPr>
          <a:lstStyle/>
          <a:p>
            <a:pPr algn="just"/>
            <a:r>
              <a:rPr lang="fa-IR" sz="2800" dirty="0">
                <a:cs typeface="B Nazanin" panose="00000400000000000000" pitchFamily="2" charset="-78"/>
              </a:rPr>
              <a:t>عنوان، یکی از </a:t>
            </a:r>
            <a:r>
              <a:rPr lang="fa-IR" sz="2800" dirty="0" smtClean="0">
                <a:cs typeface="B Nazanin" panose="00000400000000000000" pitchFamily="2" charset="-78"/>
              </a:rPr>
              <a:t>قسمت های </a:t>
            </a:r>
            <a:r>
              <a:rPr lang="fa-IR" sz="2800" dirty="0">
                <a:cs typeface="B Nazanin" panose="00000400000000000000" pitchFamily="2" charset="-78"/>
              </a:rPr>
              <a:t>مهم و جزء لاینفک مقاله است؛ چرا که </a:t>
            </a:r>
            <a:r>
              <a:rPr lang="fa-IR" sz="2800" dirty="0" smtClean="0">
                <a:cs typeface="B Nazanin" panose="00000400000000000000" pitchFamily="2" charset="-78"/>
              </a:rPr>
              <a:t>نشان دهنده </a:t>
            </a:r>
            <a:r>
              <a:rPr lang="fa-IR" sz="2800" dirty="0">
                <a:cs typeface="B Nazanin" panose="00000400000000000000" pitchFamily="2" charset="-78"/>
              </a:rPr>
              <a:t>ماهیت مقاله است. عنوان، یکی از آن </a:t>
            </a:r>
            <a:r>
              <a:rPr lang="fa-IR" sz="2800" dirty="0" smtClean="0">
                <a:cs typeface="B Nazanin" panose="00000400000000000000" pitchFamily="2" charset="-78"/>
              </a:rPr>
              <a:t>عواملی است </a:t>
            </a:r>
            <a:r>
              <a:rPr lang="fa-IR" sz="2800" dirty="0">
                <a:cs typeface="B Nazanin" panose="00000400000000000000" pitchFamily="2" charset="-78"/>
              </a:rPr>
              <a:t>که در یافتن مقاله و </a:t>
            </a:r>
            <a:r>
              <a:rPr lang="fa-IR" sz="2800" dirty="0" smtClean="0">
                <a:cs typeface="B Nazanin" panose="00000400000000000000" pitchFamily="2" charset="-78"/>
              </a:rPr>
              <a:t>دیده شدن </a:t>
            </a:r>
            <a:r>
              <a:rPr lang="fa-IR" sz="2800" dirty="0">
                <a:cs typeface="B Nazanin" panose="00000400000000000000" pitchFamily="2" charset="-78"/>
              </a:rPr>
              <a:t>آن توسط پژوهشگران  </a:t>
            </a:r>
            <a:r>
              <a:rPr lang="fa-IR" sz="2800" dirty="0" smtClean="0">
                <a:cs typeface="B Nazanin" panose="00000400000000000000" pitchFamily="2" charset="-78"/>
              </a:rPr>
              <a:t>به ویژه </a:t>
            </a:r>
            <a:r>
              <a:rPr lang="fa-IR" sz="2800" dirty="0">
                <a:cs typeface="B Nazanin" panose="00000400000000000000" pitchFamily="2" charset="-78"/>
              </a:rPr>
              <a:t>در دنیای مجازی  تأثیر مستقیم دارد. به عبارت </a:t>
            </a:r>
            <a:r>
              <a:rPr lang="fa-IR" sz="2800" dirty="0" smtClean="0">
                <a:cs typeface="B Nazanin" panose="00000400000000000000" pitchFamily="2" charset="-78"/>
              </a:rPr>
              <a:t>ساده تر، عنوان</a:t>
            </a:r>
            <a:r>
              <a:rPr lang="fa-IR" sz="2800" dirty="0">
                <a:cs typeface="B Nazanin" panose="00000400000000000000" pitchFamily="2" charset="-78"/>
              </a:rPr>
              <a:t>، اولین قسمتی از مقاله است که توجه خواننده را جلب </a:t>
            </a:r>
            <a:r>
              <a:rPr lang="fa-IR" sz="2800" dirty="0" smtClean="0">
                <a:cs typeface="B Nazanin" panose="00000400000000000000" pitchFamily="2" charset="-78"/>
              </a:rPr>
              <a:t>می کند </a:t>
            </a:r>
            <a:r>
              <a:rPr lang="fa-IR" sz="2800" dirty="0">
                <a:cs typeface="B Nazanin" panose="00000400000000000000" pitchFamily="2" charset="-78"/>
              </a:rPr>
              <a:t>و او را ترغیب </a:t>
            </a:r>
            <a:r>
              <a:rPr lang="fa-IR" sz="2800" dirty="0" smtClean="0">
                <a:cs typeface="B Nazanin" panose="00000400000000000000" pitchFamily="2" charset="-78"/>
              </a:rPr>
              <a:t>می کند </a:t>
            </a:r>
            <a:r>
              <a:rPr lang="fa-IR" sz="2800" dirty="0">
                <a:cs typeface="B Nazanin" panose="00000400000000000000" pitchFamily="2" charset="-78"/>
              </a:rPr>
              <a:t>تا به سراغ </a:t>
            </a:r>
            <a:r>
              <a:rPr lang="fa-IR" sz="2800" dirty="0" smtClean="0">
                <a:cs typeface="B Nazanin" panose="00000400000000000000" pitchFamily="2" charset="-78"/>
              </a:rPr>
              <a:t>قسمت های </a:t>
            </a:r>
            <a:r>
              <a:rPr lang="fa-IR" sz="2800" dirty="0">
                <a:cs typeface="B Nazanin" panose="00000400000000000000" pitchFamily="2" charset="-78"/>
              </a:rPr>
              <a:t>بعدی </a:t>
            </a:r>
            <a:r>
              <a:rPr lang="fa-IR" sz="2800" dirty="0" smtClean="0">
                <a:cs typeface="B Nazanin" panose="00000400000000000000" pitchFamily="2" charset="-78"/>
              </a:rPr>
              <a:t>مقاله برود (معمولاً </a:t>
            </a:r>
            <a:r>
              <a:rPr lang="fa-IR" sz="2800" dirty="0">
                <a:cs typeface="B Nazanin" panose="00000400000000000000" pitchFamily="2" charset="-78"/>
              </a:rPr>
              <a:t>پژوهشگر با خواندن عنوان تصمیم میگیرد که آیا کل مقاله را بخواند یا </a:t>
            </a:r>
            <a:r>
              <a:rPr lang="fa-IR" sz="2800" dirty="0" smtClean="0">
                <a:cs typeface="B Nazanin" panose="00000400000000000000" pitchFamily="2" charset="-78"/>
              </a:rPr>
              <a:t>خیر). مهمترین </a:t>
            </a:r>
            <a:r>
              <a:rPr lang="fa-IR" sz="2800" dirty="0">
                <a:cs typeface="B Nazanin" panose="00000400000000000000" pitchFamily="2" charset="-78"/>
              </a:rPr>
              <a:t>راهکار پیشنهادی برای رفع این مشکل آن است که عنوان، بعد </a:t>
            </a:r>
            <a:r>
              <a:rPr lang="fa-IR" sz="2800" dirty="0" smtClean="0">
                <a:cs typeface="B Nazanin" panose="00000400000000000000" pitchFamily="2" charset="-78"/>
              </a:rPr>
              <a:t>از پایان </a:t>
            </a:r>
            <a:r>
              <a:rPr lang="fa-IR" sz="2800" dirty="0">
                <a:cs typeface="B Nazanin" panose="00000400000000000000" pitchFamily="2" charset="-78"/>
              </a:rPr>
              <a:t>یافتن نگارش متن اصلی </a:t>
            </a:r>
            <a:r>
              <a:rPr lang="fa-IR" sz="2800" dirty="0" smtClean="0">
                <a:cs typeface="B Nazanin" panose="00000400000000000000" pitchFamily="2" charset="-78"/>
              </a:rPr>
              <a:t>مقاله نوشته </a:t>
            </a:r>
            <a:r>
              <a:rPr lang="fa-IR" sz="2800" dirty="0">
                <a:cs typeface="B Nazanin" panose="00000400000000000000" pitchFamily="2" charset="-78"/>
              </a:rPr>
              <a:t>شود و در این مسیر شاید نیاز باشد که </a:t>
            </a:r>
            <a:r>
              <a:rPr lang="fa-IR" sz="2800" dirty="0" smtClean="0">
                <a:cs typeface="B Nazanin" panose="00000400000000000000" pitchFamily="2" charset="-78"/>
              </a:rPr>
              <a:t>عنوان های</a:t>
            </a:r>
            <a:r>
              <a:rPr lang="fa-IR" sz="2800" dirty="0">
                <a:cs typeface="B Nazanin" panose="00000400000000000000" pitchFamily="2" charset="-78"/>
              </a:rPr>
              <a:t> </a:t>
            </a:r>
            <a:r>
              <a:rPr lang="fa-IR" sz="2800" dirty="0" smtClean="0">
                <a:cs typeface="B Nazanin" panose="00000400000000000000" pitchFamily="2" charset="-78"/>
              </a:rPr>
              <a:t>مختلفی </a:t>
            </a:r>
            <a:r>
              <a:rPr lang="fa-IR" sz="2800" dirty="0">
                <a:cs typeface="B Nazanin" panose="00000400000000000000" pitchFamily="2" charset="-78"/>
              </a:rPr>
              <a:t>مورد بررسی و بازنگری قرار گیرند تا در نهایت بتوان یک عنوان مناسب را برگزید.</a:t>
            </a:r>
          </a:p>
        </p:txBody>
      </p:sp>
      <p:sp>
        <p:nvSpPr>
          <p:cNvPr id="4" name="Slide Number Placeholder 3"/>
          <p:cNvSpPr>
            <a:spLocks noGrp="1"/>
          </p:cNvSpPr>
          <p:nvPr>
            <p:ph type="sldNum" sz="quarter" idx="12"/>
          </p:nvPr>
        </p:nvSpPr>
        <p:spPr>
          <a:xfrm>
            <a:off x="10514010" y="6362247"/>
            <a:ext cx="764215" cy="365125"/>
          </a:xfrm>
        </p:spPr>
        <p:txBody>
          <a:bodyPr/>
          <a:lstStyle/>
          <a:p>
            <a:fld id="{769A57F7-F4F3-4D06-B243-44D6BA67A820}" type="slidenum">
              <a:rPr lang="fa-IR" smtClean="0"/>
              <a:pPr/>
              <a:t>16</a:t>
            </a:fld>
            <a:endParaRPr lang="fa-IR" dirty="0"/>
          </a:p>
        </p:txBody>
      </p:sp>
      <p:sp>
        <p:nvSpPr>
          <p:cNvPr id="6" name="U-Turn Arrow 5">
            <a:hlinkClick r:id="rId2" action="ppaction://hlinksldjump"/>
          </p:cNvPr>
          <p:cNvSpPr/>
          <p:nvPr/>
        </p:nvSpPr>
        <p:spPr>
          <a:xfrm>
            <a:off x="913774" y="5749098"/>
            <a:ext cx="1495596" cy="978274"/>
          </a:xfrm>
          <a:prstGeom prst="uturnArrow">
            <a:avLst>
              <a:gd name="adj1" fmla="val 18215"/>
              <a:gd name="adj2" fmla="val 16519"/>
              <a:gd name="adj3" fmla="val 36482"/>
              <a:gd name="adj4" fmla="val 41468"/>
              <a:gd name="adj5" fmla="val 10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defPPr>
              <a:defRPr lang="fa-I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dirty="0" smtClean="0">
                <a:solidFill>
                  <a:srgbClr val="FF0000"/>
                </a:solidFill>
                <a:latin typeface="Times New Roman" panose="02020603050405020304" pitchFamily="18" charset="0"/>
                <a:cs typeface="Times New Roman" panose="02020603050405020304" pitchFamily="18" charset="0"/>
              </a:rPr>
              <a:t>RETURN</a:t>
            </a:r>
            <a:endParaRPr lang="fa-IR"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66700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2027672"/>
            <a:ext cx="10363826" cy="3424107"/>
          </a:xfrm>
        </p:spPr>
        <p:txBody>
          <a:bodyPr>
            <a:noAutofit/>
          </a:bodyPr>
          <a:lstStyle/>
          <a:p>
            <a:pPr algn="just"/>
            <a:r>
              <a:rPr lang="fa-IR" sz="2800" dirty="0">
                <a:cs typeface="B Nazanin" panose="00000400000000000000" pitchFamily="2" charset="-78"/>
              </a:rPr>
              <a:t>در این قسمت مشخصات نویسنده/ نویسندگان و سازمان/ </a:t>
            </a:r>
            <a:r>
              <a:rPr lang="fa-IR" sz="2800" dirty="0" smtClean="0">
                <a:cs typeface="B Nazanin" panose="00000400000000000000" pitchFamily="2" charset="-78"/>
              </a:rPr>
              <a:t>سازمان هایی </a:t>
            </a:r>
            <a:r>
              <a:rPr lang="fa-IR" sz="2800" dirty="0">
                <a:cs typeface="B Nazanin" panose="00000400000000000000" pitchFamily="2" charset="-78"/>
              </a:rPr>
              <a:t>که آنها از لحاظ علمی به آن </a:t>
            </a:r>
            <a:r>
              <a:rPr lang="fa-IR" sz="2800" dirty="0" smtClean="0">
                <a:cs typeface="B Nazanin" panose="00000400000000000000" pitchFamily="2" charset="-78"/>
              </a:rPr>
              <a:t>وابسته اند </a:t>
            </a:r>
            <a:r>
              <a:rPr lang="fa-IR" sz="2800" dirty="0">
                <a:cs typeface="B Nazanin" panose="00000400000000000000" pitchFamily="2" charset="-78"/>
              </a:rPr>
              <a:t>ذکر </a:t>
            </a:r>
            <a:r>
              <a:rPr lang="fa-IR" sz="2800" dirty="0" smtClean="0">
                <a:cs typeface="B Nazanin" panose="00000400000000000000" pitchFamily="2" charset="-78"/>
              </a:rPr>
              <a:t>می شود. در </a:t>
            </a:r>
            <a:r>
              <a:rPr lang="fa-IR" sz="2800" dirty="0">
                <a:cs typeface="B Nazanin" panose="00000400000000000000" pitchFamily="2" charset="-78"/>
              </a:rPr>
              <a:t>این قسمت سعی </a:t>
            </a:r>
            <a:r>
              <a:rPr lang="fa-IR" sz="2800" dirty="0" smtClean="0">
                <a:cs typeface="B Nazanin" panose="00000400000000000000" pitchFamily="2" charset="-78"/>
              </a:rPr>
              <a:t>می شود </a:t>
            </a:r>
            <a:r>
              <a:rPr lang="fa-IR" sz="2800" dirty="0">
                <a:cs typeface="B Nazanin" panose="00000400000000000000" pitchFamily="2" charset="-78"/>
              </a:rPr>
              <a:t>اسم/ اسامی نویسندگان و آدرس </a:t>
            </a:r>
            <a:r>
              <a:rPr lang="fa-IR" sz="2800" dirty="0" smtClean="0">
                <a:cs typeface="B Nazanin" panose="00000400000000000000" pitchFamily="2" charset="-78"/>
              </a:rPr>
              <a:t>سازمان/سازمان های </a:t>
            </a:r>
            <a:r>
              <a:rPr lang="fa-IR" sz="2800" dirty="0">
                <a:cs typeface="B Nazanin" panose="00000400000000000000" pitchFamily="2" charset="-78"/>
              </a:rPr>
              <a:t>مذکور به صورت کامل آورده شوند. اگر قبلاً </a:t>
            </a:r>
            <a:r>
              <a:rPr lang="fa-IR" sz="2800" dirty="0" smtClean="0">
                <a:cs typeface="B Nazanin" panose="00000400000000000000" pitchFamily="2" charset="-78"/>
              </a:rPr>
              <a:t>مقاله یا مقاله های </a:t>
            </a:r>
            <a:r>
              <a:rPr lang="fa-IR" sz="2800" dirty="0">
                <a:cs typeface="B Nazanin" panose="00000400000000000000" pitchFamily="2" charset="-78"/>
              </a:rPr>
              <a:t>چاپ شده دارید، نامتان را در همه آنها به صورت یکسان ذکر کنید مثلاً در یک مقاله نامتان را به صورت کامل </a:t>
            </a:r>
            <a:r>
              <a:rPr lang="fa-IR" sz="2800" dirty="0" smtClean="0">
                <a:cs typeface="B Nazanin" panose="00000400000000000000" pitchFamily="2" charset="-78"/>
              </a:rPr>
              <a:t>و در </a:t>
            </a:r>
            <a:r>
              <a:rPr lang="fa-IR" sz="2800" dirty="0">
                <a:cs typeface="B Nazanin" panose="00000400000000000000" pitchFamily="2" charset="-78"/>
              </a:rPr>
              <a:t>مقاله دیگر به صورت اختصاری نیاورید. در ضمن اگر به عنوان نویسنده به هیچ سازمانی وابسته نیستید باید محل اقامت </a:t>
            </a:r>
            <a:r>
              <a:rPr lang="fa-IR" sz="2800" dirty="0" smtClean="0">
                <a:cs typeface="B Nazanin" panose="00000400000000000000" pitchFamily="2" charset="-78"/>
              </a:rPr>
              <a:t>خود را </a:t>
            </a:r>
            <a:r>
              <a:rPr lang="fa-IR" sz="2800" dirty="0">
                <a:cs typeface="B Nazanin" panose="00000400000000000000" pitchFamily="2" charset="-78"/>
              </a:rPr>
              <a:t>بنویسید.</a:t>
            </a:r>
          </a:p>
        </p:txBody>
      </p:sp>
      <p:sp>
        <p:nvSpPr>
          <p:cNvPr id="4" name="Slide Number Placeholder 3"/>
          <p:cNvSpPr>
            <a:spLocks noGrp="1"/>
          </p:cNvSpPr>
          <p:nvPr>
            <p:ph type="sldNum" sz="quarter" idx="12"/>
          </p:nvPr>
        </p:nvSpPr>
        <p:spPr/>
        <p:txBody>
          <a:bodyPr/>
          <a:lstStyle/>
          <a:p>
            <a:fld id="{769A57F7-F4F3-4D06-B243-44D6BA67A820}" type="slidenum">
              <a:rPr lang="fa-IR" smtClean="0"/>
              <a:pPr/>
              <a:t>17</a:t>
            </a:fld>
            <a:endParaRPr lang="fa-IR"/>
          </a:p>
        </p:txBody>
      </p:sp>
      <p:sp>
        <p:nvSpPr>
          <p:cNvPr id="5" name="Title 1"/>
          <p:cNvSpPr>
            <a:spLocks noGrp="1"/>
          </p:cNvSpPr>
          <p:nvPr>
            <p:ph type="title"/>
          </p:nvPr>
        </p:nvSpPr>
        <p:spPr>
          <a:xfrm>
            <a:off x="913774" y="0"/>
            <a:ext cx="10364451" cy="1596177"/>
          </a:xfrm>
        </p:spPr>
        <p:txBody>
          <a:bodyPr>
            <a:normAutofit/>
          </a:bodyPr>
          <a:lstStyle/>
          <a:p>
            <a:r>
              <a:rPr lang="fa-IR" sz="4000" b="1" dirty="0" smtClean="0">
                <a:cs typeface="B Nazanin" panose="00000400000000000000" pitchFamily="2" charset="-78"/>
              </a:rPr>
              <a:t>اجزاء مقاله</a:t>
            </a:r>
            <a:r>
              <a:rPr lang="fa-IR" sz="4000" b="1" dirty="0">
                <a:cs typeface="B Nazanin" panose="00000400000000000000" pitchFamily="2" charset="-78"/>
              </a:rPr>
              <a:t>: مشخصات نویسنده</a:t>
            </a:r>
          </a:p>
        </p:txBody>
      </p:sp>
      <p:sp>
        <p:nvSpPr>
          <p:cNvPr id="7" name="U-Turn Arrow 6">
            <a:hlinkClick r:id="rId2" action="ppaction://hlinksldjump"/>
          </p:cNvPr>
          <p:cNvSpPr/>
          <p:nvPr/>
        </p:nvSpPr>
        <p:spPr>
          <a:xfrm>
            <a:off x="913774" y="5576700"/>
            <a:ext cx="1495596" cy="978274"/>
          </a:xfrm>
          <a:prstGeom prst="uturnArrow">
            <a:avLst>
              <a:gd name="adj1" fmla="val 18215"/>
              <a:gd name="adj2" fmla="val 16519"/>
              <a:gd name="adj3" fmla="val 36482"/>
              <a:gd name="adj4" fmla="val 41468"/>
              <a:gd name="adj5" fmla="val 10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defPPr>
              <a:defRPr lang="fa-I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dirty="0" smtClean="0">
                <a:solidFill>
                  <a:srgbClr val="FF0000"/>
                </a:solidFill>
                <a:latin typeface="Times New Roman" panose="02020603050405020304" pitchFamily="18" charset="0"/>
                <a:cs typeface="Times New Roman" panose="02020603050405020304" pitchFamily="18" charset="0"/>
              </a:rPr>
              <a:t>RETURN</a:t>
            </a:r>
            <a:endParaRPr lang="fa-IR"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12440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4399" y="1596177"/>
            <a:ext cx="10363826" cy="4254425"/>
          </a:xfrm>
        </p:spPr>
        <p:txBody>
          <a:bodyPr>
            <a:noAutofit/>
          </a:bodyPr>
          <a:lstStyle/>
          <a:p>
            <a:pPr algn="just"/>
            <a:r>
              <a:rPr lang="fa-IR" sz="2800" dirty="0">
                <a:cs typeface="B Nazanin" panose="00000400000000000000" pitchFamily="2" charset="-78"/>
              </a:rPr>
              <a:t>چکیده نیز همانند مقدمه از اجزای اصلی مقاله </a:t>
            </a:r>
            <a:r>
              <a:rPr lang="fa-IR" sz="2800" dirty="0" smtClean="0">
                <a:cs typeface="B Nazanin" panose="00000400000000000000" pitchFamily="2" charset="-78"/>
              </a:rPr>
              <a:t>می باشد</a:t>
            </a:r>
            <a:r>
              <a:rPr lang="fa-IR" sz="2800" dirty="0">
                <a:cs typeface="B Nazanin" panose="00000400000000000000" pitchFamily="2" charset="-78"/>
              </a:rPr>
              <a:t>. همانطور که از نامش پیداست چکیده همان عصاره و </a:t>
            </a:r>
            <a:r>
              <a:rPr lang="fa-IR" sz="2800" dirty="0" smtClean="0">
                <a:cs typeface="B Nazanin" panose="00000400000000000000" pitchFamily="2" charset="-78"/>
              </a:rPr>
              <a:t>فشرده ی مقاله است </a:t>
            </a:r>
            <a:r>
              <a:rPr lang="fa-IR" sz="2800" dirty="0">
                <a:cs typeface="B Nazanin" panose="00000400000000000000" pitchFamily="2" charset="-78"/>
              </a:rPr>
              <a:t>که در قالب یک </a:t>
            </a:r>
            <a:r>
              <a:rPr lang="fa-IR" sz="2800" dirty="0" smtClean="0">
                <a:cs typeface="B Nazanin" panose="00000400000000000000" pitchFamily="2" charset="-78"/>
              </a:rPr>
              <a:t>بند یا </a:t>
            </a:r>
            <a:r>
              <a:rPr lang="fa-IR" sz="2800" dirty="0">
                <a:cs typeface="B Nazanin" panose="00000400000000000000" pitchFamily="2" charset="-78"/>
              </a:rPr>
              <a:t>تعداد محدودی جمله بیان </a:t>
            </a:r>
            <a:r>
              <a:rPr lang="fa-IR" sz="2800" dirty="0" smtClean="0">
                <a:cs typeface="B Nazanin" panose="00000400000000000000" pitchFamily="2" charset="-78"/>
              </a:rPr>
              <a:t>می شود</a:t>
            </a:r>
            <a:r>
              <a:rPr lang="fa-IR" sz="2800" dirty="0">
                <a:cs typeface="B Nazanin" panose="00000400000000000000" pitchFamily="2" charset="-78"/>
              </a:rPr>
              <a:t>. پژوهشگر بعد از خواندن عنوان مقاله و درک موضوع اصلی </a:t>
            </a:r>
            <a:r>
              <a:rPr lang="fa-IR" sz="2800" dirty="0" smtClean="0">
                <a:cs typeface="B Nazanin" panose="00000400000000000000" pitchFamily="2" charset="-78"/>
              </a:rPr>
              <a:t>آن، به </a:t>
            </a:r>
            <a:r>
              <a:rPr lang="fa-IR" sz="2800" dirty="0">
                <a:cs typeface="B Nazanin" panose="00000400000000000000" pitchFamily="2" charset="-78"/>
              </a:rPr>
              <a:t>سراغ چکیده خواهد </a:t>
            </a:r>
            <a:r>
              <a:rPr lang="fa-IR" sz="2800" dirty="0" smtClean="0">
                <a:cs typeface="B Nazanin" panose="00000400000000000000" pitchFamily="2" charset="-78"/>
              </a:rPr>
              <a:t>رفت. </a:t>
            </a:r>
            <a:r>
              <a:rPr lang="fa-IR" sz="2800" dirty="0">
                <a:cs typeface="B Nazanin" panose="00000400000000000000" pitchFamily="2" charset="-78"/>
              </a:rPr>
              <a:t>در واقع </a:t>
            </a:r>
            <a:r>
              <a:rPr lang="fa-IR" sz="2800" dirty="0" smtClean="0">
                <a:cs typeface="B Nazanin" panose="00000400000000000000" pitchFamily="2" charset="-78"/>
              </a:rPr>
              <a:t>بعد از </a:t>
            </a:r>
            <a:r>
              <a:rPr lang="fa-IR" sz="2800" dirty="0">
                <a:cs typeface="B Nazanin" panose="00000400000000000000" pitchFamily="2" charset="-78"/>
              </a:rPr>
              <a:t>خواندن عنوان و چکیده است که پژوهشگر تصمیم به مطالعه کل مقاله </a:t>
            </a:r>
            <a:r>
              <a:rPr lang="fa-IR" sz="2800" dirty="0" smtClean="0">
                <a:cs typeface="B Nazanin" panose="00000400000000000000" pitchFamily="2" charset="-78"/>
              </a:rPr>
              <a:t>می گیرد </a:t>
            </a:r>
            <a:r>
              <a:rPr lang="fa-IR" sz="2800" dirty="0">
                <a:cs typeface="B Nazanin" panose="00000400000000000000" pitchFamily="2" charset="-78"/>
              </a:rPr>
              <a:t>و حتی در </a:t>
            </a:r>
            <a:r>
              <a:rPr lang="fa-IR" sz="2800" dirty="0" smtClean="0">
                <a:cs typeface="B Nazanin" panose="00000400000000000000" pitchFamily="2" charset="-78"/>
              </a:rPr>
              <a:t>مقاله های نمایه دار </a:t>
            </a:r>
            <a:r>
              <a:rPr lang="fa-IR" sz="2800" dirty="0">
                <a:cs typeface="B Nazanin" panose="00000400000000000000" pitchFamily="2" charset="-78"/>
              </a:rPr>
              <a:t>و </a:t>
            </a:r>
            <a:r>
              <a:rPr lang="fa-IR" sz="2800" dirty="0" smtClean="0">
                <a:cs typeface="B Nazanin" panose="00000400000000000000" pitchFamily="2" charset="-78"/>
              </a:rPr>
              <a:t>غیررایگان تصمیم </a:t>
            </a:r>
            <a:r>
              <a:rPr lang="fa-IR" sz="2800" dirty="0">
                <a:cs typeface="B Nazanin" panose="00000400000000000000" pitchFamily="2" charset="-78"/>
              </a:rPr>
              <a:t>به خرید و بارگیری </a:t>
            </a:r>
            <a:r>
              <a:rPr lang="fa-IR" sz="2800" dirty="0" smtClean="0">
                <a:cs typeface="B Nazanin" panose="00000400000000000000" pitchFamily="2" charset="-78"/>
              </a:rPr>
              <a:t>آن می کند. </a:t>
            </a:r>
            <a:r>
              <a:rPr lang="fa-IR" sz="2800" dirty="0">
                <a:cs typeface="B Nazanin" panose="00000400000000000000" pitchFamily="2" charset="-78"/>
              </a:rPr>
              <a:t>به بیانی </a:t>
            </a:r>
            <a:r>
              <a:rPr lang="fa-IR" sz="2800" dirty="0" smtClean="0">
                <a:cs typeface="B Nazanin" panose="00000400000000000000" pitchFamily="2" charset="-78"/>
              </a:rPr>
              <a:t>ساده تر</a:t>
            </a:r>
            <a:r>
              <a:rPr lang="fa-IR" sz="2800" dirty="0">
                <a:cs typeface="B Nazanin" panose="00000400000000000000" pitchFamily="2" charset="-78"/>
              </a:rPr>
              <a:t>، عنوان و چکیده مانند ویترین یک مغازه هستند که خریدار را جذب </a:t>
            </a:r>
            <a:r>
              <a:rPr lang="fa-IR" sz="2800" dirty="0" smtClean="0">
                <a:cs typeface="B Nazanin" panose="00000400000000000000" pitchFamily="2" charset="-78"/>
              </a:rPr>
              <a:t>میکنند. چکیده </a:t>
            </a:r>
            <a:r>
              <a:rPr lang="fa-IR" sz="2800" dirty="0">
                <a:cs typeface="B Nazanin" panose="00000400000000000000" pitchFamily="2" charset="-78"/>
              </a:rPr>
              <a:t>میبایست بعد از پایان یافتن نگارش متن مقاله و قبل از انتخاب عنوان، نوشته شود و همانند عنوان نیاز به </a:t>
            </a:r>
            <a:r>
              <a:rPr lang="fa-IR" sz="2800" dirty="0" smtClean="0">
                <a:cs typeface="B Nazanin" panose="00000400000000000000" pitchFamily="2" charset="-78"/>
              </a:rPr>
              <a:t>بازبینی های</a:t>
            </a:r>
            <a:r>
              <a:rPr lang="fa-IR" sz="2800" dirty="0">
                <a:cs typeface="B Nazanin" panose="00000400000000000000" pitchFamily="2" charset="-78"/>
              </a:rPr>
              <a:t> </a:t>
            </a:r>
            <a:r>
              <a:rPr lang="fa-IR" sz="2800" dirty="0" smtClean="0">
                <a:cs typeface="B Nazanin" panose="00000400000000000000" pitchFamily="2" charset="-78"/>
              </a:rPr>
              <a:t>مکرر </a:t>
            </a:r>
            <a:r>
              <a:rPr lang="fa-IR" sz="2800" dirty="0">
                <a:cs typeface="B Nazanin" panose="00000400000000000000" pitchFamily="2" charset="-78"/>
              </a:rPr>
              <a:t>و اصلاح </a:t>
            </a:r>
            <a:r>
              <a:rPr lang="fa-IR" sz="2800" dirty="0" smtClean="0">
                <a:cs typeface="B Nazanin" panose="00000400000000000000" pitchFamily="2" charset="-78"/>
              </a:rPr>
              <a:t>دارد.</a:t>
            </a:r>
            <a:endParaRPr lang="fa-IR" sz="2800" dirty="0">
              <a:cs typeface="B Nazanin" panose="00000400000000000000" pitchFamily="2" charset="-78"/>
            </a:endParaRPr>
          </a:p>
        </p:txBody>
      </p:sp>
      <p:sp>
        <p:nvSpPr>
          <p:cNvPr id="4" name="Slide Number Placeholder 3"/>
          <p:cNvSpPr>
            <a:spLocks noGrp="1"/>
          </p:cNvSpPr>
          <p:nvPr>
            <p:ph type="sldNum" sz="quarter" idx="12"/>
          </p:nvPr>
        </p:nvSpPr>
        <p:spPr/>
        <p:txBody>
          <a:bodyPr/>
          <a:lstStyle/>
          <a:p>
            <a:fld id="{769A57F7-F4F3-4D06-B243-44D6BA67A820}" type="slidenum">
              <a:rPr lang="fa-IR" smtClean="0"/>
              <a:pPr/>
              <a:t>18</a:t>
            </a:fld>
            <a:endParaRPr lang="fa-IR"/>
          </a:p>
        </p:txBody>
      </p:sp>
      <p:sp>
        <p:nvSpPr>
          <p:cNvPr id="5" name="Title 1"/>
          <p:cNvSpPr>
            <a:spLocks noGrp="1"/>
          </p:cNvSpPr>
          <p:nvPr>
            <p:ph type="title"/>
          </p:nvPr>
        </p:nvSpPr>
        <p:spPr>
          <a:xfrm>
            <a:off x="913774" y="0"/>
            <a:ext cx="10364451" cy="1596177"/>
          </a:xfrm>
        </p:spPr>
        <p:txBody>
          <a:bodyPr>
            <a:normAutofit/>
          </a:bodyPr>
          <a:lstStyle/>
          <a:p>
            <a:r>
              <a:rPr lang="fa-IR" sz="4000" b="1" dirty="0" smtClean="0">
                <a:cs typeface="B Nazanin" panose="00000400000000000000" pitchFamily="2" charset="-78"/>
              </a:rPr>
              <a:t>اجزاء مقاله</a:t>
            </a:r>
            <a:r>
              <a:rPr lang="fa-IR" sz="4000" b="1" dirty="0">
                <a:cs typeface="B Nazanin" panose="00000400000000000000" pitchFamily="2" charset="-78"/>
              </a:rPr>
              <a:t>: چکیده</a:t>
            </a:r>
          </a:p>
        </p:txBody>
      </p:sp>
      <p:sp>
        <p:nvSpPr>
          <p:cNvPr id="8" name="U-Turn Arrow 7">
            <a:hlinkClick r:id="rId2" action="ppaction://hlinksldjump"/>
          </p:cNvPr>
          <p:cNvSpPr/>
          <p:nvPr/>
        </p:nvSpPr>
        <p:spPr>
          <a:xfrm>
            <a:off x="913774" y="5576700"/>
            <a:ext cx="1495596" cy="978274"/>
          </a:xfrm>
          <a:prstGeom prst="uturnArrow">
            <a:avLst>
              <a:gd name="adj1" fmla="val 18215"/>
              <a:gd name="adj2" fmla="val 16519"/>
              <a:gd name="adj3" fmla="val 36482"/>
              <a:gd name="adj4" fmla="val 41468"/>
              <a:gd name="adj5" fmla="val 10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defPPr>
              <a:defRPr lang="fa-I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dirty="0" smtClean="0">
                <a:solidFill>
                  <a:srgbClr val="FF0000"/>
                </a:solidFill>
                <a:latin typeface="Times New Roman" panose="02020603050405020304" pitchFamily="18" charset="0"/>
                <a:cs typeface="Times New Roman" panose="02020603050405020304" pitchFamily="18" charset="0"/>
              </a:rPr>
              <a:t>RETURN</a:t>
            </a:r>
            <a:endParaRPr lang="fa-IR"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02975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4400" y="1473212"/>
            <a:ext cx="10363826" cy="4579245"/>
          </a:xfrm>
        </p:spPr>
        <p:txBody>
          <a:bodyPr>
            <a:noAutofit/>
          </a:bodyPr>
          <a:lstStyle/>
          <a:p>
            <a:pPr algn="just"/>
            <a:r>
              <a:rPr lang="fa-IR" sz="2400" dirty="0">
                <a:cs typeface="B Nazanin" panose="00000400000000000000" pitchFamily="2" charset="-78"/>
              </a:rPr>
              <a:t>در اکثر مقالات و به درخواست مجلات، بلافاصله بعد از چکیده، واژگان کلیدی قرار دارند و اغلب به همراه چکیده </a:t>
            </a:r>
            <a:r>
              <a:rPr lang="fa-IR" sz="2400" dirty="0" smtClean="0">
                <a:cs typeface="B Nazanin" panose="00000400000000000000" pitchFamily="2" charset="-78"/>
              </a:rPr>
              <a:t>منتشر می شوند</a:t>
            </a:r>
            <a:r>
              <a:rPr lang="fa-IR" sz="2400" dirty="0">
                <a:cs typeface="B Nazanin" panose="00000400000000000000" pitchFamily="2" charset="-78"/>
              </a:rPr>
              <a:t>. معمولاً 3 تا 13 واژه یا عبارت موضوعی </a:t>
            </a:r>
            <a:r>
              <a:rPr lang="fa-IR" sz="2400" dirty="0" smtClean="0">
                <a:cs typeface="B Nazanin" panose="00000400000000000000" pitchFamily="2" charset="-78"/>
              </a:rPr>
              <a:t>و </a:t>
            </a:r>
            <a:r>
              <a:rPr lang="fa-IR" sz="2400" dirty="0">
                <a:cs typeface="B Nazanin" panose="00000400000000000000" pitchFamily="2" charset="-78"/>
              </a:rPr>
              <a:t>البته کوتاه به عنوان واژگان کلیدی مقاله درنظر گرفته </a:t>
            </a:r>
            <a:r>
              <a:rPr lang="fa-IR" sz="2400" dirty="0" smtClean="0">
                <a:cs typeface="B Nazanin" panose="00000400000000000000" pitchFamily="2" charset="-78"/>
              </a:rPr>
              <a:t>می شوند </a:t>
            </a:r>
            <a:r>
              <a:rPr lang="fa-IR" sz="2400" dirty="0">
                <a:cs typeface="B Nazanin" panose="00000400000000000000" pitchFamily="2" charset="-78"/>
              </a:rPr>
              <a:t>که </a:t>
            </a:r>
            <a:r>
              <a:rPr lang="fa-IR" sz="2400" dirty="0" smtClean="0">
                <a:cs typeface="B Nazanin" panose="00000400000000000000" pitchFamily="2" charset="-78"/>
              </a:rPr>
              <a:t>می بایست موضوعات </a:t>
            </a:r>
            <a:r>
              <a:rPr lang="fa-IR" sz="2400" dirty="0">
                <a:cs typeface="B Nazanin" panose="00000400000000000000" pitchFamily="2" charset="-78"/>
              </a:rPr>
              <a:t>اصلی و فرعی مقاله را پوشش دهند. واژگان کلیدی کمک شایانی به </a:t>
            </a:r>
            <a:r>
              <a:rPr lang="fa-IR" sz="2400" dirty="0" smtClean="0">
                <a:cs typeface="B Nazanin" panose="00000400000000000000" pitchFamily="2" charset="-78"/>
              </a:rPr>
              <a:t>نمایه سازان </a:t>
            </a:r>
            <a:r>
              <a:rPr lang="fa-IR" sz="2400" dirty="0">
                <a:cs typeface="B Nazanin" panose="00000400000000000000" pitchFamily="2" charset="-78"/>
              </a:rPr>
              <a:t>مقالات و مجلات </a:t>
            </a:r>
            <a:r>
              <a:rPr lang="fa-IR" sz="2400" dirty="0" smtClean="0">
                <a:cs typeface="B Nazanin" panose="00000400000000000000" pitchFamily="2" charset="-78"/>
              </a:rPr>
              <a:t>می کنند </a:t>
            </a:r>
            <a:r>
              <a:rPr lang="fa-IR" sz="2400" dirty="0">
                <a:cs typeface="B Nazanin" panose="00000400000000000000" pitchFamily="2" charset="-78"/>
              </a:rPr>
              <a:t>تا </a:t>
            </a:r>
            <a:r>
              <a:rPr lang="fa-IR" sz="2400" dirty="0" smtClean="0">
                <a:cs typeface="B Nazanin" panose="00000400000000000000" pitchFamily="2" charset="-78"/>
              </a:rPr>
              <a:t>فرآیند نمایه سازی مناسب تر </a:t>
            </a:r>
            <a:r>
              <a:rPr lang="fa-IR" sz="2400" dirty="0">
                <a:cs typeface="B Nazanin" panose="00000400000000000000" pitchFamily="2" charset="-78"/>
              </a:rPr>
              <a:t>و مؤثرتر صورت پذیرد. از سوی دیگر، انتخاب واژگان کلیدی مناسب این شانس را به مقاله </a:t>
            </a:r>
            <a:r>
              <a:rPr lang="fa-IR" sz="2400" dirty="0" smtClean="0">
                <a:cs typeface="B Nazanin" panose="00000400000000000000" pitchFamily="2" charset="-78"/>
              </a:rPr>
              <a:t>می دهد </a:t>
            </a:r>
            <a:r>
              <a:rPr lang="fa-IR" sz="2400" dirty="0">
                <a:cs typeface="B Nazanin" panose="00000400000000000000" pitchFamily="2" charset="-78"/>
              </a:rPr>
              <a:t>که </a:t>
            </a:r>
            <a:r>
              <a:rPr lang="fa-IR" sz="2400" dirty="0" smtClean="0">
                <a:cs typeface="B Nazanin" panose="00000400000000000000" pitchFamily="2" charset="-78"/>
              </a:rPr>
              <a:t>به </a:t>
            </a:r>
            <a:r>
              <a:rPr lang="fa-IR" sz="2400" dirty="0">
                <a:cs typeface="B Nazanin" panose="00000400000000000000" pitchFamily="2" charset="-78"/>
              </a:rPr>
              <a:t>ویژه در جستجوهای اینترنتی  </a:t>
            </a:r>
            <a:r>
              <a:rPr lang="fa-IR" sz="2400" dirty="0" smtClean="0">
                <a:cs typeface="B Nazanin" panose="00000400000000000000" pitchFamily="2" charset="-78"/>
              </a:rPr>
              <a:t>راحت تر </a:t>
            </a:r>
            <a:r>
              <a:rPr lang="fa-IR" sz="2400" dirty="0">
                <a:cs typeface="B Nazanin" panose="00000400000000000000" pitchFamily="2" charset="-78"/>
              </a:rPr>
              <a:t>و </a:t>
            </a:r>
            <a:r>
              <a:rPr lang="fa-IR" sz="2400" dirty="0" smtClean="0">
                <a:cs typeface="B Nazanin" panose="00000400000000000000" pitchFamily="2" charset="-78"/>
              </a:rPr>
              <a:t>سریع تر </a:t>
            </a:r>
            <a:r>
              <a:rPr lang="fa-IR" sz="2400" dirty="0">
                <a:cs typeface="B Nazanin" panose="00000400000000000000" pitchFamily="2" charset="-78"/>
              </a:rPr>
              <a:t>توسط پژوهشگران پیدا و دیده شود. برای نوشتن واژگان کلیدی </a:t>
            </a:r>
            <a:r>
              <a:rPr lang="fa-IR" sz="2400" dirty="0" smtClean="0">
                <a:cs typeface="B Nazanin" panose="00000400000000000000" pitchFamily="2" charset="-78"/>
              </a:rPr>
              <a:t>مناسب ابتدا </a:t>
            </a:r>
            <a:r>
              <a:rPr lang="fa-IR" sz="2400" dirty="0">
                <a:cs typeface="B Nazanin" panose="00000400000000000000" pitchFamily="2" charset="-78"/>
              </a:rPr>
              <a:t>باید مفهوم و مقصود مقاله به درستی درک شده و سپس در قالب چند واژه یا عبارت کوتاه بیان شوند. ضمن آن </a:t>
            </a:r>
            <a:r>
              <a:rPr lang="fa-IR" sz="2400" dirty="0" smtClean="0">
                <a:cs typeface="B Nazanin" panose="00000400000000000000" pitchFamily="2" charset="-78"/>
              </a:rPr>
              <a:t>که توصیه ی اکید می شود </a:t>
            </a:r>
            <a:r>
              <a:rPr lang="fa-IR" sz="2400" dirty="0">
                <a:cs typeface="B Nazanin" panose="00000400000000000000" pitchFamily="2" charset="-78"/>
              </a:rPr>
              <a:t>تعدادی از </a:t>
            </a:r>
            <a:r>
              <a:rPr lang="fa-IR" sz="2400" dirty="0" smtClean="0">
                <a:cs typeface="B Nazanin" panose="00000400000000000000" pitchFamily="2" charset="-78"/>
              </a:rPr>
              <a:t>مهم ترین </a:t>
            </a:r>
            <a:r>
              <a:rPr lang="fa-IR" sz="2400" dirty="0">
                <a:cs typeface="B Nazanin" panose="00000400000000000000" pitchFamily="2" charset="-78"/>
              </a:rPr>
              <a:t>واژگان کلیدی یا عبارات موضوعی حتماً از عنوان و چکیده مقاله انتخاب شوند. البته بعضی </a:t>
            </a:r>
            <a:r>
              <a:rPr lang="fa-IR" sz="2400" dirty="0" smtClean="0">
                <a:cs typeface="B Nazanin" panose="00000400000000000000" pitchFamily="2" charset="-78"/>
              </a:rPr>
              <a:t>از مجلات </a:t>
            </a:r>
            <a:r>
              <a:rPr lang="fa-IR" sz="2400" dirty="0">
                <a:cs typeface="B Nazanin" panose="00000400000000000000" pitchFamily="2" charset="-78"/>
              </a:rPr>
              <a:t>بر این </a:t>
            </a:r>
            <a:r>
              <a:rPr lang="fa-IR" sz="2400" dirty="0" smtClean="0">
                <a:cs typeface="B Nazanin" panose="00000400000000000000" pitchFamily="2" charset="-78"/>
              </a:rPr>
              <a:t>عقیده اند </a:t>
            </a:r>
            <a:r>
              <a:rPr lang="fa-IR" sz="2400" dirty="0">
                <a:cs typeface="B Nazanin" panose="00000400000000000000" pitchFamily="2" charset="-78"/>
              </a:rPr>
              <a:t>که باید واژگان کلیدی از شبکه </a:t>
            </a:r>
            <a:r>
              <a:rPr lang="fa-IR" sz="2400" dirty="0" smtClean="0">
                <a:cs typeface="B Nazanin" panose="00000400000000000000" pitchFamily="2" charset="-78"/>
              </a:rPr>
              <a:t>بین المللی </a:t>
            </a:r>
            <a:r>
              <a:rPr lang="fa-IR" sz="2400" dirty="0">
                <a:cs typeface="B Nazanin" panose="00000400000000000000" pitchFamily="2" charset="-78"/>
              </a:rPr>
              <a:t>واژگان کلیدی انتخاب شوند، برای مثال در مورد </a:t>
            </a:r>
            <a:r>
              <a:rPr lang="fa-IR" sz="2400" dirty="0" smtClean="0">
                <a:cs typeface="B Nazanin" panose="00000400000000000000" pitchFamily="2" charset="-78"/>
              </a:rPr>
              <a:t>مقالات پزشکی </a:t>
            </a:r>
            <a:r>
              <a:rPr lang="fa-IR" sz="2400" dirty="0">
                <a:cs typeface="B Nazanin" panose="00000400000000000000" pitchFamily="2" charset="-78"/>
              </a:rPr>
              <a:t>میتوان پایگاه داده </a:t>
            </a:r>
            <a:r>
              <a:rPr lang="en-US" sz="2400" dirty="0" smtClean="0">
                <a:cs typeface="B Nazanin" panose="00000400000000000000" pitchFamily="2" charset="-78"/>
              </a:rPr>
              <a:t> </a:t>
            </a:r>
            <a:r>
              <a:rPr lang="en-US" sz="2400" dirty="0" err="1" smtClean="0">
                <a:cs typeface="B Nazanin" panose="00000400000000000000" pitchFamily="2" charset="-78"/>
              </a:rPr>
              <a:t>MeSH</a:t>
            </a:r>
            <a:r>
              <a:rPr lang="en-US" sz="2400" dirty="0" smtClean="0">
                <a:cs typeface="B Nazanin" panose="00000400000000000000" pitchFamily="2" charset="-78"/>
              </a:rPr>
              <a:t> </a:t>
            </a:r>
            <a:r>
              <a:rPr lang="fa-IR" sz="2400" dirty="0">
                <a:cs typeface="B Nazanin" panose="00000400000000000000" pitchFamily="2" charset="-78"/>
              </a:rPr>
              <a:t>را نام برد.</a:t>
            </a:r>
          </a:p>
        </p:txBody>
      </p:sp>
      <p:sp>
        <p:nvSpPr>
          <p:cNvPr id="4" name="Slide Number Placeholder 3"/>
          <p:cNvSpPr>
            <a:spLocks noGrp="1"/>
          </p:cNvSpPr>
          <p:nvPr>
            <p:ph type="sldNum" sz="quarter" idx="12"/>
          </p:nvPr>
        </p:nvSpPr>
        <p:spPr/>
        <p:txBody>
          <a:bodyPr/>
          <a:lstStyle/>
          <a:p>
            <a:fld id="{769A57F7-F4F3-4D06-B243-44D6BA67A820}" type="slidenum">
              <a:rPr lang="fa-IR" smtClean="0"/>
              <a:pPr/>
              <a:t>19</a:t>
            </a:fld>
            <a:endParaRPr lang="fa-IR"/>
          </a:p>
        </p:txBody>
      </p:sp>
      <p:sp>
        <p:nvSpPr>
          <p:cNvPr id="5" name="Title 1"/>
          <p:cNvSpPr>
            <a:spLocks noGrp="1"/>
          </p:cNvSpPr>
          <p:nvPr>
            <p:ph type="title"/>
          </p:nvPr>
        </p:nvSpPr>
        <p:spPr>
          <a:xfrm>
            <a:off x="914400" y="15429"/>
            <a:ext cx="10364451" cy="1596177"/>
          </a:xfrm>
        </p:spPr>
        <p:txBody>
          <a:bodyPr>
            <a:normAutofit/>
          </a:bodyPr>
          <a:lstStyle/>
          <a:p>
            <a:r>
              <a:rPr lang="fa-IR" sz="4000" b="1" dirty="0" smtClean="0">
                <a:cs typeface="B Nazanin" panose="00000400000000000000" pitchFamily="2" charset="-78"/>
              </a:rPr>
              <a:t>اجزاء مقاله</a:t>
            </a:r>
            <a:r>
              <a:rPr lang="fa-IR" sz="4000" b="1" dirty="0">
                <a:cs typeface="B Nazanin" panose="00000400000000000000" pitchFamily="2" charset="-78"/>
              </a:rPr>
              <a:t>: کلمات کلیدی</a:t>
            </a:r>
          </a:p>
        </p:txBody>
      </p:sp>
      <p:sp>
        <p:nvSpPr>
          <p:cNvPr id="7" name="U-Turn Arrow 6">
            <a:hlinkClick r:id="rId2" action="ppaction://hlinksldjump"/>
          </p:cNvPr>
          <p:cNvSpPr/>
          <p:nvPr/>
        </p:nvSpPr>
        <p:spPr>
          <a:xfrm>
            <a:off x="913775" y="5661292"/>
            <a:ext cx="1495596" cy="978274"/>
          </a:xfrm>
          <a:prstGeom prst="uturnArrow">
            <a:avLst>
              <a:gd name="adj1" fmla="val 18215"/>
              <a:gd name="adj2" fmla="val 16519"/>
              <a:gd name="adj3" fmla="val 36482"/>
              <a:gd name="adj4" fmla="val 41468"/>
              <a:gd name="adj5" fmla="val 10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defPPr>
              <a:defRPr lang="fa-I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dirty="0" smtClean="0">
                <a:solidFill>
                  <a:srgbClr val="FF0000"/>
                </a:solidFill>
                <a:latin typeface="Times New Roman" panose="02020603050405020304" pitchFamily="18" charset="0"/>
                <a:cs typeface="Times New Roman" panose="02020603050405020304" pitchFamily="18" charset="0"/>
              </a:rPr>
              <a:t>RETURN</a:t>
            </a:r>
            <a:endParaRPr lang="fa-IR"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59421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1277" y="1393371"/>
            <a:ext cx="9889445" cy="1284512"/>
          </a:xfrm>
        </p:spPr>
        <p:txBody>
          <a:bodyPr>
            <a:normAutofit fontScale="90000"/>
          </a:bodyPr>
          <a:lstStyle/>
          <a:p>
            <a:r>
              <a:rPr lang="fa-IR" b="1" dirty="0" smtClean="0">
                <a:cs typeface="B Nazanin" panose="00000400000000000000" pitchFamily="2" charset="-78"/>
              </a:rPr>
              <a:t>عنوان کارگاه: آشنایی با ساختار مقاله و مقاله نویسی</a:t>
            </a:r>
            <a:endParaRPr lang="fa-IR" b="1" dirty="0">
              <a:cs typeface="B Nazanin" panose="00000400000000000000" pitchFamily="2" charset="-78"/>
            </a:endParaRPr>
          </a:p>
        </p:txBody>
      </p:sp>
      <p:sp>
        <p:nvSpPr>
          <p:cNvPr id="3" name="Subtitle 2"/>
          <p:cNvSpPr>
            <a:spLocks noGrp="1"/>
          </p:cNvSpPr>
          <p:nvPr>
            <p:ph type="subTitle" idx="1"/>
          </p:nvPr>
        </p:nvSpPr>
        <p:spPr>
          <a:xfrm>
            <a:off x="1751011" y="3392714"/>
            <a:ext cx="8689976" cy="1371599"/>
          </a:xfrm>
        </p:spPr>
        <p:txBody>
          <a:bodyPr>
            <a:normAutofit lnSpcReduction="10000"/>
          </a:bodyPr>
          <a:lstStyle/>
          <a:p>
            <a:r>
              <a:rPr lang="fa-IR" dirty="0" smtClean="0">
                <a:cs typeface="B Nazanin" panose="00000400000000000000" pitchFamily="2" charset="-78"/>
              </a:rPr>
              <a:t>ارائه دهنده: مصطفی قربانی</a:t>
            </a:r>
          </a:p>
          <a:p>
            <a:r>
              <a:rPr lang="fa-IR" dirty="0" smtClean="0">
                <a:cs typeface="B Nazanin" panose="00000400000000000000" pitchFamily="2" charset="-78"/>
              </a:rPr>
              <a:t>کارشناس کتابداری و اطلاع رسانی</a:t>
            </a:r>
          </a:p>
          <a:p>
            <a:r>
              <a:rPr lang="fa-IR" sz="1700" dirty="0" smtClean="0">
                <a:cs typeface="B Nazanin" panose="00000400000000000000" pitchFamily="2" charset="-78"/>
              </a:rPr>
              <a:t>تابستان 98</a:t>
            </a:r>
            <a:endParaRPr lang="fa-IR" sz="1700" dirty="0">
              <a:cs typeface="B Nazanin" panose="00000400000000000000" pitchFamily="2" charset="-78"/>
            </a:endParaRPr>
          </a:p>
        </p:txBody>
      </p:sp>
    </p:spTree>
    <p:extLst>
      <p:ext uri="{BB962C8B-B14F-4D97-AF65-F5344CB8AC3E}">
        <p14:creationId xmlns:p14="http://schemas.microsoft.com/office/powerpoint/2010/main" val="2395984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4398" y="1153491"/>
            <a:ext cx="10363826" cy="4790109"/>
          </a:xfrm>
        </p:spPr>
        <p:txBody>
          <a:bodyPr>
            <a:noAutofit/>
          </a:bodyPr>
          <a:lstStyle/>
          <a:p>
            <a:pPr algn="just"/>
            <a:r>
              <a:rPr lang="fa-IR" sz="2800" dirty="0">
                <a:cs typeface="B Nazanin" panose="00000400000000000000" pitchFamily="2" charset="-78"/>
              </a:rPr>
              <a:t>مقدمه قسمت حساس مقاله، یا به عبارت بهتر، قلب مقاله است زیرا در این قسمت دلایل وجود مقاله بیان </a:t>
            </a:r>
            <a:r>
              <a:rPr lang="fa-IR" sz="2800" dirty="0" smtClean="0">
                <a:cs typeface="B Nazanin" panose="00000400000000000000" pitchFamily="2" charset="-78"/>
              </a:rPr>
              <a:t>می شوند</a:t>
            </a:r>
            <a:r>
              <a:rPr lang="fa-IR" sz="2800" dirty="0">
                <a:cs typeface="B Nazanin" panose="00000400000000000000" pitchFamily="2" charset="-78"/>
              </a:rPr>
              <a:t>. به طور کلی در این قسمت اهداف و حوزه تحقیق بیان </a:t>
            </a:r>
            <a:r>
              <a:rPr lang="fa-IR" sz="2800" dirty="0" smtClean="0">
                <a:cs typeface="B Nazanin" panose="00000400000000000000" pitchFamily="2" charset="-78"/>
              </a:rPr>
              <a:t>می شود</a:t>
            </a:r>
            <a:r>
              <a:rPr lang="fa-IR" sz="2800" dirty="0">
                <a:cs typeface="B Nazanin" panose="00000400000000000000" pitchFamily="2" charset="-78"/>
              </a:rPr>
              <a:t>. باید در قسمت مقدمه مشخص شود که سعی شده به چه سؤالی پاسخ داده شود یا چه مشکلی حل شود، ضمن آنکه چرا پاسخگویی به این سؤال یا حل این مشکل چالشی مهم و جالب است. بهترین زمان برای نوشتن مقدمه زمانی است که ساختار مقاله تکمیل شده، </a:t>
            </a:r>
            <a:r>
              <a:rPr lang="fa-IR" sz="2800" dirty="0" smtClean="0">
                <a:cs typeface="B Nazanin" panose="00000400000000000000" pitchFamily="2" charset="-78"/>
              </a:rPr>
              <a:t>گزارش ها </a:t>
            </a:r>
            <a:r>
              <a:rPr lang="fa-IR" sz="2800" dirty="0">
                <a:cs typeface="B Nazanin" panose="00000400000000000000" pitchFamily="2" charset="-78"/>
              </a:rPr>
              <a:t>استخراج و نتایج گرفته </a:t>
            </a:r>
            <a:r>
              <a:rPr lang="fa-IR" sz="2800" dirty="0" smtClean="0">
                <a:cs typeface="B Nazanin" panose="00000400000000000000" pitchFamily="2" charset="-78"/>
              </a:rPr>
              <a:t>شده اند</a:t>
            </a:r>
            <a:r>
              <a:rPr lang="fa-IR" sz="2800" dirty="0">
                <a:cs typeface="B Nazanin" panose="00000400000000000000" pitchFamily="2" charset="-78"/>
              </a:rPr>
              <a:t>. در مقدمه، تحقیقات پیشین مرتبط با موضوع تحقیقی مورد بررسی قرار گرفته تا مخاطب بتواند مفهوم و </a:t>
            </a:r>
            <a:r>
              <a:rPr lang="fa-IR" sz="2800" dirty="0" smtClean="0">
                <a:cs typeface="B Nazanin" panose="00000400000000000000" pitchFamily="2" charset="-78"/>
              </a:rPr>
              <a:t>پیش زمینه </a:t>
            </a:r>
            <a:r>
              <a:rPr lang="fa-IR" sz="2800" dirty="0">
                <a:cs typeface="B Nazanin" panose="00000400000000000000" pitchFamily="2" charset="-78"/>
              </a:rPr>
              <a:t>کار تحقیقی شما را درک کند ضمن اینکه مرورکردن مطالعات مرتبط پیشین </a:t>
            </a:r>
            <a:r>
              <a:rPr lang="fa-IR" sz="2800" dirty="0" smtClean="0">
                <a:cs typeface="B Nazanin" panose="00000400000000000000" pitchFamily="2" charset="-78"/>
              </a:rPr>
              <a:t>می تواند </a:t>
            </a:r>
            <a:r>
              <a:rPr lang="fa-IR" sz="2800" dirty="0">
                <a:cs typeface="B Nazanin" panose="00000400000000000000" pitchFamily="2" charset="-78"/>
              </a:rPr>
              <a:t>دلیل خوبی برای انجام کار تحقیقی شما باشد. از سوی </a:t>
            </a:r>
            <a:r>
              <a:rPr lang="fa-IR" sz="2800" dirty="0" smtClean="0">
                <a:cs typeface="B Nazanin" panose="00000400000000000000" pitchFamily="2" charset="-78"/>
              </a:rPr>
              <a:t>دیگر نگارش </a:t>
            </a:r>
            <a:r>
              <a:rPr lang="fa-IR" sz="2800" dirty="0">
                <a:cs typeface="B Nazanin" panose="00000400000000000000" pitchFamily="2" charset="-78"/>
              </a:rPr>
              <a:t>خوب مقدمه </a:t>
            </a:r>
            <a:r>
              <a:rPr lang="fa-IR" sz="2800" dirty="0" smtClean="0">
                <a:cs typeface="B Nazanin" panose="00000400000000000000" pitchFamily="2" charset="-78"/>
              </a:rPr>
              <a:t>تأثیر بسزایی </a:t>
            </a:r>
            <a:r>
              <a:rPr lang="fa-IR" sz="2800" dirty="0">
                <a:cs typeface="B Nazanin" panose="00000400000000000000" pitchFamily="2" charset="-78"/>
              </a:rPr>
              <a:t>روی نظر داوران و سردبیر در مورد مقاله شما خواهد </a:t>
            </a:r>
            <a:r>
              <a:rPr lang="fa-IR" sz="2800" dirty="0" smtClean="0">
                <a:cs typeface="B Nazanin" panose="00000400000000000000" pitchFamily="2" charset="-78"/>
              </a:rPr>
              <a:t>داشت.</a:t>
            </a:r>
            <a:endParaRPr lang="fa-IR" sz="2800" dirty="0">
              <a:cs typeface="B Nazanin" panose="00000400000000000000" pitchFamily="2" charset="-78"/>
            </a:endParaRPr>
          </a:p>
        </p:txBody>
      </p:sp>
      <p:sp>
        <p:nvSpPr>
          <p:cNvPr id="4" name="Slide Number Placeholder 3"/>
          <p:cNvSpPr>
            <a:spLocks noGrp="1"/>
          </p:cNvSpPr>
          <p:nvPr>
            <p:ph type="sldNum" sz="quarter" idx="12"/>
          </p:nvPr>
        </p:nvSpPr>
        <p:spPr>
          <a:xfrm>
            <a:off x="10896117" y="6492875"/>
            <a:ext cx="764215" cy="365125"/>
          </a:xfrm>
        </p:spPr>
        <p:txBody>
          <a:bodyPr/>
          <a:lstStyle/>
          <a:p>
            <a:fld id="{769A57F7-F4F3-4D06-B243-44D6BA67A820}" type="slidenum">
              <a:rPr lang="fa-IR" smtClean="0"/>
              <a:pPr/>
              <a:t>20</a:t>
            </a:fld>
            <a:endParaRPr lang="fa-IR" dirty="0"/>
          </a:p>
        </p:txBody>
      </p:sp>
      <p:sp>
        <p:nvSpPr>
          <p:cNvPr id="5" name="Title 1"/>
          <p:cNvSpPr>
            <a:spLocks noGrp="1"/>
          </p:cNvSpPr>
          <p:nvPr>
            <p:ph type="title"/>
          </p:nvPr>
        </p:nvSpPr>
        <p:spPr>
          <a:xfrm>
            <a:off x="913774" y="0"/>
            <a:ext cx="10364451" cy="1596177"/>
          </a:xfrm>
        </p:spPr>
        <p:txBody>
          <a:bodyPr>
            <a:normAutofit/>
          </a:bodyPr>
          <a:lstStyle/>
          <a:p>
            <a:r>
              <a:rPr lang="fa-IR" sz="4000" b="1" dirty="0" smtClean="0">
                <a:cs typeface="B Nazanin" panose="00000400000000000000" pitchFamily="2" charset="-78"/>
              </a:rPr>
              <a:t>اجزاء مقاله</a:t>
            </a:r>
            <a:r>
              <a:rPr lang="fa-IR" sz="4000" b="1" dirty="0">
                <a:cs typeface="B Nazanin" panose="00000400000000000000" pitchFamily="2" charset="-78"/>
              </a:rPr>
              <a:t>: مقدمه</a:t>
            </a:r>
          </a:p>
        </p:txBody>
      </p:sp>
      <p:sp>
        <p:nvSpPr>
          <p:cNvPr id="7" name="U-Turn Arrow 6">
            <a:hlinkClick r:id="rId2" action="ppaction://hlinksldjump"/>
          </p:cNvPr>
          <p:cNvSpPr/>
          <p:nvPr/>
        </p:nvSpPr>
        <p:spPr>
          <a:xfrm>
            <a:off x="913775" y="5820230"/>
            <a:ext cx="1495596" cy="978274"/>
          </a:xfrm>
          <a:prstGeom prst="uturnArrow">
            <a:avLst>
              <a:gd name="adj1" fmla="val 18215"/>
              <a:gd name="adj2" fmla="val 16519"/>
              <a:gd name="adj3" fmla="val 36482"/>
              <a:gd name="adj4" fmla="val 41468"/>
              <a:gd name="adj5" fmla="val 10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defPPr>
              <a:defRPr lang="fa-I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dirty="0" smtClean="0">
                <a:solidFill>
                  <a:srgbClr val="FF0000"/>
                </a:solidFill>
                <a:latin typeface="Times New Roman" panose="02020603050405020304" pitchFamily="18" charset="0"/>
                <a:cs typeface="Times New Roman" panose="02020603050405020304" pitchFamily="18" charset="0"/>
              </a:rPr>
              <a:t>RETURN</a:t>
            </a:r>
            <a:endParaRPr lang="fa-IR"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18442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1728463"/>
            <a:ext cx="10363826" cy="4519937"/>
          </a:xfrm>
        </p:spPr>
        <p:txBody>
          <a:bodyPr>
            <a:noAutofit/>
          </a:bodyPr>
          <a:lstStyle/>
          <a:p>
            <a:pPr algn="just"/>
            <a:r>
              <a:rPr lang="fa-IR" sz="2800" dirty="0">
                <a:cs typeface="B Nazanin" panose="00000400000000000000" pitchFamily="2" charset="-78"/>
              </a:rPr>
              <a:t>این قسمت بسته به نوع و حوزه تخصصی مورد مطالعه مقاله ممکن است با عناوین دیگری نیز بیان شود که مهمترین </a:t>
            </a:r>
            <a:r>
              <a:rPr lang="fa-IR" sz="2800" dirty="0" smtClean="0">
                <a:cs typeface="B Nazanin" panose="00000400000000000000" pitchFamily="2" charset="-78"/>
              </a:rPr>
              <a:t>آنها عبارتند </a:t>
            </a:r>
            <a:r>
              <a:rPr lang="fa-IR" sz="2800" dirty="0">
                <a:cs typeface="B Nazanin" panose="00000400000000000000" pitchFamily="2" charset="-78"/>
              </a:rPr>
              <a:t>از: اطلاعات مورد نیاز و </a:t>
            </a:r>
            <a:r>
              <a:rPr lang="fa-IR" sz="2800" dirty="0" smtClean="0">
                <a:cs typeface="B Nazanin" panose="00000400000000000000" pitchFamily="2" charset="-78"/>
              </a:rPr>
              <a:t>روش ها </a:t>
            </a:r>
            <a:r>
              <a:rPr lang="fa-IR" sz="2800" dirty="0">
                <a:cs typeface="B Nazanin" panose="00000400000000000000" pitchFamily="2" charset="-78"/>
              </a:rPr>
              <a:t>، روش کار </a:t>
            </a:r>
            <a:r>
              <a:rPr lang="fa-IR" sz="2800" dirty="0" smtClean="0">
                <a:cs typeface="B Nazanin" panose="00000400000000000000" pitchFamily="2" charset="-78"/>
              </a:rPr>
              <a:t>، آزمایش ها ، شبیه سازی ، روش شناسی</a:t>
            </a:r>
            <a:r>
              <a:rPr lang="fa-IR" sz="2800" dirty="0">
                <a:cs typeface="B Nazanin" panose="00000400000000000000" pitchFamily="2" charset="-78"/>
              </a:rPr>
              <a:t>، مدل </a:t>
            </a:r>
            <a:r>
              <a:rPr lang="fa-IR" sz="2800" dirty="0" smtClean="0">
                <a:cs typeface="B Nazanin" panose="00000400000000000000" pitchFamily="2" charset="-78"/>
              </a:rPr>
              <a:t>و </a:t>
            </a:r>
            <a:r>
              <a:rPr lang="fa-IR" sz="2800" dirty="0">
                <a:cs typeface="B Nazanin" panose="00000400000000000000" pitchFamily="2" charset="-78"/>
              </a:rPr>
              <a:t>ترکیبی از این عبارات </a:t>
            </a:r>
            <a:r>
              <a:rPr lang="fa-IR" sz="2800" dirty="0" smtClean="0">
                <a:cs typeface="B Nazanin" panose="00000400000000000000" pitchFamily="2" charset="-78"/>
              </a:rPr>
              <a:t>مانند اطلاعات </a:t>
            </a:r>
            <a:r>
              <a:rPr lang="fa-IR" sz="2800" dirty="0">
                <a:cs typeface="B Nazanin" panose="00000400000000000000" pitchFamily="2" charset="-78"/>
              </a:rPr>
              <a:t>مورد نیاز و روش کار </a:t>
            </a:r>
            <a:r>
              <a:rPr lang="fa-IR" sz="2800" dirty="0" smtClean="0">
                <a:cs typeface="B Nazanin" panose="00000400000000000000" pitchFamily="2" charset="-78"/>
              </a:rPr>
              <a:t>یا </a:t>
            </a:r>
            <a:r>
              <a:rPr lang="fa-IR" sz="2800" dirty="0">
                <a:cs typeface="B Nazanin" panose="00000400000000000000" pitchFamily="2" charset="-78"/>
              </a:rPr>
              <a:t>اطلاعات مورد نیاز و </a:t>
            </a:r>
            <a:r>
              <a:rPr lang="fa-IR" sz="2800" dirty="0" smtClean="0">
                <a:cs typeface="B Nazanin" panose="00000400000000000000" pitchFamily="2" charset="-78"/>
              </a:rPr>
              <a:t>روش ها . </a:t>
            </a:r>
            <a:r>
              <a:rPr lang="fa-IR" sz="2800" dirty="0">
                <a:cs typeface="B Nazanin" panose="00000400000000000000" pitchFamily="2" charset="-78"/>
              </a:rPr>
              <a:t>در این قسمت از مقاله، اطلاعاتی آماده </a:t>
            </a:r>
            <a:r>
              <a:rPr lang="fa-IR" sz="2800" dirty="0" smtClean="0">
                <a:cs typeface="B Nazanin" panose="00000400000000000000" pitchFamily="2" charset="-78"/>
              </a:rPr>
              <a:t>می شود </a:t>
            </a:r>
            <a:r>
              <a:rPr lang="fa-IR" sz="2800" dirty="0">
                <a:cs typeface="B Nazanin" panose="00000400000000000000" pitchFamily="2" charset="-78"/>
              </a:rPr>
              <a:t>که از طریق </a:t>
            </a:r>
            <a:r>
              <a:rPr lang="fa-IR" sz="2800" dirty="0" smtClean="0">
                <a:cs typeface="B Nazanin" panose="00000400000000000000" pitchFamily="2" charset="-78"/>
              </a:rPr>
              <a:t>آن اطلاعات می توان </a:t>
            </a:r>
            <a:r>
              <a:rPr lang="fa-IR" sz="2800" dirty="0">
                <a:cs typeface="B Nazanin" panose="00000400000000000000" pitchFamily="2" charset="-78"/>
              </a:rPr>
              <a:t>در مورد اعتبار مقاله قضاوت کرد. در واقع اینجا محلی است که باید به طور کاملاً شفاف و دقیقی بیان شود </a:t>
            </a:r>
            <a:r>
              <a:rPr lang="fa-IR" sz="2800" dirty="0" smtClean="0">
                <a:cs typeface="B Nazanin" panose="00000400000000000000" pitchFamily="2" charset="-78"/>
              </a:rPr>
              <a:t>که روش </a:t>
            </a:r>
            <a:r>
              <a:rPr lang="fa-IR" sz="2800" dirty="0">
                <a:cs typeface="B Nazanin" panose="00000400000000000000" pitchFamily="2" charset="-78"/>
              </a:rPr>
              <a:t>انجام پژوهش به چه شکلی بوده است. معمولاً این قسمت با زمان گذشته نوشته </a:t>
            </a:r>
            <a:r>
              <a:rPr lang="fa-IR" sz="2800" dirty="0" smtClean="0">
                <a:cs typeface="B Nazanin" panose="00000400000000000000" pitchFamily="2" charset="-78"/>
              </a:rPr>
              <a:t>می شود </a:t>
            </a:r>
            <a:r>
              <a:rPr lang="fa-IR" sz="2800" dirty="0">
                <a:cs typeface="B Nazanin" panose="00000400000000000000" pitchFamily="2" charset="-78"/>
              </a:rPr>
              <a:t>و باید </a:t>
            </a:r>
            <a:r>
              <a:rPr lang="fa-IR" sz="2800" dirty="0" smtClean="0">
                <a:cs typeface="B Nazanin" panose="00000400000000000000" pitchFamily="2" charset="-78"/>
              </a:rPr>
              <a:t>به گونه ای </a:t>
            </a:r>
            <a:r>
              <a:rPr lang="fa-IR" sz="2800" dirty="0">
                <a:cs typeface="B Nazanin" panose="00000400000000000000" pitchFamily="2" charset="-78"/>
              </a:rPr>
              <a:t>باشد که </a:t>
            </a:r>
            <a:r>
              <a:rPr lang="fa-IR" sz="2800" dirty="0" smtClean="0">
                <a:cs typeface="B Nazanin" panose="00000400000000000000" pitchFamily="2" charset="-78"/>
              </a:rPr>
              <a:t>اطلاعات کافی </a:t>
            </a:r>
            <a:r>
              <a:rPr lang="fa-IR" sz="2800" dirty="0">
                <a:cs typeface="B Nazanin" panose="00000400000000000000" pitchFamily="2" charset="-78"/>
              </a:rPr>
              <a:t>را در مخاطب خواننده قرار دهد.</a:t>
            </a:r>
          </a:p>
        </p:txBody>
      </p:sp>
      <p:sp>
        <p:nvSpPr>
          <p:cNvPr id="4" name="Slide Number Placeholder 3"/>
          <p:cNvSpPr>
            <a:spLocks noGrp="1"/>
          </p:cNvSpPr>
          <p:nvPr>
            <p:ph type="sldNum" sz="quarter" idx="12"/>
          </p:nvPr>
        </p:nvSpPr>
        <p:spPr/>
        <p:txBody>
          <a:bodyPr/>
          <a:lstStyle/>
          <a:p>
            <a:fld id="{769A57F7-F4F3-4D06-B243-44D6BA67A820}" type="slidenum">
              <a:rPr lang="fa-IR" smtClean="0"/>
              <a:pPr/>
              <a:t>21</a:t>
            </a:fld>
            <a:endParaRPr lang="fa-IR"/>
          </a:p>
        </p:txBody>
      </p:sp>
      <p:sp>
        <p:nvSpPr>
          <p:cNvPr id="5" name="Title 1"/>
          <p:cNvSpPr>
            <a:spLocks noGrp="1"/>
          </p:cNvSpPr>
          <p:nvPr>
            <p:ph type="title"/>
          </p:nvPr>
        </p:nvSpPr>
        <p:spPr>
          <a:xfrm>
            <a:off x="913149" y="0"/>
            <a:ext cx="10364451" cy="1596177"/>
          </a:xfrm>
        </p:spPr>
        <p:txBody>
          <a:bodyPr>
            <a:normAutofit/>
          </a:bodyPr>
          <a:lstStyle/>
          <a:p>
            <a:r>
              <a:rPr lang="fa-IR" sz="4000" b="1" dirty="0" smtClean="0">
                <a:cs typeface="B Nazanin" panose="00000400000000000000" pitchFamily="2" charset="-78"/>
              </a:rPr>
              <a:t>اجزاء مقاله</a:t>
            </a:r>
            <a:r>
              <a:rPr lang="fa-IR" sz="4000" b="1" dirty="0">
                <a:cs typeface="B Nazanin" panose="00000400000000000000" pitchFamily="2" charset="-78"/>
              </a:rPr>
              <a:t>: </a:t>
            </a:r>
            <a:r>
              <a:rPr lang="fa-IR" sz="4000" b="1" dirty="0" smtClean="0">
                <a:cs typeface="B Nazanin" panose="00000400000000000000" pitchFamily="2" charset="-78"/>
              </a:rPr>
              <a:t>روش ها</a:t>
            </a:r>
            <a:endParaRPr lang="fa-IR" sz="4000" b="1" dirty="0">
              <a:cs typeface="B Nazanin" panose="00000400000000000000" pitchFamily="2" charset="-78"/>
            </a:endParaRPr>
          </a:p>
        </p:txBody>
      </p:sp>
      <p:sp>
        <p:nvSpPr>
          <p:cNvPr id="7" name="U-Turn Arrow 6">
            <a:hlinkClick r:id="rId2" action="ppaction://hlinksldjump"/>
          </p:cNvPr>
          <p:cNvSpPr/>
          <p:nvPr/>
        </p:nvSpPr>
        <p:spPr>
          <a:xfrm>
            <a:off x="913148" y="5576700"/>
            <a:ext cx="1495596" cy="978274"/>
          </a:xfrm>
          <a:prstGeom prst="uturnArrow">
            <a:avLst>
              <a:gd name="adj1" fmla="val 18215"/>
              <a:gd name="adj2" fmla="val 16519"/>
              <a:gd name="adj3" fmla="val 36482"/>
              <a:gd name="adj4" fmla="val 41468"/>
              <a:gd name="adj5" fmla="val 10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defPPr>
              <a:defRPr lang="fa-I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dirty="0" smtClean="0">
                <a:solidFill>
                  <a:srgbClr val="FF0000"/>
                </a:solidFill>
                <a:latin typeface="Times New Roman" panose="02020603050405020304" pitchFamily="18" charset="0"/>
                <a:cs typeface="Times New Roman" panose="02020603050405020304" pitchFamily="18" charset="0"/>
              </a:rPr>
              <a:t>RETURN</a:t>
            </a:r>
            <a:endParaRPr lang="fa-IR"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85403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1409149"/>
            <a:ext cx="10363826" cy="4839251"/>
          </a:xfrm>
        </p:spPr>
        <p:txBody>
          <a:bodyPr>
            <a:noAutofit/>
          </a:bodyPr>
          <a:lstStyle/>
          <a:p>
            <a:pPr algn="just"/>
            <a:r>
              <a:rPr lang="fa-IR" sz="2800" dirty="0" smtClean="0">
                <a:cs typeface="B Nazanin" panose="00000400000000000000" pitchFamily="2" charset="-78"/>
              </a:rPr>
              <a:t>بعد </a:t>
            </a:r>
            <a:r>
              <a:rPr lang="fa-IR" sz="2800" dirty="0">
                <a:cs typeface="B Nazanin" panose="00000400000000000000" pitchFamily="2" charset="-78"/>
              </a:rPr>
              <a:t>از </a:t>
            </a:r>
            <a:r>
              <a:rPr lang="fa-IR" sz="2800" dirty="0" smtClean="0">
                <a:cs typeface="B Nazanin" panose="00000400000000000000" pitchFamily="2" charset="-78"/>
              </a:rPr>
              <a:t>پیاده سازی </a:t>
            </a:r>
            <a:r>
              <a:rPr lang="fa-IR" sz="2800" dirty="0">
                <a:cs typeface="B Nazanin" panose="00000400000000000000" pitchFamily="2" charset="-78"/>
              </a:rPr>
              <a:t>روش یا </a:t>
            </a:r>
            <a:r>
              <a:rPr lang="fa-IR" sz="2800" dirty="0" smtClean="0">
                <a:cs typeface="B Nazanin" panose="00000400000000000000" pitchFamily="2" charset="-78"/>
              </a:rPr>
              <a:t>روش های </a:t>
            </a:r>
            <a:r>
              <a:rPr lang="fa-IR" sz="2800" dirty="0">
                <a:cs typeface="B Nazanin" panose="00000400000000000000" pitchFamily="2" charset="-78"/>
              </a:rPr>
              <a:t>پیشنهادی بر روی ورودی و اطلاعات مورد نیاز، </a:t>
            </a:r>
            <a:r>
              <a:rPr lang="fa-IR" sz="2800" dirty="0" smtClean="0">
                <a:cs typeface="B Nazanin" panose="00000400000000000000" pitchFamily="2" charset="-78"/>
              </a:rPr>
              <a:t> خروجی ها</a:t>
            </a:r>
            <a:r>
              <a:rPr lang="fa-IR" sz="2800" dirty="0">
                <a:cs typeface="B Nazanin" panose="00000400000000000000" pitchFamily="2" charset="-78"/>
              </a:rPr>
              <a:t>، </a:t>
            </a:r>
            <a:r>
              <a:rPr lang="fa-IR" sz="2800" dirty="0" smtClean="0">
                <a:cs typeface="B Nazanin" panose="00000400000000000000" pitchFamily="2" charset="-78"/>
              </a:rPr>
              <a:t>یافته ها </a:t>
            </a:r>
            <a:r>
              <a:rPr lang="fa-IR" sz="2800" dirty="0">
                <a:cs typeface="B Nazanin" panose="00000400000000000000" pitchFamily="2" charset="-78"/>
              </a:rPr>
              <a:t>یا نتایجی </a:t>
            </a:r>
            <a:r>
              <a:rPr lang="fa-IR" sz="2800" dirty="0" smtClean="0">
                <a:cs typeface="B Nazanin" panose="00000400000000000000" pitchFamily="2" charset="-78"/>
              </a:rPr>
              <a:t>حاصل می شوند </a:t>
            </a:r>
            <a:r>
              <a:rPr lang="fa-IR" sz="2800" dirty="0">
                <a:cs typeface="B Nazanin" panose="00000400000000000000" pitchFamily="2" charset="-78"/>
              </a:rPr>
              <a:t>که در این قسمت مقاله به </a:t>
            </a:r>
            <a:r>
              <a:rPr lang="fa-IR" sz="2800" dirty="0" smtClean="0">
                <a:cs typeface="B Nazanin" panose="00000400000000000000" pitchFamily="2" charset="-78"/>
              </a:rPr>
              <a:t>گزارش دادن </a:t>
            </a:r>
            <a:r>
              <a:rPr lang="fa-IR" sz="2800" dirty="0">
                <a:cs typeface="B Nazanin" panose="00000400000000000000" pitchFamily="2" charset="-78"/>
              </a:rPr>
              <a:t>آنها </a:t>
            </a:r>
            <a:r>
              <a:rPr lang="fa-IR" sz="2800" dirty="0" smtClean="0">
                <a:cs typeface="B Nazanin" panose="00000400000000000000" pitchFamily="2" charset="-78"/>
              </a:rPr>
              <a:t>می پردازیم. البته </a:t>
            </a:r>
            <a:r>
              <a:rPr lang="fa-IR" sz="2800" dirty="0">
                <a:cs typeface="B Nazanin" panose="00000400000000000000" pitchFamily="2" charset="-78"/>
              </a:rPr>
              <a:t>لازم به ذکر است که منظور ما از تحلیل نتایج و </a:t>
            </a:r>
            <a:r>
              <a:rPr lang="fa-IR" sz="2800" dirty="0" smtClean="0">
                <a:cs typeface="B Nazanin" panose="00000400000000000000" pitchFamily="2" charset="-78"/>
              </a:rPr>
              <a:t>خروجی ها</a:t>
            </a:r>
            <a:r>
              <a:rPr lang="fa-IR" sz="2800" dirty="0">
                <a:cs typeface="B Nazanin" panose="00000400000000000000" pitchFamily="2" charset="-78"/>
              </a:rPr>
              <a:t>، بحث و </a:t>
            </a:r>
            <a:r>
              <a:rPr lang="fa-IR" sz="2800" dirty="0" smtClean="0">
                <a:cs typeface="B Nazanin" panose="00000400000000000000" pitchFamily="2" charset="-78"/>
              </a:rPr>
              <a:t>نتیجه گیری </a:t>
            </a:r>
            <a:r>
              <a:rPr lang="fa-IR" sz="2800" dirty="0">
                <a:cs typeface="B Nazanin" panose="00000400000000000000" pitchFamily="2" charset="-78"/>
              </a:rPr>
              <a:t>درباره آنها نیست. در واقع </a:t>
            </a:r>
            <a:r>
              <a:rPr lang="fa-IR" sz="2800" dirty="0" smtClean="0">
                <a:cs typeface="B Nazanin" panose="00000400000000000000" pitchFamily="2" charset="-78"/>
              </a:rPr>
              <a:t>به کمک </a:t>
            </a:r>
            <a:r>
              <a:rPr lang="fa-IR" sz="2800" dirty="0">
                <a:cs typeface="B Nazanin" panose="00000400000000000000" pitchFamily="2" charset="-78"/>
              </a:rPr>
              <a:t>این </a:t>
            </a:r>
            <a:r>
              <a:rPr lang="fa-IR" sz="2800" dirty="0" smtClean="0">
                <a:cs typeface="B Nazanin" panose="00000400000000000000" pitchFamily="2" charset="-78"/>
              </a:rPr>
              <a:t>خروجی ها </a:t>
            </a:r>
            <a:r>
              <a:rPr lang="fa-IR" sz="2800" dirty="0">
                <a:cs typeface="B Nazanin" panose="00000400000000000000" pitchFamily="2" charset="-78"/>
              </a:rPr>
              <a:t>است که </a:t>
            </a:r>
            <a:r>
              <a:rPr lang="fa-IR" sz="2800" dirty="0" smtClean="0">
                <a:cs typeface="B Nazanin" panose="00000400000000000000" pitchFamily="2" charset="-78"/>
              </a:rPr>
              <a:t>می توان </a:t>
            </a:r>
            <a:r>
              <a:rPr lang="fa-IR" sz="2800" dirty="0">
                <a:cs typeface="B Nazanin" panose="00000400000000000000" pitchFamily="2" charset="-78"/>
              </a:rPr>
              <a:t>عملکرد روش پیشنهادی مقاله شما را با </a:t>
            </a:r>
            <a:r>
              <a:rPr lang="fa-IR" sz="2800" dirty="0" smtClean="0">
                <a:cs typeface="B Nazanin" panose="00000400000000000000" pitchFamily="2" charset="-78"/>
              </a:rPr>
              <a:t>روش های </a:t>
            </a:r>
            <a:r>
              <a:rPr lang="fa-IR" sz="2800" dirty="0">
                <a:cs typeface="B Nazanin" panose="00000400000000000000" pitchFamily="2" charset="-78"/>
              </a:rPr>
              <a:t>پیشین مقایسه کرد و واقعاً فهمید </a:t>
            </a:r>
            <a:r>
              <a:rPr lang="fa-IR" sz="2800" dirty="0" smtClean="0">
                <a:cs typeface="B Nazanin" panose="00000400000000000000" pitchFamily="2" charset="-78"/>
              </a:rPr>
              <a:t>که آیا </a:t>
            </a:r>
            <a:r>
              <a:rPr lang="fa-IR" sz="2800" dirty="0">
                <a:cs typeface="B Nazanin" panose="00000400000000000000" pitchFamily="2" charset="-78"/>
              </a:rPr>
              <a:t>این روش پیشنهادی منجر به پیشرفت معناداری در حوزه تحت مطالعه شده است. </a:t>
            </a:r>
            <a:r>
              <a:rPr lang="fa-IR" sz="2800" dirty="0" smtClean="0">
                <a:cs typeface="B Nazanin" panose="00000400000000000000" pitchFamily="2" charset="-78"/>
              </a:rPr>
              <a:t>یافته ها </a:t>
            </a:r>
            <a:r>
              <a:rPr lang="fa-IR" sz="2800" dirty="0">
                <a:cs typeface="B Nazanin" panose="00000400000000000000" pitchFamily="2" charset="-78"/>
              </a:rPr>
              <a:t>باید دقیق و صریح باشد و </a:t>
            </a:r>
            <a:r>
              <a:rPr lang="fa-IR" sz="2800" dirty="0" smtClean="0">
                <a:cs typeface="B Nazanin" panose="00000400000000000000" pitchFamily="2" charset="-78"/>
              </a:rPr>
              <a:t>معمولاً برای </a:t>
            </a:r>
            <a:r>
              <a:rPr lang="fa-IR" sz="2800" dirty="0">
                <a:cs typeface="B Nazanin" panose="00000400000000000000" pitchFamily="2" charset="-78"/>
              </a:rPr>
              <a:t>نمایش و تحلیل بهتر </a:t>
            </a:r>
            <a:r>
              <a:rPr lang="fa-IR" sz="2800" dirty="0" smtClean="0">
                <a:cs typeface="B Nazanin" panose="00000400000000000000" pitchFamily="2" charset="-78"/>
              </a:rPr>
              <a:t>یافته ها </a:t>
            </a:r>
            <a:r>
              <a:rPr lang="fa-IR" sz="2800" dirty="0">
                <a:cs typeface="B Nazanin" panose="00000400000000000000" pitchFamily="2" charset="-78"/>
              </a:rPr>
              <a:t>از </a:t>
            </a:r>
            <a:r>
              <a:rPr lang="fa-IR" sz="2800" dirty="0" smtClean="0">
                <a:cs typeface="B Nazanin" panose="00000400000000000000" pitchFamily="2" charset="-78"/>
              </a:rPr>
              <a:t>شکل ها </a:t>
            </a:r>
            <a:r>
              <a:rPr lang="fa-IR" sz="2800" dirty="0">
                <a:cs typeface="B Nazanin" panose="00000400000000000000" pitchFamily="2" charset="-78"/>
              </a:rPr>
              <a:t>و جداول نیز کمک گرفته </a:t>
            </a:r>
            <a:r>
              <a:rPr lang="fa-IR" sz="2800" dirty="0" smtClean="0">
                <a:cs typeface="B Nazanin" panose="00000400000000000000" pitchFamily="2" charset="-78"/>
              </a:rPr>
              <a:t>می شود</a:t>
            </a:r>
            <a:r>
              <a:rPr lang="fa-IR" sz="2800" dirty="0">
                <a:cs typeface="B Nazanin" panose="00000400000000000000" pitchFamily="2" charset="-78"/>
              </a:rPr>
              <a:t>.</a:t>
            </a:r>
          </a:p>
        </p:txBody>
      </p:sp>
      <p:sp>
        <p:nvSpPr>
          <p:cNvPr id="4" name="Slide Number Placeholder 3"/>
          <p:cNvSpPr>
            <a:spLocks noGrp="1"/>
          </p:cNvSpPr>
          <p:nvPr>
            <p:ph type="sldNum" sz="quarter" idx="12"/>
          </p:nvPr>
        </p:nvSpPr>
        <p:spPr/>
        <p:txBody>
          <a:bodyPr/>
          <a:lstStyle/>
          <a:p>
            <a:fld id="{769A57F7-F4F3-4D06-B243-44D6BA67A820}" type="slidenum">
              <a:rPr lang="fa-IR" smtClean="0"/>
              <a:pPr/>
              <a:t>22</a:t>
            </a:fld>
            <a:endParaRPr lang="fa-IR"/>
          </a:p>
        </p:txBody>
      </p:sp>
      <p:sp>
        <p:nvSpPr>
          <p:cNvPr id="5" name="Title 1"/>
          <p:cNvSpPr>
            <a:spLocks noGrp="1"/>
          </p:cNvSpPr>
          <p:nvPr>
            <p:ph type="title"/>
          </p:nvPr>
        </p:nvSpPr>
        <p:spPr>
          <a:xfrm>
            <a:off x="913774" y="0"/>
            <a:ext cx="10364451" cy="1596177"/>
          </a:xfrm>
        </p:spPr>
        <p:txBody>
          <a:bodyPr>
            <a:normAutofit/>
          </a:bodyPr>
          <a:lstStyle/>
          <a:p>
            <a:r>
              <a:rPr lang="fa-IR" sz="4000" b="1" dirty="0" smtClean="0">
                <a:cs typeface="B Nazanin" panose="00000400000000000000" pitchFamily="2" charset="-78"/>
              </a:rPr>
              <a:t>اجزاء مقاله</a:t>
            </a:r>
            <a:r>
              <a:rPr lang="fa-IR" sz="4000" b="1" dirty="0">
                <a:cs typeface="B Nazanin" panose="00000400000000000000" pitchFamily="2" charset="-78"/>
              </a:rPr>
              <a:t>: نتایج </a:t>
            </a:r>
            <a:r>
              <a:rPr lang="fa-IR" sz="4000" b="1" dirty="0" smtClean="0">
                <a:cs typeface="B Nazanin" panose="00000400000000000000" pitchFamily="2" charset="-78"/>
              </a:rPr>
              <a:t>(یافته ها)</a:t>
            </a:r>
            <a:endParaRPr lang="fa-IR" sz="4000" b="1" dirty="0">
              <a:cs typeface="B Nazanin" panose="00000400000000000000" pitchFamily="2" charset="-78"/>
            </a:endParaRPr>
          </a:p>
        </p:txBody>
      </p:sp>
      <p:sp>
        <p:nvSpPr>
          <p:cNvPr id="7" name="U-Turn Arrow 6">
            <a:hlinkClick r:id="rId2" action="ppaction://hlinksldjump"/>
          </p:cNvPr>
          <p:cNvSpPr/>
          <p:nvPr/>
        </p:nvSpPr>
        <p:spPr>
          <a:xfrm>
            <a:off x="913148" y="5576700"/>
            <a:ext cx="1495596" cy="978274"/>
          </a:xfrm>
          <a:prstGeom prst="uturnArrow">
            <a:avLst>
              <a:gd name="adj1" fmla="val 18215"/>
              <a:gd name="adj2" fmla="val 16519"/>
              <a:gd name="adj3" fmla="val 36482"/>
              <a:gd name="adj4" fmla="val 41468"/>
              <a:gd name="adj5" fmla="val 10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defPPr>
              <a:defRPr lang="fa-I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dirty="0" smtClean="0">
                <a:solidFill>
                  <a:srgbClr val="FF0000"/>
                </a:solidFill>
                <a:latin typeface="Times New Roman" panose="02020603050405020304" pitchFamily="18" charset="0"/>
                <a:cs typeface="Times New Roman" panose="02020603050405020304" pitchFamily="18" charset="0"/>
              </a:rPr>
              <a:t>RETURN</a:t>
            </a:r>
            <a:endParaRPr lang="fa-IR"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39486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4399" y="1596177"/>
            <a:ext cx="10363826" cy="4652223"/>
          </a:xfrm>
        </p:spPr>
        <p:txBody>
          <a:bodyPr>
            <a:noAutofit/>
          </a:bodyPr>
          <a:lstStyle/>
          <a:p>
            <a:pPr algn="just"/>
            <a:r>
              <a:rPr lang="fa-IR" sz="2800" dirty="0">
                <a:cs typeface="B Nazanin" panose="00000400000000000000" pitchFamily="2" charset="-78"/>
              </a:rPr>
              <a:t>از </a:t>
            </a:r>
            <a:r>
              <a:rPr lang="fa-IR" sz="2800" dirty="0" smtClean="0">
                <a:cs typeface="B Nazanin" panose="00000400000000000000" pitchFamily="2" charset="-78"/>
              </a:rPr>
              <a:t>آنجایی که </a:t>
            </a:r>
            <a:r>
              <a:rPr lang="fa-IR" sz="2800" dirty="0">
                <a:cs typeface="B Nazanin" panose="00000400000000000000" pitchFamily="2" charset="-78"/>
              </a:rPr>
              <a:t>نگارش قسمت بحث و </a:t>
            </a:r>
            <a:r>
              <a:rPr lang="fa-IR" sz="2800" dirty="0" smtClean="0">
                <a:cs typeface="B Nazanin" panose="00000400000000000000" pitchFamily="2" charset="-78"/>
              </a:rPr>
              <a:t>نتیجه گیری مشکل تر </a:t>
            </a:r>
            <a:r>
              <a:rPr lang="fa-IR" sz="2800" dirty="0">
                <a:cs typeface="B Nazanin" panose="00000400000000000000" pitchFamily="2" charset="-78"/>
              </a:rPr>
              <a:t>از سایر </a:t>
            </a:r>
            <a:r>
              <a:rPr lang="fa-IR" sz="2800" dirty="0" smtClean="0">
                <a:cs typeface="B Nazanin" panose="00000400000000000000" pitchFamily="2" charset="-78"/>
              </a:rPr>
              <a:t>قسمت ها </a:t>
            </a:r>
            <a:r>
              <a:rPr lang="fa-IR" sz="2800" dirty="0">
                <a:cs typeface="B Nazanin" panose="00000400000000000000" pitchFamily="2" charset="-78"/>
              </a:rPr>
              <a:t>است بنابراین معرفی آن نیز </a:t>
            </a:r>
            <a:r>
              <a:rPr lang="fa-IR" sz="2800" dirty="0" smtClean="0">
                <a:cs typeface="B Nazanin" panose="00000400000000000000" pitchFamily="2" charset="-78"/>
              </a:rPr>
              <a:t>سخت تر </a:t>
            </a:r>
            <a:r>
              <a:rPr lang="fa-IR" sz="2800" dirty="0">
                <a:cs typeface="B Nazanin" panose="00000400000000000000" pitchFamily="2" charset="-78"/>
              </a:rPr>
              <a:t>خواهد </a:t>
            </a:r>
            <a:r>
              <a:rPr lang="fa-IR" sz="2800" dirty="0" smtClean="0">
                <a:cs typeface="B Nazanin" panose="00000400000000000000" pitchFamily="2" charset="-78"/>
              </a:rPr>
              <a:t>بود. علت </a:t>
            </a:r>
            <a:r>
              <a:rPr lang="fa-IR" sz="2800" dirty="0">
                <a:cs typeface="B Nazanin" panose="00000400000000000000" pitchFamily="2" charset="-78"/>
              </a:rPr>
              <a:t>این امر آنست که بسیاری از نویسندگان احساس </a:t>
            </a:r>
            <a:r>
              <a:rPr lang="fa-IR" sz="2800" dirty="0" smtClean="0">
                <a:cs typeface="B Nazanin" panose="00000400000000000000" pitchFamily="2" charset="-78"/>
              </a:rPr>
              <a:t> می کنند </a:t>
            </a:r>
            <a:r>
              <a:rPr lang="fa-IR" sz="2800" dirty="0">
                <a:cs typeface="B Nazanin" panose="00000400000000000000" pitchFamily="2" charset="-78"/>
              </a:rPr>
              <a:t>مطلبی برای نوشتن در این قسمت باقی نمانده است در </a:t>
            </a:r>
            <a:r>
              <a:rPr lang="fa-IR" sz="2800" dirty="0" smtClean="0">
                <a:cs typeface="B Nazanin" panose="00000400000000000000" pitchFamily="2" charset="-78"/>
              </a:rPr>
              <a:t>نتیجه در </a:t>
            </a:r>
            <a:r>
              <a:rPr lang="fa-IR" sz="2800" dirty="0">
                <a:cs typeface="B Nazanin" panose="00000400000000000000" pitchFamily="2" charset="-78"/>
              </a:rPr>
              <a:t>نوشتن قسمت بحث و </a:t>
            </a:r>
            <a:r>
              <a:rPr lang="fa-IR" sz="2800" dirty="0" smtClean="0">
                <a:cs typeface="B Nazanin" panose="00000400000000000000" pitchFamily="2" charset="-78"/>
              </a:rPr>
              <a:t>نتیجه گیری </a:t>
            </a:r>
            <a:r>
              <a:rPr lang="fa-IR" sz="2800" dirty="0">
                <a:cs typeface="B Nazanin" panose="00000400000000000000" pitchFamily="2" charset="-78"/>
              </a:rPr>
              <a:t>اهمال کرده و آن را </a:t>
            </a:r>
            <a:r>
              <a:rPr lang="fa-IR" sz="2800" dirty="0" smtClean="0">
                <a:cs typeface="B Nazanin" panose="00000400000000000000" pitchFamily="2" charset="-78"/>
              </a:rPr>
              <a:t>به گونه ای </a:t>
            </a:r>
            <a:r>
              <a:rPr lang="fa-IR" sz="2800" dirty="0">
                <a:cs typeface="B Nazanin" panose="00000400000000000000" pitchFamily="2" charset="-78"/>
              </a:rPr>
              <a:t>از سر باز </a:t>
            </a:r>
            <a:r>
              <a:rPr lang="fa-IR" sz="2800" dirty="0" smtClean="0">
                <a:cs typeface="B Nazanin" panose="00000400000000000000" pitchFamily="2" charset="-78"/>
              </a:rPr>
              <a:t>می کنند </a:t>
            </a:r>
            <a:r>
              <a:rPr lang="fa-IR" sz="2800" dirty="0">
                <a:cs typeface="B Nazanin" panose="00000400000000000000" pitchFamily="2" charset="-78"/>
              </a:rPr>
              <a:t>مثلاً عین نتایج را در آن تکرار </a:t>
            </a:r>
            <a:r>
              <a:rPr lang="fa-IR" sz="2800" dirty="0" smtClean="0">
                <a:cs typeface="B Nazanin" panose="00000400000000000000" pitchFamily="2" charset="-78"/>
              </a:rPr>
              <a:t>می کنند یا </a:t>
            </a:r>
            <a:r>
              <a:rPr lang="fa-IR" sz="2800" dirty="0">
                <a:cs typeface="B Nazanin" panose="00000400000000000000" pitchFamily="2" charset="-78"/>
              </a:rPr>
              <a:t>اینکه همان چکیده مقاله را به بیانی دیگر بازگو </a:t>
            </a:r>
            <a:r>
              <a:rPr lang="fa-IR" sz="2800" dirty="0" smtClean="0">
                <a:cs typeface="B Nazanin" panose="00000400000000000000" pitchFamily="2" charset="-78"/>
              </a:rPr>
              <a:t>می کنند</a:t>
            </a:r>
            <a:r>
              <a:rPr lang="fa-IR" sz="2800" dirty="0">
                <a:cs typeface="B Nazanin" panose="00000400000000000000" pitchFamily="2" charset="-78"/>
              </a:rPr>
              <a:t>. اما به یاد داشته باشید که بخش اعظم خوانندگان اول </a:t>
            </a:r>
            <a:r>
              <a:rPr lang="fa-IR" sz="2800" dirty="0" smtClean="0">
                <a:cs typeface="B Nazanin" panose="00000400000000000000" pitchFamily="2" charset="-78"/>
              </a:rPr>
              <a:t>قسمت های چکیده </a:t>
            </a:r>
            <a:r>
              <a:rPr lang="fa-IR" sz="2800" dirty="0">
                <a:cs typeface="B Nazanin" panose="00000400000000000000" pitchFamily="2" charset="-78"/>
              </a:rPr>
              <a:t>و بحث و </a:t>
            </a:r>
            <a:r>
              <a:rPr lang="fa-IR" sz="2800" dirty="0" smtClean="0">
                <a:cs typeface="B Nazanin" panose="00000400000000000000" pitchFamily="2" charset="-78"/>
              </a:rPr>
              <a:t>نتیجه گیری </a:t>
            </a:r>
            <a:r>
              <a:rPr lang="fa-IR" sz="2800" dirty="0">
                <a:cs typeface="B Nazanin" panose="00000400000000000000" pitchFamily="2" charset="-78"/>
              </a:rPr>
              <a:t>مقاله را مطالعه </a:t>
            </a:r>
            <a:r>
              <a:rPr lang="fa-IR" sz="2800" dirty="0" smtClean="0">
                <a:cs typeface="B Nazanin" panose="00000400000000000000" pitchFamily="2" charset="-78"/>
              </a:rPr>
              <a:t>می کنند</a:t>
            </a:r>
            <a:r>
              <a:rPr lang="fa-IR" sz="2800" dirty="0">
                <a:cs typeface="B Nazanin" panose="00000400000000000000" pitchFamily="2" charset="-78"/>
              </a:rPr>
              <a:t>. در ضمن بسیاری از مقالات به سبب آنکه قسمت بحث و </a:t>
            </a:r>
            <a:r>
              <a:rPr lang="fa-IR" sz="2800" dirty="0" smtClean="0">
                <a:cs typeface="B Nazanin" panose="00000400000000000000" pitchFamily="2" charset="-78"/>
              </a:rPr>
              <a:t>نتیجه گیری آنها </a:t>
            </a:r>
            <a:r>
              <a:rPr lang="fa-IR" sz="2800" dirty="0">
                <a:cs typeface="B Nazanin" panose="00000400000000000000" pitchFamily="2" charset="-78"/>
              </a:rPr>
              <a:t>بخوبی نوشته نشده و ناقص است رد </a:t>
            </a:r>
            <a:r>
              <a:rPr lang="fa-IR" sz="2800" dirty="0" smtClean="0">
                <a:cs typeface="B Nazanin" panose="00000400000000000000" pitchFamily="2" charset="-78"/>
              </a:rPr>
              <a:t>می شوند </a:t>
            </a:r>
            <a:r>
              <a:rPr lang="fa-IR" sz="2800" dirty="0">
                <a:cs typeface="B Nazanin" panose="00000400000000000000" pitchFamily="2" charset="-78"/>
              </a:rPr>
              <a:t>حتی اگر نتایج مقاله هم معتبر و هم جالب باشند.</a:t>
            </a:r>
          </a:p>
        </p:txBody>
      </p:sp>
      <p:sp>
        <p:nvSpPr>
          <p:cNvPr id="4" name="Slide Number Placeholder 3"/>
          <p:cNvSpPr>
            <a:spLocks noGrp="1"/>
          </p:cNvSpPr>
          <p:nvPr>
            <p:ph type="sldNum" sz="quarter" idx="12"/>
          </p:nvPr>
        </p:nvSpPr>
        <p:spPr>
          <a:xfrm>
            <a:off x="10775268" y="6362247"/>
            <a:ext cx="764215" cy="365125"/>
          </a:xfrm>
        </p:spPr>
        <p:txBody>
          <a:bodyPr/>
          <a:lstStyle/>
          <a:p>
            <a:fld id="{769A57F7-F4F3-4D06-B243-44D6BA67A820}" type="slidenum">
              <a:rPr lang="fa-IR" smtClean="0"/>
              <a:pPr/>
              <a:t>23</a:t>
            </a:fld>
            <a:endParaRPr lang="fa-IR" dirty="0"/>
          </a:p>
        </p:txBody>
      </p:sp>
      <p:sp>
        <p:nvSpPr>
          <p:cNvPr id="5" name="Title 1"/>
          <p:cNvSpPr>
            <a:spLocks noGrp="1"/>
          </p:cNvSpPr>
          <p:nvPr>
            <p:ph type="title"/>
          </p:nvPr>
        </p:nvSpPr>
        <p:spPr>
          <a:xfrm>
            <a:off x="913774" y="0"/>
            <a:ext cx="10364451" cy="1596177"/>
          </a:xfrm>
        </p:spPr>
        <p:txBody>
          <a:bodyPr>
            <a:normAutofit/>
          </a:bodyPr>
          <a:lstStyle/>
          <a:p>
            <a:r>
              <a:rPr lang="fa-IR" sz="4000" b="1" dirty="0" smtClean="0">
                <a:cs typeface="B Nazanin" panose="00000400000000000000" pitchFamily="2" charset="-78"/>
              </a:rPr>
              <a:t>اجزاء مقاله</a:t>
            </a:r>
            <a:r>
              <a:rPr lang="fa-IR" sz="4000" b="1" dirty="0">
                <a:cs typeface="B Nazanin" panose="00000400000000000000" pitchFamily="2" charset="-78"/>
              </a:rPr>
              <a:t>: بحث و </a:t>
            </a:r>
            <a:r>
              <a:rPr lang="fa-IR" sz="4000" b="1" dirty="0" smtClean="0">
                <a:cs typeface="B Nazanin" panose="00000400000000000000" pitchFamily="2" charset="-78"/>
              </a:rPr>
              <a:t>نتیجه گیری</a:t>
            </a:r>
            <a:endParaRPr lang="fa-IR" sz="4000" b="1" dirty="0">
              <a:cs typeface="B Nazanin" panose="00000400000000000000" pitchFamily="2" charset="-78"/>
            </a:endParaRPr>
          </a:p>
        </p:txBody>
      </p:sp>
      <p:sp>
        <p:nvSpPr>
          <p:cNvPr id="7" name="U-Turn Arrow 6">
            <a:hlinkClick r:id="rId2" action="ppaction://hlinksldjump"/>
          </p:cNvPr>
          <p:cNvSpPr/>
          <p:nvPr/>
        </p:nvSpPr>
        <p:spPr>
          <a:xfrm>
            <a:off x="913774" y="5749098"/>
            <a:ext cx="1495596" cy="978274"/>
          </a:xfrm>
          <a:prstGeom prst="uturnArrow">
            <a:avLst>
              <a:gd name="adj1" fmla="val 18215"/>
              <a:gd name="adj2" fmla="val 16519"/>
              <a:gd name="adj3" fmla="val 36482"/>
              <a:gd name="adj4" fmla="val 41468"/>
              <a:gd name="adj5" fmla="val 10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defPPr>
              <a:defRPr lang="fa-I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dirty="0" smtClean="0">
                <a:solidFill>
                  <a:srgbClr val="FF0000"/>
                </a:solidFill>
                <a:latin typeface="Times New Roman" panose="02020603050405020304" pitchFamily="18" charset="0"/>
                <a:cs typeface="Times New Roman" panose="02020603050405020304" pitchFamily="18" charset="0"/>
              </a:rPr>
              <a:t>RETURN</a:t>
            </a:r>
            <a:endParaRPr lang="fa-IR"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6929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4712" y="1425415"/>
            <a:ext cx="10363826" cy="5135042"/>
          </a:xfrm>
        </p:spPr>
        <p:txBody>
          <a:bodyPr>
            <a:noAutofit/>
          </a:bodyPr>
          <a:lstStyle/>
          <a:p>
            <a:pPr algn="just"/>
            <a:r>
              <a:rPr lang="fa-IR" sz="2400" dirty="0">
                <a:cs typeface="B Nazanin" panose="00000400000000000000" pitchFamily="2" charset="-78"/>
              </a:rPr>
              <a:t>در این قسمت، باید از هر شخص حقیقی و حقوقی که به نوعی در </a:t>
            </a:r>
            <a:r>
              <a:rPr lang="fa-IR" sz="2400" dirty="0" smtClean="0">
                <a:cs typeface="B Nazanin" panose="00000400000000000000" pitchFamily="2" charset="-78"/>
              </a:rPr>
              <a:t>جمع آوری </a:t>
            </a:r>
            <a:r>
              <a:rPr lang="fa-IR" sz="2400" dirty="0">
                <a:cs typeface="B Nazanin" panose="00000400000000000000" pitchFamily="2" charset="-78"/>
              </a:rPr>
              <a:t>و نگارش مقاله نقش داشته قدردانی </a:t>
            </a:r>
            <a:r>
              <a:rPr lang="fa-IR" sz="2400" dirty="0" smtClean="0">
                <a:cs typeface="B Nazanin" panose="00000400000000000000" pitchFamily="2" charset="-78"/>
              </a:rPr>
              <a:t>شود. دقیقاً </a:t>
            </a:r>
            <a:r>
              <a:rPr lang="fa-IR" sz="2400" dirty="0">
                <a:cs typeface="B Nazanin" panose="00000400000000000000" pitchFamily="2" charset="-78"/>
              </a:rPr>
              <a:t>باید ذکر شود که چرا این اشخاص مورد قدردانی </a:t>
            </a:r>
            <a:r>
              <a:rPr lang="fa-IR" sz="2400" dirty="0" smtClean="0">
                <a:cs typeface="B Nazanin" panose="00000400000000000000" pitchFamily="2" charset="-78"/>
              </a:rPr>
              <a:t>قرارگرفته اند </a:t>
            </a:r>
            <a:r>
              <a:rPr lang="fa-IR" sz="2400" dirty="0">
                <a:cs typeface="B Nazanin" panose="00000400000000000000" pitchFamily="2" charset="-78"/>
              </a:rPr>
              <a:t>ضمن آنکه کسب اجازه آنها نیز نیاز است. برای </a:t>
            </a:r>
            <a:r>
              <a:rPr lang="fa-IR" sz="2400" dirty="0" smtClean="0">
                <a:cs typeface="B Nazanin" panose="00000400000000000000" pitchFamily="2" charset="-78"/>
              </a:rPr>
              <a:t>مثال اشخاص </a:t>
            </a:r>
            <a:r>
              <a:rPr lang="fa-IR" sz="2400" dirty="0">
                <a:cs typeface="B Nazanin" panose="00000400000000000000" pitchFamily="2" charset="-78"/>
              </a:rPr>
              <a:t>حقیقی و حقوقی زیر میبایست مورد قدردانی قرار گیرند:</a:t>
            </a:r>
          </a:p>
          <a:p>
            <a:pPr algn="just"/>
            <a:r>
              <a:rPr lang="fa-IR" sz="2400" dirty="0" smtClean="0">
                <a:cs typeface="B Nazanin" panose="00000400000000000000" pitchFamily="2" charset="-78"/>
              </a:rPr>
              <a:t>آنهایی </a:t>
            </a:r>
            <a:r>
              <a:rPr lang="fa-IR" sz="2400" dirty="0">
                <a:cs typeface="B Nazanin" panose="00000400000000000000" pitchFamily="2" charset="-78"/>
              </a:rPr>
              <a:t>که در نگارش انگلیسی متن کمک کرده </a:t>
            </a:r>
            <a:r>
              <a:rPr lang="fa-IR" sz="2400" dirty="0" smtClean="0">
                <a:cs typeface="B Nazanin" panose="00000400000000000000" pitchFamily="2" charset="-78"/>
              </a:rPr>
              <a:t>است.</a:t>
            </a:r>
            <a:endParaRPr lang="fa-IR" sz="2400" dirty="0">
              <a:cs typeface="B Nazanin" panose="00000400000000000000" pitchFamily="2" charset="-78"/>
            </a:endParaRPr>
          </a:p>
          <a:p>
            <a:pPr algn="just"/>
            <a:r>
              <a:rPr lang="fa-IR" sz="2400" dirty="0" smtClean="0">
                <a:cs typeface="B Nazanin" panose="00000400000000000000" pitchFamily="2" charset="-78"/>
              </a:rPr>
              <a:t>آنهایی </a:t>
            </a:r>
            <a:r>
              <a:rPr lang="fa-IR" sz="2400" dirty="0">
                <a:cs typeface="B Nazanin" panose="00000400000000000000" pitchFamily="2" charset="-78"/>
              </a:rPr>
              <a:t>که </a:t>
            </a:r>
            <a:r>
              <a:rPr lang="fa-IR" sz="2400" dirty="0" smtClean="0">
                <a:cs typeface="B Nazanin" panose="00000400000000000000" pitchFamily="2" charset="-78"/>
              </a:rPr>
              <a:t>اظهارنظرهای </a:t>
            </a:r>
            <a:r>
              <a:rPr lang="fa-IR" sz="2400" dirty="0">
                <a:cs typeface="B Nazanin" panose="00000400000000000000" pitchFamily="2" charset="-78"/>
              </a:rPr>
              <a:t>مهم درباره محتوای مقاله ارائه </a:t>
            </a:r>
            <a:r>
              <a:rPr lang="fa-IR" sz="2400" dirty="0" smtClean="0">
                <a:cs typeface="B Nazanin" panose="00000400000000000000" pitchFamily="2" charset="-78"/>
              </a:rPr>
              <a:t>کرده اند.</a:t>
            </a:r>
            <a:endParaRPr lang="fa-IR" sz="2400" dirty="0">
              <a:cs typeface="B Nazanin" panose="00000400000000000000" pitchFamily="2" charset="-78"/>
            </a:endParaRPr>
          </a:p>
          <a:p>
            <a:pPr algn="just"/>
            <a:r>
              <a:rPr lang="fa-IR" sz="2400" dirty="0" smtClean="0">
                <a:cs typeface="B Nazanin" panose="00000400000000000000" pitchFamily="2" charset="-78"/>
              </a:rPr>
              <a:t>آنهایی </a:t>
            </a:r>
            <a:r>
              <a:rPr lang="fa-IR" sz="2400" dirty="0">
                <a:cs typeface="B Nazanin" panose="00000400000000000000" pitchFamily="2" charset="-78"/>
              </a:rPr>
              <a:t>که </a:t>
            </a:r>
            <a:r>
              <a:rPr lang="fa-IR" sz="2400" dirty="0" smtClean="0">
                <a:cs typeface="B Nazanin" panose="00000400000000000000" pitchFamily="2" charset="-78"/>
              </a:rPr>
              <a:t>کمک های </a:t>
            </a:r>
            <a:r>
              <a:rPr lang="fa-IR" sz="2400" dirty="0">
                <a:cs typeface="B Nazanin" panose="00000400000000000000" pitchFamily="2" charset="-78"/>
              </a:rPr>
              <a:t>فنی ارائه </a:t>
            </a:r>
            <a:r>
              <a:rPr lang="fa-IR" sz="2400" dirty="0" smtClean="0">
                <a:cs typeface="B Nazanin" panose="00000400000000000000" pitchFamily="2" charset="-78"/>
              </a:rPr>
              <a:t>کرده اند.</a:t>
            </a:r>
            <a:endParaRPr lang="fa-IR" sz="2400" dirty="0">
              <a:cs typeface="B Nazanin" panose="00000400000000000000" pitchFamily="2" charset="-78"/>
            </a:endParaRPr>
          </a:p>
          <a:p>
            <a:pPr algn="just"/>
            <a:r>
              <a:rPr lang="fa-IR" sz="2400" dirty="0" smtClean="0">
                <a:cs typeface="B Nazanin" panose="00000400000000000000" pitchFamily="2" charset="-78"/>
              </a:rPr>
              <a:t>آنهایی </a:t>
            </a:r>
            <a:r>
              <a:rPr lang="fa-IR" sz="2400" dirty="0">
                <a:cs typeface="B Nazanin" panose="00000400000000000000" pitchFamily="2" charset="-78"/>
              </a:rPr>
              <a:t>که منابع محاسباتی، </a:t>
            </a:r>
            <a:r>
              <a:rPr lang="fa-IR" sz="2400" dirty="0" smtClean="0">
                <a:cs typeface="B Nazanin" panose="00000400000000000000" pitchFamily="2" charset="-78"/>
              </a:rPr>
              <a:t>داده های </a:t>
            </a:r>
            <a:r>
              <a:rPr lang="fa-IR" sz="2400" dirty="0">
                <a:cs typeface="B Nazanin" panose="00000400000000000000" pitchFamily="2" charset="-78"/>
              </a:rPr>
              <a:t>ورودی یا تجهیزات خاصی را فراهم </a:t>
            </a:r>
            <a:r>
              <a:rPr lang="fa-IR" sz="2400" dirty="0" smtClean="0">
                <a:cs typeface="B Nazanin" panose="00000400000000000000" pitchFamily="2" charset="-78"/>
              </a:rPr>
              <a:t>کرده اند</a:t>
            </a:r>
            <a:r>
              <a:rPr lang="fa-IR" sz="2400" dirty="0">
                <a:cs typeface="B Nazanin" panose="00000400000000000000" pitchFamily="2" charset="-78"/>
              </a:rPr>
              <a:t>.</a:t>
            </a:r>
          </a:p>
          <a:p>
            <a:pPr algn="just"/>
            <a:r>
              <a:rPr lang="fa-IR" sz="2400" dirty="0" smtClean="0">
                <a:cs typeface="B Nazanin" panose="00000400000000000000" pitchFamily="2" charset="-78"/>
              </a:rPr>
              <a:t>آنهایی </a:t>
            </a:r>
            <a:r>
              <a:rPr lang="fa-IR" sz="2400" dirty="0">
                <a:cs typeface="B Nazanin" panose="00000400000000000000" pitchFamily="2" charset="-78"/>
              </a:rPr>
              <a:t>که منابع مالی بیرونی مانند کمک هزینه پژوهشی را فراهم </a:t>
            </a:r>
            <a:r>
              <a:rPr lang="fa-IR" sz="2400" dirty="0" smtClean="0">
                <a:cs typeface="B Nazanin" panose="00000400000000000000" pitchFamily="2" charset="-78"/>
              </a:rPr>
              <a:t>کرده اند</a:t>
            </a:r>
            <a:r>
              <a:rPr lang="fa-IR" sz="2400" dirty="0">
                <a:cs typeface="B Nazanin" panose="00000400000000000000" pitchFamily="2" charset="-78"/>
              </a:rPr>
              <a:t>.</a:t>
            </a:r>
          </a:p>
          <a:p>
            <a:pPr marL="0" indent="0" algn="just">
              <a:buNone/>
            </a:pPr>
            <a:r>
              <a:rPr lang="fa-IR" sz="2400" dirty="0">
                <a:cs typeface="B Nazanin" panose="00000400000000000000" pitchFamily="2" charset="-78"/>
              </a:rPr>
              <a:t>نگارش این قسمت نباید به </a:t>
            </a:r>
            <a:r>
              <a:rPr lang="fa-IR" sz="2400" dirty="0" smtClean="0">
                <a:cs typeface="B Nazanin" panose="00000400000000000000" pitchFamily="2" charset="-78"/>
              </a:rPr>
              <a:t>گونه ای </a:t>
            </a:r>
            <a:r>
              <a:rPr lang="fa-IR" sz="2400" dirty="0">
                <a:cs typeface="B Nazanin" panose="00000400000000000000" pitchFamily="2" charset="-78"/>
              </a:rPr>
              <a:t>باشد که در فرآیند داوری تأثیرگذار باشد. به عبارت </a:t>
            </a:r>
            <a:r>
              <a:rPr lang="fa-IR" sz="2400" dirty="0" smtClean="0">
                <a:cs typeface="B Nazanin" panose="00000400000000000000" pitchFamily="2" charset="-78"/>
              </a:rPr>
              <a:t>ساده تر </a:t>
            </a:r>
            <a:r>
              <a:rPr lang="fa-IR" sz="2400" dirty="0">
                <a:cs typeface="B Nazanin" panose="00000400000000000000" pitchFamily="2" charset="-78"/>
              </a:rPr>
              <a:t>داوران </a:t>
            </a:r>
            <a:r>
              <a:rPr lang="fa-IR" sz="2400" dirty="0" smtClean="0">
                <a:cs typeface="B Nazanin" panose="00000400000000000000" pitchFamily="2" charset="-78"/>
              </a:rPr>
              <a:t>نباید با </a:t>
            </a:r>
            <a:r>
              <a:rPr lang="fa-IR" sz="2400" dirty="0">
                <a:cs typeface="B Nazanin" panose="00000400000000000000" pitchFamily="2" charset="-78"/>
              </a:rPr>
              <a:t>مطالعه </a:t>
            </a:r>
            <a:r>
              <a:rPr lang="fa-IR" sz="2400" dirty="0" smtClean="0">
                <a:cs typeface="B Nazanin" panose="00000400000000000000" pitchFamily="2" charset="-78"/>
              </a:rPr>
              <a:t>این قسمت </a:t>
            </a:r>
            <a:r>
              <a:rPr lang="fa-IR" sz="2400" dirty="0">
                <a:cs typeface="B Nazanin" panose="00000400000000000000" pitchFamily="2" charset="-78"/>
              </a:rPr>
              <a:t>از هویت نویسندگان مقاله آگاه شوند.</a:t>
            </a:r>
          </a:p>
        </p:txBody>
      </p:sp>
      <p:sp>
        <p:nvSpPr>
          <p:cNvPr id="4" name="Slide Number Placeholder 3"/>
          <p:cNvSpPr>
            <a:spLocks noGrp="1"/>
          </p:cNvSpPr>
          <p:nvPr>
            <p:ph type="sldNum" sz="quarter" idx="12"/>
          </p:nvPr>
        </p:nvSpPr>
        <p:spPr>
          <a:xfrm>
            <a:off x="10896587" y="6492875"/>
            <a:ext cx="764215" cy="365125"/>
          </a:xfrm>
        </p:spPr>
        <p:txBody>
          <a:bodyPr/>
          <a:lstStyle/>
          <a:p>
            <a:fld id="{769A57F7-F4F3-4D06-B243-44D6BA67A820}" type="slidenum">
              <a:rPr lang="fa-IR" smtClean="0"/>
              <a:pPr/>
              <a:t>24</a:t>
            </a:fld>
            <a:r>
              <a:rPr lang="fa-IR" dirty="0" smtClean="0"/>
              <a:t> </a:t>
            </a:r>
            <a:endParaRPr lang="fa-IR" dirty="0"/>
          </a:p>
        </p:txBody>
      </p:sp>
      <p:sp>
        <p:nvSpPr>
          <p:cNvPr id="6" name="Title 1"/>
          <p:cNvSpPr>
            <a:spLocks noGrp="1"/>
          </p:cNvSpPr>
          <p:nvPr>
            <p:ph type="title"/>
          </p:nvPr>
        </p:nvSpPr>
        <p:spPr>
          <a:xfrm>
            <a:off x="914400" y="61466"/>
            <a:ext cx="10364451" cy="1596177"/>
          </a:xfrm>
        </p:spPr>
        <p:txBody>
          <a:bodyPr>
            <a:normAutofit/>
          </a:bodyPr>
          <a:lstStyle/>
          <a:p>
            <a:r>
              <a:rPr lang="fa-IR" sz="4000" b="1" dirty="0" smtClean="0">
                <a:cs typeface="B Nazanin" panose="00000400000000000000" pitchFamily="2" charset="-78"/>
              </a:rPr>
              <a:t>اجزاء مقاله</a:t>
            </a:r>
            <a:r>
              <a:rPr lang="fa-IR" sz="4000" b="1" dirty="0">
                <a:cs typeface="B Nazanin" panose="00000400000000000000" pitchFamily="2" charset="-78"/>
              </a:rPr>
              <a:t>: تقدیرها</a:t>
            </a:r>
          </a:p>
        </p:txBody>
      </p:sp>
      <p:sp>
        <p:nvSpPr>
          <p:cNvPr id="7" name="U-Turn Arrow 6">
            <a:hlinkClick r:id="rId2" action="ppaction://hlinksldjump"/>
          </p:cNvPr>
          <p:cNvSpPr/>
          <p:nvPr/>
        </p:nvSpPr>
        <p:spPr>
          <a:xfrm>
            <a:off x="391261" y="4702630"/>
            <a:ext cx="1495596" cy="978274"/>
          </a:xfrm>
          <a:prstGeom prst="uturnArrow">
            <a:avLst>
              <a:gd name="adj1" fmla="val 18215"/>
              <a:gd name="adj2" fmla="val 16519"/>
              <a:gd name="adj3" fmla="val 36482"/>
              <a:gd name="adj4" fmla="val 41468"/>
              <a:gd name="adj5" fmla="val 10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defPPr>
              <a:defRPr lang="fa-I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dirty="0" smtClean="0">
                <a:solidFill>
                  <a:srgbClr val="FF0000"/>
                </a:solidFill>
                <a:latin typeface="Times New Roman" panose="02020603050405020304" pitchFamily="18" charset="0"/>
                <a:cs typeface="Times New Roman" panose="02020603050405020304" pitchFamily="18" charset="0"/>
              </a:rPr>
              <a:t>RETURN</a:t>
            </a:r>
            <a:endParaRPr lang="fa-IR"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80183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1262743"/>
            <a:ext cx="10363826" cy="5143045"/>
          </a:xfrm>
        </p:spPr>
        <p:txBody>
          <a:bodyPr>
            <a:noAutofit/>
          </a:bodyPr>
          <a:lstStyle/>
          <a:p>
            <a:pPr algn="just"/>
            <a:r>
              <a:rPr lang="fa-IR" sz="2800" dirty="0" smtClean="0">
                <a:cs typeface="B Nazanin" panose="00000400000000000000" pitchFamily="2" charset="-78"/>
              </a:rPr>
              <a:t>حتی الامکان </a:t>
            </a:r>
            <a:r>
              <a:rPr lang="fa-IR" sz="2800" dirty="0">
                <a:cs typeface="B Nazanin" panose="00000400000000000000" pitchFamily="2" charset="-78"/>
              </a:rPr>
              <a:t>سعی </a:t>
            </a:r>
            <a:r>
              <a:rPr lang="fa-IR" sz="2800" dirty="0" smtClean="0">
                <a:cs typeface="B Nazanin" panose="00000400000000000000" pitchFamily="2" charset="-78"/>
              </a:rPr>
              <a:t>می شود </a:t>
            </a:r>
            <a:r>
              <a:rPr lang="fa-IR" sz="2800" dirty="0">
                <a:cs typeface="B Nazanin" panose="00000400000000000000" pitchFamily="2" charset="-78"/>
              </a:rPr>
              <a:t>که مقاله دارای قسمت </a:t>
            </a:r>
            <a:r>
              <a:rPr lang="fa-IR" sz="2800" dirty="0" smtClean="0">
                <a:cs typeface="B Nazanin" panose="00000400000000000000" pitchFamily="2" charset="-78"/>
              </a:rPr>
              <a:t>ضمیمه ها </a:t>
            </a:r>
            <a:r>
              <a:rPr lang="fa-IR" sz="2800" dirty="0">
                <a:cs typeface="B Nazanin" panose="00000400000000000000" pitchFamily="2" charset="-78"/>
              </a:rPr>
              <a:t>نباشد زیرا اگر مطلبی مورد نیاز مقاله باشد بهتر است در </a:t>
            </a:r>
            <a:r>
              <a:rPr lang="fa-IR" sz="2800" dirty="0" smtClean="0">
                <a:cs typeface="B Nazanin" panose="00000400000000000000" pitchFamily="2" charset="-78"/>
              </a:rPr>
              <a:t>بدنه اصلی </a:t>
            </a:r>
            <a:r>
              <a:rPr lang="fa-IR" sz="2800" dirty="0">
                <a:cs typeface="B Nazanin" panose="00000400000000000000" pitchFamily="2" charset="-78"/>
              </a:rPr>
              <a:t>مقاله و در سر جای خودش بیاید و اگر مطلبی ضروری نیست پس همان بهتر است که به آن </a:t>
            </a:r>
            <a:r>
              <a:rPr lang="fa-IR" sz="2800" dirty="0" smtClean="0">
                <a:cs typeface="B Nazanin" panose="00000400000000000000" pitchFamily="2" charset="-78"/>
              </a:rPr>
              <a:t>اشاره ای </a:t>
            </a:r>
            <a:r>
              <a:rPr lang="fa-IR" sz="2800" dirty="0">
                <a:cs typeface="B Nazanin" panose="00000400000000000000" pitchFamily="2" charset="-78"/>
              </a:rPr>
              <a:t>نشود. ولی </a:t>
            </a:r>
            <a:r>
              <a:rPr lang="fa-IR" sz="2800" dirty="0" smtClean="0">
                <a:cs typeface="B Nazanin" panose="00000400000000000000" pitchFamily="2" charset="-78"/>
              </a:rPr>
              <a:t>گاهی اوقات </a:t>
            </a:r>
            <a:r>
              <a:rPr lang="fa-IR" sz="2800" dirty="0">
                <a:cs typeface="B Nazanin" panose="00000400000000000000" pitchFamily="2" charset="-78"/>
              </a:rPr>
              <a:t>مجبور خواهیم بود مطالبی از مقاله را در قسمت ضمایم بیاوریم. این مطالب نقش پشتیبان را برای مطالب اصلی </a:t>
            </a:r>
            <a:r>
              <a:rPr lang="fa-IR" sz="2800" dirty="0" smtClean="0">
                <a:cs typeface="B Nazanin" panose="00000400000000000000" pitchFamily="2" charset="-78"/>
              </a:rPr>
              <a:t>مقاله دارند </a:t>
            </a:r>
            <a:r>
              <a:rPr lang="fa-IR" sz="2800" dirty="0">
                <a:cs typeface="B Nazanin" panose="00000400000000000000" pitchFamily="2" charset="-78"/>
              </a:rPr>
              <a:t>و از لحاظ درجه اهمیت نسبت به مطالب اصلی مقاله در رتبه دوم </a:t>
            </a:r>
            <a:r>
              <a:rPr lang="fa-IR" sz="2800" dirty="0" smtClean="0">
                <a:cs typeface="B Nazanin" panose="00000400000000000000" pitchFamily="2" charset="-78"/>
              </a:rPr>
              <a:t>قرار     می گیرند</a:t>
            </a:r>
            <a:r>
              <a:rPr lang="fa-IR" sz="2800" dirty="0">
                <a:cs typeface="B Nazanin" panose="00000400000000000000" pitchFamily="2" charset="-78"/>
              </a:rPr>
              <a:t>. معمولاً ضمایم عبارتند از:</a:t>
            </a:r>
          </a:p>
          <a:p>
            <a:pPr algn="just">
              <a:buFont typeface="Wingdings" panose="05000000000000000000" pitchFamily="2" charset="2"/>
              <a:buChar char="v"/>
            </a:pPr>
            <a:r>
              <a:rPr lang="fa-IR" sz="2800" dirty="0" smtClean="0">
                <a:cs typeface="B Nazanin" panose="00000400000000000000" pitchFamily="2" charset="-78"/>
              </a:rPr>
              <a:t>اثبات های </a:t>
            </a:r>
            <a:r>
              <a:rPr lang="fa-IR" sz="2800" dirty="0">
                <a:cs typeface="B Nazanin" panose="00000400000000000000" pitchFamily="2" charset="-78"/>
              </a:rPr>
              <a:t>بسیار فنی و پیچیده ریاضی</a:t>
            </a:r>
          </a:p>
          <a:p>
            <a:pPr algn="just">
              <a:buFont typeface="Wingdings" panose="05000000000000000000" pitchFamily="2" charset="2"/>
              <a:buChar char="v"/>
            </a:pPr>
            <a:r>
              <a:rPr lang="fa-IR" sz="2800" dirty="0" smtClean="0">
                <a:cs typeface="B Nazanin" panose="00000400000000000000" pitchFamily="2" charset="-78"/>
              </a:rPr>
              <a:t>ورودی ها </a:t>
            </a:r>
            <a:r>
              <a:rPr lang="fa-IR" sz="2800" dirty="0">
                <a:cs typeface="B Nazanin" panose="00000400000000000000" pitchFamily="2" charset="-78"/>
              </a:rPr>
              <a:t>و اطلاعات مورد نیاز تکمیلی مانند </a:t>
            </a:r>
            <a:r>
              <a:rPr lang="fa-IR" sz="2800" dirty="0" smtClean="0">
                <a:cs typeface="B Nazanin" panose="00000400000000000000" pitchFamily="2" charset="-78"/>
              </a:rPr>
              <a:t>عکس ها</a:t>
            </a:r>
            <a:r>
              <a:rPr lang="fa-IR" sz="2800" dirty="0">
                <a:cs typeface="B Nazanin" panose="00000400000000000000" pitchFamily="2" charset="-78"/>
              </a:rPr>
              <a:t>، </a:t>
            </a:r>
            <a:r>
              <a:rPr lang="fa-IR" sz="2800" dirty="0" smtClean="0">
                <a:cs typeface="B Nazanin" panose="00000400000000000000" pitchFamily="2" charset="-78"/>
              </a:rPr>
              <a:t>فیلم ها </a:t>
            </a:r>
            <a:r>
              <a:rPr lang="fa-IR" sz="2800" dirty="0">
                <a:cs typeface="B Nazanin" panose="00000400000000000000" pitchFamily="2" charset="-78"/>
              </a:rPr>
              <a:t>و ...</a:t>
            </a:r>
          </a:p>
          <a:p>
            <a:pPr algn="just">
              <a:buFont typeface="Wingdings" panose="05000000000000000000" pitchFamily="2" charset="2"/>
              <a:buChar char="v"/>
            </a:pPr>
            <a:r>
              <a:rPr lang="fa-IR" sz="2800" dirty="0" smtClean="0">
                <a:cs typeface="B Nazanin" panose="00000400000000000000" pitchFamily="2" charset="-78"/>
              </a:rPr>
              <a:t>کدهای </a:t>
            </a:r>
            <a:r>
              <a:rPr lang="fa-IR" sz="2800" dirty="0">
                <a:cs typeface="B Nazanin" panose="00000400000000000000" pitchFamily="2" charset="-78"/>
              </a:rPr>
              <a:t>مربوط به </a:t>
            </a:r>
            <a:r>
              <a:rPr lang="fa-IR" sz="2800" dirty="0" smtClean="0">
                <a:cs typeface="B Nazanin" panose="00000400000000000000" pitchFamily="2" charset="-78"/>
              </a:rPr>
              <a:t>برنامه های </a:t>
            </a:r>
            <a:r>
              <a:rPr lang="fa-IR" sz="2800" dirty="0">
                <a:cs typeface="B Nazanin" panose="00000400000000000000" pitchFamily="2" charset="-78"/>
              </a:rPr>
              <a:t>کامپیوتری</a:t>
            </a:r>
          </a:p>
        </p:txBody>
      </p:sp>
      <p:sp>
        <p:nvSpPr>
          <p:cNvPr id="4" name="Slide Number Placeholder 3"/>
          <p:cNvSpPr>
            <a:spLocks noGrp="1"/>
          </p:cNvSpPr>
          <p:nvPr>
            <p:ph type="sldNum" sz="quarter" idx="12"/>
          </p:nvPr>
        </p:nvSpPr>
        <p:spPr>
          <a:xfrm>
            <a:off x="10717211" y="6405789"/>
            <a:ext cx="764215" cy="365125"/>
          </a:xfrm>
        </p:spPr>
        <p:txBody>
          <a:bodyPr/>
          <a:lstStyle/>
          <a:p>
            <a:fld id="{769A57F7-F4F3-4D06-B243-44D6BA67A820}" type="slidenum">
              <a:rPr lang="fa-IR" smtClean="0"/>
              <a:pPr/>
              <a:t>25</a:t>
            </a:fld>
            <a:endParaRPr lang="fa-IR" dirty="0"/>
          </a:p>
        </p:txBody>
      </p:sp>
      <p:sp>
        <p:nvSpPr>
          <p:cNvPr id="5" name="Title 1"/>
          <p:cNvSpPr>
            <a:spLocks noGrp="1"/>
          </p:cNvSpPr>
          <p:nvPr>
            <p:ph type="title"/>
          </p:nvPr>
        </p:nvSpPr>
        <p:spPr>
          <a:xfrm>
            <a:off x="913774" y="0"/>
            <a:ext cx="10364451" cy="1596177"/>
          </a:xfrm>
        </p:spPr>
        <p:txBody>
          <a:bodyPr>
            <a:normAutofit/>
          </a:bodyPr>
          <a:lstStyle/>
          <a:p>
            <a:r>
              <a:rPr lang="fa-IR" sz="4000" b="1" dirty="0" smtClean="0">
                <a:cs typeface="B Nazanin" panose="00000400000000000000" pitchFamily="2" charset="-78"/>
              </a:rPr>
              <a:t>اجزاء مقاله</a:t>
            </a:r>
            <a:r>
              <a:rPr lang="fa-IR" sz="4000" b="1" dirty="0">
                <a:cs typeface="B Nazanin" panose="00000400000000000000" pitchFamily="2" charset="-78"/>
              </a:rPr>
              <a:t>: ضمایم</a:t>
            </a:r>
          </a:p>
        </p:txBody>
      </p:sp>
      <p:sp>
        <p:nvSpPr>
          <p:cNvPr id="7" name="U-Turn Arrow 6">
            <a:hlinkClick r:id="rId2" action="ppaction://hlinksldjump"/>
          </p:cNvPr>
          <p:cNvSpPr/>
          <p:nvPr/>
        </p:nvSpPr>
        <p:spPr>
          <a:xfrm>
            <a:off x="913775" y="5820230"/>
            <a:ext cx="1495596" cy="978274"/>
          </a:xfrm>
          <a:prstGeom prst="uturnArrow">
            <a:avLst>
              <a:gd name="adj1" fmla="val 18215"/>
              <a:gd name="adj2" fmla="val 16519"/>
              <a:gd name="adj3" fmla="val 36482"/>
              <a:gd name="adj4" fmla="val 41468"/>
              <a:gd name="adj5" fmla="val 10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defPPr>
              <a:defRPr lang="fa-I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dirty="0" smtClean="0">
                <a:solidFill>
                  <a:srgbClr val="FF0000"/>
                </a:solidFill>
                <a:latin typeface="Times New Roman" panose="02020603050405020304" pitchFamily="18" charset="0"/>
                <a:cs typeface="Times New Roman" panose="02020603050405020304" pitchFamily="18" charset="0"/>
              </a:rPr>
              <a:t>RETURN</a:t>
            </a:r>
            <a:endParaRPr lang="fa-IR"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78873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5" y="1591146"/>
            <a:ext cx="10363826" cy="4127483"/>
          </a:xfrm>
        </p:spPr>
        <p:txBody>
          <a:bodyPr>
            <a:noAutofit/>
          </a:bodyPr>
          <a:lstStyle/>
          <a:p>
            <a:pPr algn="just"/>
            <a:r>
              <a:rPr lang="fa-IR" sz="2800" dirty="0">
                <a:cs typeface="B Nazanin" panose="00000400000000000000" pitchFamily="2" charset="-78"/>
              </a:rPr>
              <a:t>قبل از هر چیزی ابتدا نحوه </a:t>
            </a:r>
            <a:r>
              <a:rPr lang="fa-IR" sz="2800" dirty="0" smtClean="0">
                <a:cs typeface="B Nazanin" panose="00000400000000000000" pitchFamily="2" charset="-78"/>
              </a:rPr>
              <a:t>ارجاع دهی </a:t>
            </a:r>
            <a:r>
              <a:rPr lang="fa-IR" sz="2800" dirty="0">
                <a:cs typeface="B Nazanin" panose="00000400000000000000" pitchFamily="2" charset="-78"/>
              </a:rPr>
              <a:t>مجله مدنظرتان را بیابید و تعدادی از </a:t>
            </a:r>
            <a:r>
              <a:rPr lang="fa-IR" sz="2800" dirty="0" smtClean="0">
                <a:cs typeface="B Nazanin" panose="00000400000000000000" pitchFamily="2" charset="-78"/>
              </a:rPr>
              <a:t>مقاله های </a:t>
            </a:r>
            <a:r>
              <a:rPr lang="fa-IR" sz="2800" dirty="0">
                <a:cs typeface="B Nazanin" panose="00000400000000000000" pitchFamily="2" charset="-78"/>
              </a:rPr>
              <a:t>اخیراً </a:t>
            </a:r>
            <a:r>
              <a:rPr lang="fa-IR" sz="2800" dirty="0" smtClean="0">
                <a:cs typeface="B Nazanin" panose="00000400000000000000" pitchFamily="2" charset="-78"/>
              </a:rPr>
              <a:t>چاپ شده آن </a:t>
            </a:r>
            <a:r>
              <a:rPr lang="fa-IR" sz="2800" dirty="0">
                <a:cs typeface="B Nazanin" panose="00000400000000000000" pitchFamily="2" charset="-78"/>
              </a:rPr>
              <a:t>مجله را مطالعه کنید تا با نحوه و ساختار استاندارد </a:t>
            </a:r>
            <a:r>
              <a:rPr lang="fa-IR" sz="2800" dirty="0" smtClean="0">
                <a:cs typeface="B Nazanin" panose="00000400000000000000" pitchFamily="2" charset="-78"/>
              </a:rPr>
              <a:t>ارجاع دهی </a:t>
            </a:r>
            <a:r>
              <a:rPr lang="fa-IR" sz="2800" dirty="0">
                <a:cs typeface="B Nazanin" panose="00000400000000000000" pitchFamily="2" charset="-78"/>
              </a:rPr>
              <a:t>آن مجله آشنا شوید. استفاده از </a:t>
            </a:r>
            <a:r>
              <a:rPr lang="fa-IR" sz="2800" dirty="0" smtClean="0">
                <a:cs typeface="B Nazanin" panose="00000400000000000000" pitchFamily="2" charset="-78"/>
              </a:rPr>
              <a:t>نرم افزارهایی مانند  </a:t>
            </a:r>
            <a:r>
              <a:rPr lang="en-US" sz="2800" dirty="0" smtClean="0">
                <a:cs typeface="B Nazanin" panose="00000400000000000000" pitchFamily="2" charset="-78"/>
              </a:rPr>
              <a:t>EndNote  </a:t>
            </a:r>
            <a:r>
              <a:rPr lang="fa-IR" sz="2800" dirty="0" smtClean="0">
                <a:cs typeface="B Nazanin" panose="00000400000000000000" pitchFamily="2" charset="-78"/>
              </a:rPr>
              <a:t> می تواند </a:t>
            </a:r>
            <a:r>
              <a:rPr lang="fa-IR" sz="2800" dirty="0">
                <a:cs typeface="B Nazanin" panose="00000400000000000000" pitchFamily="2" charset="-78"/>
              </a:rPr>
              <a:t>مفید باشد</a:t>
            </a:r>
            <a:r>
              <a:rPr lang="fa-IR" sz="2800" dirty="0" smtClean="0">
                <a:cs typeface="B Nazanin" panose="00000400000000000000" pitchFamily="2" charset="-78"/>
              </a:rPr>
              <a:t>.</a:t>
            </a:r>
            <a:r>
              <a:rPr lang="fa-IR" sz="2800" b="1" dirty="0" smtClean="0">
                <a:cs typeface="B Nazanin" panose="00000400000000000000" pitchFamily="2" charset="-78"/>
              </a:rPr>
              <a:t> </a:t>
            </a:r>
            <a:r>
              <a:rPr lang="fa-IR" sz="2800" dirty="0">
                <a:cs typeface="B Nazanin" panose="00000400000000000000" pitchFamily="2" charset="-78"/>
              </a:rPr>
              <a:t>فقط منابع چاپ </a:t>
            </a:r>
            <a:r>
              <a:rPr lang="fa-IR" sz="2800" dirty="0" smtClean="0">
                <a:cs typeface="B Nazanin" panose="00000400000000000000" pitchFamily="2" charset="-78"/>
              </a:rPr>
              <a:t>شده ای </a:t>
            </a:r>
            <a:r>
              <a:rPr lang="fa-IR" sz="2800" dirty="0">
                <a:cs typeface="B Nazanin" panose="00000400000000000000" pitchFamily="2" charset="-78"/>
              </a:rPr>
              <a:t>که در مقاله مورد استفاده قرار گرفتند در اینجا ذکر </a:t>
            </a:r>
            <a:r>
              <a:rPr lang="fa-IR" sz="2800" dirty="0" smtClean="0">
                <a:cs typeface="B Nazanin" panose="00000400000000000000" pitchFamily="2" charset="-78"/>
              </a:rPr>
              <a:t>می شوند</a:t>
            </a:r>
            <a:r>
              <a:rPr lang="fa-IR" sz="2800" dirty="0">
                <a:cs typeface="B Nazanin" panose="00000400000000000000" pitchFamily="2" charset="-78"/>
              </a:rPr>
              <a:t>. </a:t>
            </a:r>
            <a:r>
              <a:rPr lang="fa-IR" sz="2800" dirty="0" smtClean="0">
                <a:cs typeface="B Nazanin" panose="00000400000000000000" pitchFamily="2" charset="-78"/>
              </a:rPr>
              <a:t>اگر مرجع چاپ   نشده ای </a:t>
            </a:r>
            <a:r>
              <a:rPr lang="fa-IR" sz="2800" dirty="0">
                <a:cs typeface="B Nazanin" panose="00000400000000000000" pitchFamily="2" charset="-78"/>
              </a:rPr>
              <a:t>را به </a:t>
            </a:r>
            <a:r>
              <a:rPr lang="fa-IR" sz="2800" dirty="0" smtClean="0">
                <a:cs typeface="B Nazanin" panose="00000400000000000000" pitchFamily="2" charset="-78"/>
              </a:rPr>
              <a:t>کاربرده اید </a:t>
            </a:r>
            <a:r>
              <a:rPr lang="fa-IR" sz="2800" dirty="0">
                <a:cs typeface="B Nazanin" panose="00000400000000000000" pitchFamily="2" charset="-78"/>
              </a:rPr>
              <a:t>که واقعاً مهم و حیاتی است باید در داخل متن اصلی مقاله به آن </a:t>
            </a:r>
            <a:r>
              <a:rPr lang="fa-IR" sz="2800" dirty="0" smtClean="0">
                <a:cs typeface="B Nazanin" panose="00000400000000000000" pitchFamily="2" charset="-78"/>
              </a:rPr>
              <a:t>اشاره کنید </a:t>
            </a:r>
            <a:r>
              <a:rPr lang="fa-IR" sz="2800" dirty="0">
                <a:cs typeface="B Nazanin" panose="00000400000000000000" pitchFamily="2" charset="-78"/>
              </a:rPr>
              <a:t>مثلاً در داخل پرانتز یا به صورت پاورقی. ولی در این قسمت </a:t>
            </a:r>
            <a:r>
              <a:rPr lang="fa-IR" sz="2800" dirty="0" smtClean="0">
                <a:cs typeface="B Nazanin" panose="00000400000000000000" pitchFamily="2" charset="-78"/>
              </a:rPr>
              <a:t>می توانید </a:t>
            </a:r>
            <a:r>
              <a:rPr lang="fa-IR" sz="2800" dirty="0">
                <a:cs typeface="B Nazanin" panose="00000400000000000000" pitchFamily="2" charset="-78"/>
              </a:rPr>
              <a:t>به مقالاتی که پذیرفته شدند ولی هنوز </a:t>
            </a:r>
            <a:r>
              <a:rPr lang="fa-IR" sz="2800" dirty="0" smtClean="0">
                <a:cs typeface="B Nazanin" panose="00000400000000000000" pitchFamily="2" charset="-78"/>
              </a:rPr>
              <a:t>به زیر </a:t>
            </a:r>
            <a:r>
              <a:rPr lang="fa-IR" sz="2800" dirty="0">
                <a:cs typeface="B Nazanin" panose="00000400000000000000" pitchFamily="2" charset="-78"/>
              </a:rPr>
              <a:t>چاپ </a:t>
            </a:r>
            <a:r>
              <a:rPr lang="fa-IR" sz="2800" dirty="0" smtClean="0">
                <a:cs typeface="B Nazanin" panose="00000400000000000000" pitchFamily="2" charset="-78"/>
              </a:rPr>
              <a:t>نرسیده اند </a:t>
            </a:r>
            <a:r>
              <a:rPr lang="fa-IR" sz="2800" dirty="0">
                <a:cs typeface="B Nazanin" panose="00000400000000000000" pitchFamily="2" charset="-78"/>
              </a:rPr>
              <a:t>ارجاع دهید. </a:t>
            </a:r>
            <a:r>
              <a:rPr lang="fa-IR" sz="2800" dirty="0" smtClean="0">
                <a:cs typeface="B Nazanin" panose="00000400000000000000" pitchFamily="2" charset="-78"/>
              </a:rPr>
              <a:t>قبل </a:t>
            </a:r>
            <a:r>
              <a:rPr lang="fa-IR" sz="2800" dirty="0">
                <a:cs typeface="B Nazanin" panose="00000400000000000000" pitchFamily="2" charset="-78"/>
              </a:rPr>
              <a:t>از ارسال مقاله و حتی در مرحله تأیید مقاله توسط مجله حتماً کلیه </a:t>
            </a:r>
            <a:r>
              <a:rPr lang="fa-IR" sz="2800" dirty="0" smtClean="0">
                <a:cs typeface="B Nazanin" panose="00000400000000000000" pitchFamily="2" charset="-78"/>
              </a:rPr>
              <a:t>قسمت های </a:t>
            </a:r>
            <a:r>
              <a:rPr lang="fa-IR" sz="2800" dirty="0">
                <a:cs typeface="B Nazanin" panose="00000400000000000000" pitchFamily="2" charset="-78"/>
              </a:rPr>
              <a:t>هر منبع به </a:t>
            </a:r>
            <a:r>
              <a:rPr lang="fa-IR" sz="2800" dirty="0" smtClean="0">
                <a:cs typeface="B Nazanin" panose="00000400000000000000" pitchFamily="2" charset="-78"/>
              </a:rPr>
              <a:t>کاربرده شده </a:t>
            </a:r>
            <a:r>
              <a:rPr lang="fa-IR" sz="2800" dirty="0">
                <a:cs typeface="B Nazanin" panose="00000400000000000000" pitchFamily="2" charset="-78"/>
              </a:rPr>
              <a:t>در مقاله را با نسخه اصلی چاپ شده در مجله تطبیق </a:t>
            </a:r>
            <a:r>
              <a:rPr lang="fa-IR" sz="2800" dirty="0" smtClean="0">
                <a:cs typeface="B Nazanin" panose="00000400000000000000" pitchFamily="2" charset="-78"/>
              </a:rPr>
              <a:t>دهید.</a:t>
            </a:r>
            <a:endParaRPr lang="fa-IR" sz="2800" dirty="0">
              <a:cs typeface="B Nazanin" panose="00000400000000000000" pitchFamily="2" charset="-78"/>
            </a:endParaRPr>
          </a:p>
        </p:txBody>
      </p:sp>
      <p:sp>
        <p:nvSpPr>
          <p:cNvPr id="4" name="Slide Number Placeholder 3"/>
          <p:cNvSpPr>
            <a:spLocks noGrp="1"/>
          </p:cNvSpPr>
          <p:nvPr>
            <p:ph type="sldNum" sz="quarter" idx="12"/>
          </p:nvPr>
        </p:nvSpPr>
        <p:spPr>
          <a:xfrm>
            <a:off x="10630125" y="6188075"/>
            <a:ext cx="764215" cy="365125"/>
          </a:xfrm>
        </p:spPr>
        <p:txBody>
          <a:bodyPr/>
          <a:lstStyle/>
          <a:p>
            <a:fld id="{769A57F7-F4F3-4D06-B243-44D6BA67A820}" type="slidenum">
              <a:rPr lang="fa-IR" smtClean="0"/>
              <a:pPr/>
              <a:t>26</a:t>
            </a:fld>
            <a:endParaRPr lang="fa-IR" dirty="0"/>
          </a:p>
        </p:txBody>
      </p:sp>
      <p:sp>
        <p:nvSpPr>
          <p:cNvPr id="5" name="Title 1"/>
          <p:cNvSpPr>
            <a:spLocks noGrp="1"/>
          </p:cNvSpPr>
          <p:nvPr>
            <p:ph type="title"/>
          </p:nvPr>
        </p:nvSpPr>
        <p:spPr>
          <a:xfrm>
            <a:off x="913775" y="-5031"/>
            <a:ext cx="10364451" cy="1596177"/>
          </a:xfrm>
        </p:spPr>
        <p:txBody>
          <a:bodyPr>
            <a:normAutofit/>
          </a:bodyPr>
          <a:lstStyle/>
          <a:p>
            <a:r>
              <a:rPr lang="fa-IR" sz="4000" b="1" dirty="0" smtClean="0">
                <a:cs typeface="B Nazanin" panose="00000400000000000000" pitchFamily="2" charset="-78"/>
              </a:rPr>
              <a:t> اجزاء مقاله</a:t>
            </a:r>
            <a:r>
              <a:rPr lang="fa-IR" sz="4000" b="1" dirty="0">
                <a:cs typeface="B Nazanin" panose="00000400000000000000" pitchFamily="2" charset="-78"/>
              </a:rPr>
              <a:t>: منابع</a:t>
            </a:r>
          </a:p>
        </p:txBody>
      </p:sp>
      <p:sp>
        <p:nvSpPr>
          <p:cNvPr id="6" name="U-Turn Arrow 5">
            <a:hlinkClick r:id="rId2" action="ppaction://hlinksldjump"/>
          </p:cNvPr>
          <p:cNvSpPr/>
          <p:nvPr/>
        </p:nvSpPr>
        <p:spPr>
          <a:xfrm>
            <a:off x="913775" y="5820230"/>
            <a:ext cx="1495596" cy="978274"/>
          </a:xfrm>
          <a:prstGeom prst="uturnArrow">
            <a:avLst>
              <a:gd name="adj1" fmla="val 18215"/>
              <a:gd name="adj2" fmla="val 16519"/>
              <a:gd name="adj3" fmla="val 36482"/>
              <a:gd name="adj4" fmla="val 41468"/>
              <a:gd name="adj5" fmla="val 10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defPPr>
              <a:defRPr lang="fa-I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dirty="0" smtClean="0">
                <a:solidFill>
                  <a:srgbClr val="FF0000"/>
                </a:solidFill>
                <a:latin typeface="Times New Roman" panose="02020603050405020304" pitchFamily="18" charset="0"/>
                <a:cs typeface="Times New Roman" panose="02020603050405020304" pitchFamily="18" charset="0"/>
              </a:rPr>
              <a:t>RETURN</a:t>
            </a:r>
            <a:endParaRPr lang="fa-IR"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0703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0"/>
            <a:ext cx="10364451" cy="1596177"/>
          </a:xfrm>
        </p:spPr>
        <p:txBody>
          <a:bodyPr>
            <a:normAutofit/>
          </a:bodyPr>
          <a:lstStyle/>
          <a:p>
            <a:r>
              <a:rPr lang="fa-IR" sz="4000" b="1" dirty="0" smtClean="0">
                <a:cs typeface="B Nazanin" panose="00000400000000000000" pitchFamily="2" charset="-78"/>
              </a:rPr>
              <a:t>ثبت مقاله در مجلات علمی</a:t>
            </a:r>
            <a:endParaRPr lang="fa-IR" sz="4000" b="1" dirty="0">
              <a:cs typeface="B Nazanin" panose="00000400000000000000" pitchFamily="2" charset="-78"/>
            </a:endParaRPr>
          </a:p>
        </p:txBody>
      </p:sp>
      <p:sp>
        <p:nvSpPr>
          <p:cNvPr id="3" name="Content Placeholder 2"/>
          <p:cNvSpPr>
            <a:spLocks noGrp="1"/>
          </p:cNvSpPr>
          <p:nvPr>
            <p:ph sz="quarter" idx="13"/>
          </p:nvPr>
        </p:nvSpPr>
        <p:spPr/>
        <p:txBody>
          <a:bodyPr>
            <a:noAutofit/>
          </a:bodyPr>
          <a:lstStyle/>
          <a:p>
            <a:pPr algn="just"/>
            <a:r>
              <a:rPr lang="fa-IR" sz="2800" dirty="0">
                <a:cs typeface="B Nazanin" panose="00000400000000000000" pitchFamily="2" charset="-78"/>
              </a:rPr>
              <a:t>اکنون نگارش مقاله پایان یافته و خطاهای رایج احتمالی آن برطرف شده است. گام بعدی انتخاب مجله برای ارسال </a:t>
            </a:r>
            <a:r>
              <a:rPr lang="fa-IR" sz="2800" dirty="0" smtClean="0">
                <a:cs typeface="B Nazanin" panose="00000400000000000000" pitchFamily="2" charset="-78"/>
              </a:rPr>
              <a:t>مقاله است</a:t>
            </a:r>
            <a:r>
              <a:rPr lang="fa-IR" sz="2800" dirty="0">
                <a:cs typeface="B Nazanin" panose="00000400000000000000" pitchFamily="2" charset="-78"/>
              </a:rPr>
              <a:t>. انتخاب صحیح مجله یکی از مهمترین عوامل تأثیرگذار بر روی پذیرش یا عدم پذیرش مقاله است زیرا مقالاتی </a:t>
            </a:r>
            <a:r>
              <a:rPr lang="fa-IR" sz="2800" dirty="0" smtClean="0">
                <a:cs typeface="B Nazanin" panose="00000400000000000000" pitchFamily="2" charset="-78"/>
              </a:rPr>
              <a:t>بوده اند که به </a:t>
            </a:r>
            <a:r>
              <a:rPr lang="fa-IR" sz="2800" dirty="0">
                <a:cs typeface="B Nazanin" panose="00000400000000000000" pitchFamily="2" charset="-78"/>
              </a:rPr>
              <a:t>علت انتخاب </a:t>
            </a:r>
            <a:r>
              <a:rPr lang="fa-IR" sz="2800" dirty="0" smtClean="0">
                <a:cs typeface="B Nazanin" panose="00000400000000000000" pitchFamily="2" charset="-78"/>
              </a:rPr>
              <a:t>مجله نامناسب </a:t>
            </a:r>
            <a:r>
              <a:rPr lang="fa-IR" sz="2800" dirty="0">
                <a:cs typeface="B Nazanin" panose="00000400000000000000" pitchFamily="2" charset="-78"/>
              </a:rPr>
              <a:t>توسط نویسنده، از بین </a:t>
            </a:r>
            <a:r>
              <a:rPr lang="fa-IR" sz="2800" dirty="0" smtClean="0">
                <a:cs typeface="B Nazanin" panose="00000400000000000000" pitchFamily="2" charset="-78"/>
              </a:rPr>
              <a:t>رفته اند، گم شده اند</a:t>
            </a:r>
            <a:r>
              <a:rPr lang="fa-IR" sz="2800" dirty="0">
                <a:cs typeface="B Nazanin" panose="00000400000000000000" pitchFamily="2" charset="-78"/>
              </a:rPr>
              <a:t>، آسیب </a:t>
            </a:r>
            <a:r>
              <a:rPr lang="fa-IR" sz="2800" dirty="0" smtClean="0">
                <a:cs typeface="B Nazanin" panose="00000400000000000000" pitchFamily="2" charset="-78"/>
              </a:rPr>
              <a:t>دیده اند </a:t>
            </a:r>
            <a:r>
              <a:rPr lang="fa-IR" sz="2800" dirty="0">
                <a:cs typeface="B Nazanin" panose="00000400000000000000" pitchFamily="2" charset="-78"/>
              </a:rPr>
              <a:t>یا به طور ناخوشایندی با </a:t>
            </a:r>
            <a:r>
              <a:rPr lang="fa-IR" sz="2800" dirty="0" smtClean="0">
                <a:cs typeface="B Nazanin" panose="00000400000000000000" pitchFamily="2" charset="-78"/>
              </a:rPr>
              <a:t>تأخیر مواجه شده اند.</a:t>
            </a:r>
            <a:endParaRPr lang="fa-IR" sz="2800" dirty="0">
              <a:cs typeface="B Nazanin" panose="00000400000000000000" pitchFamily="2" charset="-78"/>
            </a:endParaRPr>
          </a:p>
        </p:txBody>
      </p:sp>
      <p:sp>
        <p:nvSpPr>
          <p:cNvPr id="4" name="Slide Number Placeholder 3"/>
          <p:cNvSpPr>
            <a:spLocks noGrp="1"/>
          </p:cNvSpPr>
          <p:nvPr>
            <p:ph type="sldNum" sz="quarter" idx="12"/>
          </p:nvPr>
        </p:nvSpPr>
        <p:spPr/>
        <p:txBody>
          <a:bodyPr/>
          <a:lstStyle/>
          <a:p>
            <a:fld id="{769A57F7-F4F3-4D06-B243-44D6BA67A820}" type="slidenum">
              <a:rPr lang="fa-IR" smtClean="0"/>
              <a:pPr/>
              <a:t>27</a:t>
            </a:fld>
            <a:endParaRPr lang="fa-IR"/>
          </a:p>
        </p:txBody>
      </p:sp>
    </p:spTree>
    <p:extLst>
      <p:ext uri="{BB962C8B-B14F-4D97-AF65-F5344CB8AC3E}">
        <p14:creationId xmlns:p14="http://schemas.microsoft.com/office/powerpoint/2010/main" val="16545597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427785" y="6251103"/>
            <a:ext cx="764215" cy="365125"/>
          </a:xfrm>
        </p:spPr>
        <p:txBody>
          <a:bodyPr/>
          <a:lstStyle/>
          <a:p>
            <a:fld id="{769A57F7-F4F3-4D06-B243-44D6BA67A820}" type="slidenum">
              <a:rPr lang="fa-IR" smtClean="0"/>
              <a:pPr/>
              <a:t>28</a:t>
            </a:fld>
            <a:endParaRPr lang="fa-IR" dirty="0"/>
          </a:p>
        </p:txBody>
      </p:sp>
      <p:sp>
        <p:nvSpPr>
          <p:cNvPr id="5" name="Title 1"/>
          <p:cNvSpPr>
            <a:spLocks noGrp="1"/>
          </p:cNvSpPr>
          <p:nvPr>
            <p:ph type="title"/>
          </p:nvPr>
        </p:nvSpPr>
        <p:spPr>
          <a:xfrm>
            <a:off x="914400" y="0"/>
            <a:ext cx="10363200" cy="1595438"/>
          </a:xfrm>
        </p:spPr>
        <p:txBody>
          <a:bodyPr>
            <a:normAutofit/>
          </a:bodyPr>
          <a:lstStyle/>
          <a:p>
            <a:r>
              <a:rPr lang="fa-IR" sz="4000" b="1" dirty="0" smtClean="0">
                <a:cs typeface="B Nazanin" panose="00000400000000000000" pitchFamily="2" charset="-78"/>
              </a:rPr>
              <a:t>فرآیند انتخاب مجله</a:t>
            </a:r>
            <a:endParaRPr lang="fa-IR" sz="4000" b="1" dirty="0">
              <a:cs typeface="B Nazanin" panose="00000400000000000000" pitchFamily="2" charset="-78"/>
            </a:endParaRPr>
          </a:p>
        </p:txBody>
      </p:sp>
      <p:sp>
        <p:nvSpPr>
          <p:cNvPr id="6" name="Rectangle 5"/>
          <p:cNvSpPr/>
          <p:nvPr/>
        </p:nvSpPr>
        <p:spPr>
          <a:xfrm>
            <a:off x="10642190" y="1973351"/>
            <a:ext cx="1274446" cy="133307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fa-IR" b="1" dirty="0" smtClean="0">
                <a:cs typeface="B Titr" panose="00000700000000000000" pitchFamily="2" charset="-78"/>
              </a:rPr>
              <a:t>شناسایی مجله هدف</a:t>
            </a:r>
            <a:endParaRPr lang="fa-IR" b="1" dirty="0">
              <a:cs typeface="B Titr" panose="00000700000000000000" pitchFamily="2" charset="-78"/>
            </a:endParaRPr>
          </a:p>
        </p:txBody>
      </p:sp>
      <p:sp>
        <p:nvSpPr>
          <p:cNvPr id="7" name="Rectangle 6"/>
          <p:cNvSpPr/>
          <p:nvPr/>
        </p:nvSpPr>
        <p:spPr>
          <a:xfrm>
            <a:off x="8843752" y="1973351"/>
            <a:ext cx="1254938" cy="133307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fa-IR" dirty="0" smtClean="0">
                <a:cs typeface="B Titr" panose="00000700000000000000" pitchFamily="2" charset="-78"/>
              </a:rPr>
              <a:t>مطالعه شناسنامه مجله</a:t>
            </a:r>
            <a:endParaRPr lang="fa-IR" dirty="0">
              <a:cs typeface="B Titr" panose="00000700000000000000" pitchFamily="2" charset="-78"/>
            </a:endParaRPr>
          </a:p>
        </p:txBody>
      </p:sp>
      <p:sp>
        <p:nvSpPr>
          <p:cNvPr id="8" name="Rectangle 7"/>
          <p:cNvSpPr/>
          <p:nvPr/>
        </p:nvSpPr>
        <p:spPr>
          <a:xfrm>
            <a:off x="6980396" y="1973351"/>
            <a:ext cx="1314047" cy="133307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fa-IR" b="1" dirty="0" smtClean="0">
                <a:cs typeface="B Titr" panose="00000700000000000000" pitchFamily="2" charset="-78"/>
              </a:rPr>
              <a:t>مشخص کردن حوزه علمی تحت پوشش مجله</a:t>
            </a:r>
            <a:endParaRPr lang="fa-IR" b="1" dirty="0">
              <a:cs typeface="B Titr" panose="00000700000000000000" pitchFamily="2" charset="-78"/>
            </a:endParaRPr>
          </a:p>
        </p:txBody>
      </p:sp>
      <p:sp>
        <p:nvSpPr>
          <p:cNvPr id="9" name="Rectangle 8"/>
          <p:cNvSpPr/>
          <p:nvPr/>
        </p:nvSpPr>
        <p:spPr>
          <a:xfrm>
            <a:off x="5037253" y="1973352"/>
            <a:ext cx="1268013" cy="133306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fa-IR" dirty="0" smtClean="0">
                <a:cs typeface="B Titr" panose="00000700000000000000" pitchFamily="2" charset="-78"/>
              </a:rPr>
              <a:t>تجزیه و تحلیل 5 مقاله اخیر مجله</a:t>
            </a:r>
            <a:endParaRPr lang="fa-IR" dirty="0">
              <a:cs typeface="B Titr" panose="00000700000000000000" pitchFamily="2" charset="-78"/>
            </a:endParaRPr>
          </a:p>
        </p:txBody>
      </p:sp>
      <p:sp>
        <p:nvSpPr>
          <p:cNvPr id="10" name="Rectangle 9"/>
          <p:cNvSpPr/>
          <p:nvPr/>
        </p:nvSpPr>
        <p:spPr>
          <a:xfrm>
            <a:off x="2770456" y="4747179"/>
            <a:ext cx="1300374" cy="1333069"/>
          </a:xfrm>
          <a:prstGeom prst="rect">
            <a:avLst/>
          </a:prstGeom>
        </p:spPr>
        <p:style>
          <a:lnRef idx="3">
            <a:schemeClr val="lt1"/>
          </a:lnRef>
          <a:fillRef idx="1">
            <a:schemeClr val="dk1"/>
          </a:fillRef>
          <a:effectRef idx="1">
            <a:schemeClr val="dk1"/>
          </a:effectRef>
          <a:fontRef idx="minor">
            <a:schemeClr val="lt1"/>
          </a:fontRef>
        </p:style>
        <p:txBody>
          <a:bodyPr rtlCol="1" anchor="ctr"/>
          <a:lstStyle/>
          <a:p>
            <a:pPr algn="ctr"/>
            <a:r>
              <a:rPr lang="fa-IR" dirty="0" smtClean="0">
                <a:cs typeface="B Titr" panose="00000700000000000000" pitchFamily="2" charset="-78"/>
              </a:rPr>
              <a:t>مکاتبه با سردبیر</a:t>
            </a:r>
            <a:endParaRPr lang="fa-IR" dirty="0">
              <a:cs typeface="B Titr" panose="00000700000000000000" pitchFamily="2" charset="-78"/>
            </a:endParaRPr>
          </a:p>
        </p:txBody>
      </p:sp>
      <p:sp>
        <p:nvSpPr>
          <p:cNvPr id="12" name="Rectangle 11"/>
          <p:cNvSpPr/>
          <p:nvPr/>
        </p:nvSpPr>
        <p:spPr>
          <a:xfrm>
            <a:off x="979709" y="1973352"/>
            <a:ext cx="1015319" cy="133306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fa-IR" dirty="0" smtClean="0">
                <a:cs typeface="B Titr" panose="00000700000000000000" pitchFamily="2" charset="-78"/>
              </a:rPr>
              <a:t>انتخاب مجله</a:t>
            </a:r>
            <a:endParaRPr lang="fa-IR" dirty="0">
              <a:cs typeface="B Titr" panose="00000700000000000000" pitchFamily="2" charset="-78"/>
            </a:endParaRPr>
          </a:p>
        </p:txBody>
      </p:sp>
      <p:sp>
        <p:nvSpPr>
          <p:cNvPr id="13" name="Flowchart: Decision 12"/>
          <p:cNvSpPr/>
          <p:nvPr/>
        </p:nvSpPr>
        <p:spPr>
          <a:xfrm>
            <a:off x="2353577" y="1678998"/>
            <a:ext cx="2134135" cy="1921775"/>
          </a:xfrm>
          <a:prstGeom prst="flowChartDecision">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fa-IR" dirty="0" smtClean="0">
                <a:cs typeface="B Titr" panose="00000700000000000000" pitchFamily="2" charset="-78"/>
              </a:rPr>
              <a:t>تصمیم گیری در مورد مناسب بودن مجله</a:t>
            </a:r>
            <a:endParaRPr lang="fa-IR" dirty="0">
              <a:cs typeface="B Titr" panose="00000700000000000000" pitchFamily="2" charset="-78"/>
            </a:endParaRPr>
          </a:p>
        </p:txBody>
      </p:sp>
      <p:sp>
        <p:nvSpPr>
          <p:cNvPr id="15" name="Flowchart: Decision 14"/>
          <p:cNvSpPr/>
          <p:nvPr/>
        </p:nvSpPr>
        <p:spPr>
          <a:xfrm>
            <a:off x="499769" y="4452828"/>
            <a:ext cx="1933275" cy="1921775"/>
          </a:xfrm>
          <a:prstGeom prst="flowChartDecision">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fa-IR" dirty="0" smtClean="0">
                <a:cs typeface="B Titr" panose="00000700000000000000" pitchFamily="2" charset="-78"/>
              </a:rPr>
              <a:t>تصمیم گیری در مورد مناسب بودن مجله</a:t>
            </a:r>
            <a:endParaRPr lang="fa-IR" dirty="0">
              <a:cs typeface="B Titr" panose="00000700000000000000" pitchFamily="2" charset="-78"/>
            </a:endParaRPr>
          </a:p>
        </p:txBody>
      </p:sp>
      <p:sp>
        <p:nvSpPr>
          <p:cNvPr id="17" name="Chevron 16"/>
          <p:cNvSpPr/>
          <p:nvPr/>
        </p:nvSpPr>
        <p:spPr>
          <a:xfrm flipH="1">
            <a:off x="10254818" y="2353283"/>
            <a:ext cx="387372" cy="573206"/>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18" name="Chevron 17"/>
          <p:cNvSpPr/>
          <p:nvPr/>
        </p:nvSpPr>
        <p:spPr>
          <a:xfrm flipH="1">
            <a:off x="8437066" y="2353283"/>
            <a:ext cx="387372" cy="573206"/>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19" name="Chevron 18"/>
          <p:cNvSpPr/>
          <p:nvPr/>
        </p:nvSpPr>
        <p:spPr>
          <a:xfrm flipH="1">
            <a:off x="6568045" y="2353283"/>
            <a:ext cx="387372" cy="573206"/>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20" name="Chevron 19"/>
          <p:cNvSpPr/>
          <p:nvPr/>
        </p:nvSpPr>
        <p:spPr>
          <a:xfrm flipH="1">
            <a:off x="4585309" y="2353283"/>
            <a:ext cx="387372" cy="573206"/>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21" name="Chevron 20"/>
          <p:cNvSpPr/>
          <p:nvPr/>
        </p:nvSpPr>
        <p:spPr>
          <a:xfrm flipH="1">
            <a:off x="2035421" y="2353283"/>
            <a:ext cx="568797" cy="573206"/>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dirty="0" smtClean="0">
                <a:solidFill>
                  <a:schemeClr val="bg1"/>
                </a:solidFill>
                <a:cs typeface="B Titr" panose="00000700000000000000" pitchFamily="2" charset="-78"/>
              </a:rPr>
              <a:t>   بله</a:t>
            </a:r>
            <a:endParaRPr lang="fa-IR" dirty="0">
              <a:solidFill>
                <a:schemeClr val="bg1"/>
              </a:solidFill>
              <a:cs typeface="B Titr" panose="00000700000000000000" pitchFamily="2" charset="-78"/>
            </a:endParaRPr>
          </a:p>
        </p:txBody>
      </p:sp>
      <p:sp>
        <p:nvSpPr>
          <p:cNvPr id="23" name="Notched Right Arrow 22"/>
          <p:cNvSpPr/>
          <p:nvPr/>
        </p:nvSpPr>
        <p:spPr>
          <a:xfrm rot="5400000">
            <a:off x="2828236" y="3842001"/>
            <a:ext cx="1184815" cy="625548"/>
          </a:xfrm>
          <a:prstGeom prst="notch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B Titr" panose="00000700000000000000" pitchFamily="2" charset="-78"/>
              </a:rPr>
              <a:t>مشکوک</a:t>
            </a:r>
            <a:endParaRPr lang="fa-IR" dirty="0">
              <a:cs typeface="B Titr" panose="00000700000000000000" pitchFamily="2" charset="-78"/>
            </a:endParaRPr>
          </a:p>
        </p:txBody>
      </p:sp>
      <p:sp>
        <p:nvSpPr>
          <p:cNvPr id="24" name="Notched Right Arrow 23"/>
          <p:cNvSpPr/>
          <p:nvPr/>
        </p:nvSpPr>
        <p:spPr>
          <a:xfrm rot="16200000" flipV="1">
            <a:off x="894960" y="3589708"/>
            <a:ext cx="1184815" cy="625548"/>
          </a:xfrm>
          <a:prstGeom prst="notch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B Titr" panose="00000700000000000000" pitchFamily="2" charset="-78"/>
              </a:rPr>
              <a:t>بله</a:t>
            </a:r>
            <a:endParaRPr lang="fa-IR" dirty="0">
              <a:cs typeface="B Titr" panose="00000700000000000000" pitchFamily="2" charset="-78"/>
            </a:endParaRPr>
          </a:p>
        </p:txBody>
      </p:sp>
      <p:sp>
        <p:nvSpPr>
          <p:cNvPr id="25" name="Chevron 24"/>
          <p:cNvSpPr/>
          <p:nvPr/>
        </p:nvSpPr>
        <p:spPr>
          <a:xfrm flipH="1">
            <a:off x="2416738" y="5127112"/>
            <a:ext cx="387372" cy="573206"/>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cxnSp>
        <p:nvCxnSpPr>
          <p:cNvPr id="29" name="Straight Connector 28"/>
          <p:cNvCxnSpPr>
            <a:stCxn id="13" idx="0"/>
          </p:cNvCxnSpPr>
          <p:nvPr/>
        </p:nvCxnSpPr>
        <p:spPr>
          <a:xfrm flipH="1" flipV="1">
            <a:off x="3418829" y="1336645"/>
            <a:ext cx="1816" cy="34235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420642" y="1378424"/>
            <a:ext cx="7856958"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6" idx="0"/>
          </p:cNvCxnSpPr>
          <p:nvPr/>
        </p:nvCxnSpPr>
        <p:spPr>
          <a:xfrm>
            <a:off x="11276694" y="1352586"/>
            <a:ext cx="2719" cy="62076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15" idx="2"/>
          </p:cNvCxnSpPr>
          <p:nvPr/>
        </p:nvCxnSpPr>
        <p:spPr>
          <a:xfrm flipH="1">
            <a:off x="1464593" y="6374603"/>
            <a:ext cx="1814" cy="32644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1466406" y="6619164"/>
            <a:ext cx="9811194" cy="8188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endCxn id="6" idx="2"/>
          </p:cNvCxnSpPr>
          <p:nvPr/>
        </p:nvCxnSpPr>
        <p:spPr>
          <a:xfrm flipV="1">
            <a:off x="11277600" y="3306421"/>
            <a:ext cx="1813" cy="332047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6305266" y="6433665"/>
            <a:ext cx="675130" cy="42433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B Titr" panose="00000700000000000000" pitchFamily="2" charset="-78"/>
              </a:rPr>
              <a:t>خیر</a:t>
            </a:r>
            <a:endParaRPr lang="fa-IR" dirty="0">
              <a:cs typeface="B Titr" panose="00000700000000000000" pitchFamily="2" charset="-78"/>
            </a:endParaRPr>
          </a:p>
        </p:txBody>
      </p:sp>
      <p:sp>
        <p:nvSpPr>
          <p:cNvPr id="53" name="Rectangle 52"/>
          <p:cNvSpPr/>
          <p:nvPr/>
        </p:nvSpPr>
        <p:spPr>
          <a:xfrm>
            <a:off x="6304604" y="1145606"/>
            <a:ext cx="675130" cy="42433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B Titr" panose="00000700000000000000" pitchFamily="2" charset="-78"/>
              </a:rPr>
              <a:t>خیر</a:t>
            </a:r>
            <a:endParaRPr lang="fa-IR" dirty="0">
              <a:cs typeface="B Titr" panose="00000700000000000000" pitchFamily="2" charset="-78"/>
            </a:endParaRPr>
          </a:p>
        </p:txBody>
      </p:sp>
    </p:spTree>
    <p:extLst>
      <p:ext uri="{BB962C8B-B14F-4D97-AF65-F5344CB8AC3E}">
        <p14:creationId xmlns:p14="http://schemas.microsoft.com/office/powerpoint/2010/main" val="3091043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bg/>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1+#ppt_w/2"/>
                                          </p:val>
                                        </p:tav>
                                        <p:tav tm="100000">
                                          <p:val>
                                            <p:strVal val="#ppt_x"/>
                                          </p:val>
                                        </p:tav>
                                      </p:tavLst>
                                    </p:anim>
                                    <p:anim calcmode="lin" valueType="num">
                                      <p:cBhvr additive="base">
                                        <p:cTn id="1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1+#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1+#ppt_w/2"/>
                                          </p:val>
                                        </p:tav>
                                        <p:tav tm="100000">
                                          <p:val>
                                            <p:strVal val="#ppt_x"/>
                                          </p:val>
                                        </p:tav>
                                      </p:tavLst>
                                    </p:anim>
                                    <p:anim calcmode="lin" valueType="num">
                                      <p:cBhvr additive="base">
                                        <p:cTn id="30"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1+#ppt_w/2"/>
                                          </p:val>
                                        </p:tav>
                                        <p:tav tm="100000">
                                          <p:val>
                                            <p:strVal val="#ppt_x"/>
                                          </p:val>
                                        </p:tav>
                                      </p:tavLst>
                                    </p:anim>
                                    <p:anim calcmode="lin" valueType="num">
                                      <p:cBhvr additive="base">
                                        <p:cTn id="3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1+#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1+#ppt_w/2"/>
                                          </p:val>
                                        </p:tav>
                                        <p:tav tm="100000">
                                          <p:val>
                                            <p:strVal val="#ppt_x"/>
                                          </p:val>
                                        </p:tav>
                                      </p:tavLst>
                                    </p:anim>
                                    <p:anim calcmode="lin" valueType="num">
                                      <p:cBhvr additive="base">
                                        <p:cTn id="4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1+#ppt_w/2"/>
                                          </p:val>
                                        </p:tav>
                                        <p:tav tm="100000">
                                          <p:val>
                                            <p:strVal val="#ppt_x"/>
                                          </p:val>
                                        </p:tav>
                                      </p:tavLst>
                                    </p:anim>
                                    <p:anim calcmode="lin" valueType="num">
                                      <p:cBhvr additive="base">
                                        <p:cTn id="54"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2"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additive="base">
                                        <p:cTn id="59" dur="500" fill="hold"/>
                                        <p:tgtEl>
                                          <p:spTgt spid="13"/>
                                        </p:tgtEl>
                                        <p:attrNameLst>
                                          <p:attrName>ppt_x</p:attrName>
                                        </p:attrNameLst>
                                      </p:cBhvr>
                                      <p:tavLst>
                                        <p:tav tm="0">
                                          <p:val>
                                            <p:strVal val="1+#ppt_w/2"/>
                                          </p:val>
                                        </p:tav>
                                        <p:tav tm="100000">
                                          <p:val>
                                            <p:strVal val="#ppt_x"/>
                                          </p:val>
                                        </p:tav>
                                      </p:tavLst>
                                    </p:anim>
                                    <p:anim calcmode="lin" valueType="num">
                                      <p:cBhvr additive="base">
                                        <p:cTn id="60"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2" fill="hold" grpId="0" nodeType="click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1+#ppt_w/2"/>
                                          </p:val>
                                        </p:tav>
                                        <p:tav tm="100000">
                                          <p:val>
                                            <p:strVal val="#ppt_x"/>
                                          </p:val>
                                        </p:tav>
                                      </p:tavLst>
                                    </p:anim>
                                    <p:anim calcmode="lin" valueType="num">
                                      <p:cBhvr additive="base">
                                        <p:cTn id="66"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2" fill="hold" grpId="0" nodeType="click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31"/>
                                        </p:tgtEl>
                                        <p:attrNameLst>
                                          <p:attrName>style.visibility</p:attrName>
                                        </p:attrNameLst>
                                      </p:cBhvr>
                                      <p:to>
                                        <p:strVal val="visible"/>
                                      </p:to>
                                    </p:set>
                                    <p:anim calcmode="lin" valueType="num">
                                      <p:cBhvr additive="base">
                                        <p:cTn id="81" dur="500" fill="hold"/>
                                        <p:tgtEl>
                                          <p:spTgt spid="31"/>
                                        </p:tgtEl>
                                        <p:attrNameLst>
                                          <p:attrName>ppt_x</p:attrName>
                                        </p:attrNameLst>
                                      </p:cBhvr>
                                      <p:tavLst>
                                        <p:tav tm="0">
                                          <p:val>
                                            <p:strVal val="#ppt_x"/>
                                          </p:val>
                                        </p:tav>
                                        <p:tav tm="100000">
                                          <p:val>
                                            <p:strVal val="#ppt_x"/>
                                          </p:val>
                                        </p:tav>
                                      </p:tavLst>
                                    </p:anim>
                                    <p:anim calcmode="lin" valueType="num">
                                      <p:cBhvr additive="base">
                                        <p:cTn id="82" dur="500" fill="hold"/>
                                        <p:tgtEl>
                                          <p:spTgt spid="31"/>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53"/>
                                        </p:tgtEl>
                                        <p:attrNameLst>
                                          <p:attrName>style.visibility</p:attrName>
                                        </p:attrNameLst>
                                      </p:cBhvr>
                                      <p:to>
                                        <p:strVal val="visible"/>
                                      </p:to>
                                    </p:set>
                                    <p:anim calcmode="lin" valueType="num">
                                      <p:cBhvr additive="base">
                                        <p:cTn id="85" dur="500" fill="hold"/>
                                        <p:tgtEl>
                                          <p:spTgt spid="53"/>
                                        </p:tgtEl>
                                        <p:attrNameLst>
                                          <p:attrName>ppt_x</p:attrName>
                                        </p:attrNameLst>
                                      </p:cBhvr>
                                      <p:tavLst>
                                        <p:tav tm="0">
                                          <p:val>
                                            <p:strVal val="#ppt_x"/>
                                          </p:val>
                                        </p:tav>
                                        <p:tav tm="100000">
                                          <p:val>
                                            <p:strVal val="#ppt_x"/>
                                          </p:val>
                                        </p:tav>
                                      </p:tavLst>
                                    </p:anim>
                                    <p:anim calcmode="lin" valueType="num">
                                      <p:cBhvr additive="base">
                                        <p:cTn id="86" dur="500" fill="hold"/>
                                        <p:tgtEl>
                                          <p:spTgt spid="53"/>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additive="base">
                                        <p:cTn id="89" dur="500" fill="hold"/>
                                        <p:tgtEl>
                                          <p:spTgt spid="33"/>
                                        </p:tgtEl>
                                        <p:attrNameLst>
                                          <p:attrName>ppt_x</p:attrName>
                                        </p:attrNameLst>
                                      </p:cBhvr>
                                      <p:tavLst>
                                        <p:tav tm="0">
                                          <p:val>
                                            <p:strVal val="#ppt_x"/>
                                          </p:val>
                                        </p:tav>
                                        <p:tav tm="100000">
                                          <p:val>
                                            <p:strVal val="#ppt_x"/>
                                          </p:val>
                                        </p:tav>
                                      </p:tavLst>
                                    </p:anim>
                                    <p:anim calcmode="lin" valueType="num">
                                      <p:cBhvr additive="base">
                                        <p:cTn id="9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1" fill="hold" grpId="0" nodeType="clickEffect">
                                  <p:stCondLst>
                                    <p:cond delay="0"/>
                                  </p:stCondLst>
                                  <p:childTnLst>
                                    <p:set>
                                      <p:cBhvr>
                                        <p:cTn id="94" dur="1" fill="hold">
                                          <p:stCondLst>
                                            <p:cond delay="0"/>
                                          </p:stCondLst>
                                        </p:cTn>
                                        <p:tgtEl>
                                          <p:spTgt spid="23"/>
                                        </p:tgtEl>
                                        <p:attrNameLst>
                                          <p:attrName>style.visibility</p:attrName>
                                        </p:attrNameLst>
                                      </p:cBhvr>
                                      <p:to>
                                        <p:strVal val="visible"/>
                                      </p:to>
                                    </p:set>
                                    <p:anim calcmode="lin" valueType="num">
                                      <p:cBhvr additive="base">
                                        <p:cTn id="95" dur="500" fill="hold"/>
                                        <p:tgtEl>
                                          <p:spTgt spid="23"/>
                                        </p:tgtEl>
                                        <p:attrNameLst>
                                          <p:attrName>ppt_x</p:attrName>
                                        </p:attrNameLst>
                                      </p:cBhvr>
                                      <p:tavLst>
                                        <p:tav tm="0">
                                          <p:val>
                                            <p:strVal val="#ppt_x"/>
                                          </p:val>
                                        </p:tav>
                                        <p:tav tm="100000">
                                          <p:val>
                                            <p:strVal val="#ppt_x"/>
                                          </p:val>
                                        </p:tav>
                                      </p:tavLst>
                                    </p:anim>
                                    <p:anim calcmode="lin" valueType="num">
                                      <p:cBhvr additive="base">
                                        <p:cTn id="96"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1" fill="hold" grpId="0" nodeType="click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ppt_x"/>
                                          </p:val>
                                        </p:tav>
                                        <p:tav tm="100000">
                                          <p:val>
                                            <p:strVal val="#ppt_x"/>
                                          </p:val>
                                        </p:tav>
                                      </p:tavLst>
                                    </p:anim>
                                    <p:anim calcmode="lin" valueType="num">
                                      <p:cBhvr additive="base">
                                        <p:cTn id="102"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2" fill="hold" grpId="0" nodeType="clickEffect">
                                  <p:stCondLst>
                                    <p:cond delay="0"/>
                                  </p:stCondLst>
                                  <p:childTnLst>
                                    <p:set>
                                      <p:cBhvr>
                                        <p:cTn id="106" dur="1" fill="hold">
                                          <p:stCondLst>
                                            <p:cond delay="0"/>
                                          </p:stCondLst>
                                        </p:cTn>
                                        <p:tgtEl>
                                          <p:spTgt spid="25"/>
                                        </p:tgtEl>
                                        <p:attrNameLst>
                                          <p:attrName>style.visibility</p:attrName>
                                        </p:attrNameLst>
                                      </p:cBhvr>
                                      <p:to>
                                        <p:strVal val="visible"/>
                                      </p:to>
                                    </p:set>
                                    <p:anim calcmode="lin" valueType="num">
                                      <p:cBhvr additive="base">
                                        <p:cTn id="107" dur="500" fill="hold"/>
                                        <p:tgtEl>
                                          <p:spTgt spid="25"/>
                                        </p:tgtEl>
                                        <p:attrNameLst>
                                          <p:attrName>ppt_x</p:attrName>
                                        </p:attrNameLst>
                                      </p:cBhvr>
                                      <p:tavLst>
                                        <p:tav tm="0">
                                          <p:val>
                                            <p:strVal val="1+#ppt_w/2"/>
                                          </p:val>
                                        </p:tav>
                                        <p:tav tm="100000">
                                          <p:val>
                                            <p:strVal val="#ppt_x"/>
                                          </p:val>
                                        </p:tav>
                                      </p:tavLst>
                                    </p:anim>
                                    <p:anim calcmode="lin" valueType="num">
                                      <p:cBhvr additive="base">
                                        <p:cTn id="108"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2" fill="hold" grpId="0" nodeType="clickEffect">
                                  <p:stCondLst>
                                    <p:cond delay="0"/>
                                  </p:stCondLst>
                                  <p:childTnLst>
                                    <p:set>
                                      <p:cBhvr>
                                        <p:cTn id="112" dur="1" fill="hold">
                                          <p:stCondLst>
                                            <p:cond delay="0"/>
                                          </p:stCondLst>
                                        </p:cTn>
                                        <p:tgtEl>
                                          <p:spTgt spid="15"/>
                                        </p:tgtEl>
                                        <p:attrNameLst>
                                          <p:attrName>style.visibility</p:attrName>
                                        </p:attrNameLst>
                                      </p:cBhvr>
                                      <p:to>
                                        <p:strVal val="visible"/>
                                      </p:to>
                                    </p:set>
                                    <p:anim calcmode="lin" valueType="num">
                                      <p:cBhvr additive="base">
                                        <p:cTn id="113" dur="500" fill="hold"/>
                                        <p:tgtEl>
                                          <p:spTgt spid="15"/>
                                        </p:tgtEl>
                                        <p:attrNameLst>
                                          <p:attrName>ppt_x</p:attrName>
                                        </p:attrNameLst>
                                      </p:cBhvr>
                                      <p:tavLst>
                                        <p:tav tm="0">
                                          <p:val>
                                            <p:strVal val="1+#ppt_w/2"/>
                                          </p:val>
                                        </p:tav>
                                        <p:tav tm="100000">
                                          <p:val>
                                            <p:strVal val="#ppt_x"/>
                                          </p:val>
                                        </p:tav>
                                      </p:tavLst>
                                    </p:anim>
                                    <p:anim calcmode="lin" valueType="num">
                                      <p:cBhvr additive="base">
                                        <p:cTn id="11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grpId="0" nodeType="clickEffect">
                                  <p:stCondLst>
                                    <p:cond delay="0"/>
                                  </p:stCondLst>
                                  <p:childTnLst>
                                    <p:set>
                                      <p:cBhvr>
                                        <p:cTn id="118" dur="1" fill="hold">
                                          <p:stCondLst>
                                            <p:cond delay="0"/>
                                          </p:stCondLst>
                                        </p:cTn>
                                        <p:tgtEl>
                                          <p:spTgt spid="24"/>
                                        </p:tgtEl>
                                        <p:attrNameLst>
                                          <p:attrName>style.visibility</p:attrName>
                                        </p:attrNameLst>
                                      </p:cBhvr>
                                      <p:to>
                                        <p:strVal val="visible"/>
                                      </p:to>
                                    </p:set>
                                    <p:anim calcmode="lin" valueType="num">
                                      <p:cBhvr additive="base">
                                        <p:cTn id="119" dur="500" fill="hold"/>
                                        <p:tgtEl>
                                          <p:spTgt spid="24"/>
                                        </p:tgtEl>
                                        <p:attrNameLst>
                                          <p:attrName>ppt_x</p:attrName>
                                        </p:attrNameLst>
                                      </p:cBhvr>
                                      <p:tavLst>
                                        <p:tav tm="0">
                                          <p:val>
                                            <p:strVal val="#ppt_x"/>
                                          </p:val>
                                        </p:tav>
                                        <p:tav tm="100000">
                                          <p:val>
                                            <p:strVal val="#ppt_x"/>
                                          </p:val>
                                        </p:tav>
                                      </p:tavLst>
                                    </p:anim>
                                    <p:anim calcmode="lin" valueType="num">
                                      <p:cBhvr additive="base">
                                        <p:cTn id="1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1" fill="hold" nodeType="clickEffect">
                                  <p:stCondLst>
                                    <p:cond delay="0"/>
                                  </p:stCondLst>
                                  <p:childTnLst>
                                    <p:set>
                                      <p:cBhvr>
                                        <p:cTn id="124" dur="1" fill="hold">
                                          <p:stCondLst>
                                            <p:cond delay="0"/>
                                          </p:stCondLst>
                                        </p:cTn>
                                        <p:tgtEl>
                                          <p:spTgt spid="37"/>
                                        </p:tgtEl>
                                        <p:attrNameLst>
                                          <p:attrName>style.visibility</p:attrName>
                                        </p:attrNameLst>
                                      </p:cBhvr>
                                      <p:to>
                                        <p:strVal val="visible"/>
                                      </p:to>
                                    </p:set>
                                    <p:anim calcmode="lin" valueType="num">
                                      <p:cBhvr additive="base">
                                        <p:cTn id="125" dur="500" fill="hold"/>
                                        <p:tgtEl>
                                          <p:spTgt spid="37"/>
                                        </p:tgtEl>
                                        <p:attrNameLst>
                                          <p:attrName>ppt_x</p:attrName>
                                        </p:attrNameLst>
                                      </p:cBhvr>
                                      <p:tavLst>
                                        <p:tav tm="0">
                                          <p:val>
                                            <p:strVal val="#ppt_x"/>
                                          </p:val>
                                        </p:tav>
                                        <p:tav tm="100000">
                                          <p:val>
                                            <p:strVal val="#ppt_x"/>
                                          </p:val>
                                        </p:tav>
                                      </p:tavLst>
                                    </p:anim>
                                    <p:anim calcmode="lin" valueType="num">
                                      <p:cBhvr additive="base">
                                        <p:cTn id="126" dur="500" fill="hold"/>
                                        <p:tgtEl>
                                          <p:spTgt spid="37"/>
                                        </p:tgtEl>
                                        <p:attrNameLst>
                                          <p:attrName>ppt_y</p:attrName>
                                        </p:attrNameLst>
                                      </p:cBhvr>
                                      <p:tavLst>
                                        <p:tav tm="0">
                                          <p:val>
                                            <p:strVal val="0-#ppt_h/2"/>
                                          </p:val>
                                        </p:tav>
                                        <p:tav tm="100000">
                                          <p:val>
                                            <p:strVal val="#ppt_y"/>
                                          </p:val>
                                        </p:tav>
                                      </p:tavLst>
                                    </p:anim>
                                  </p:childTnLst>
                                </p:cTn>
                              </p:par>
                              <p:par>
                                <p:cTn id="127" presetID="2" presetClass="entr" presetSubtype="1" fill="hold" nodeType="withEffect">
                                  <p:stCondLst>
                                    <p:cond delay="0"/>
                                  </p:stCondLst>
                                  <p:childTnLst>
                                    <p:set>
                                      <p:cBhvr>
                                        <p:cTn id="128" dur="1" fill="hold">
                                          <p:stCondLst>
                                            <p:cond delay="0"/>
                                          </p:stCondLst>
                                        </p:cTn>
                                        <p:tgtEl>
                                          <p:spTgt spid="35"/>
                                        </p:tgtEl>
                                        <p:attrNameLst>
                                          <p:attrName>style.visibility</p:attrName>
                                        </p:attrNameLst>
                                      </p:cBhvr>
                                      <p:to>
                                        <p:strVal val="visible"/>
                                      </p:to>
                                    </p:set>
                                    <p:anim calcmode="lin" valueType="num">
                                      <p:cBhvr additive="base">
                                        <p:cTn id="129" dur="500" fill="hold"/>
                                        <p:tgtEl>
                                          <p:spTgt spid="35"/>
                                        </p:tgtEl>
                                        <p:attrNameLst>
                                          <p:attrName>ppt_x</p:attrName>
                                        </p:attrNameLst>
                                      </p:cBhvr>
                                      <p:tavLst>
                                        <p:tav tm="0">
                                          <p:val>
                                            <p:strVal val="#ppt_x"/>
                                          </p:val>
                                        </p:tav>
                                        <p:tav tm="100000">
                                          <p:val>
                                            <p:strVal val="#ppt_x"/>
                                          </p:val>
                                        </p:tav>
                                      </p:tavLst>
                                    </p:anim>
                                    <p:anim calcmode="lin" valueType="num">
                                      <p:cBhvr additive="base">
                                        <p:cTn id="130" dur="500" fill="hold"/>
                                        <p:tgtEl>
                                          <p:spTgt spid="35"/>
                                        </p:tgtEl>
                                        <p:attrNameLst>
                                          <p:attrName>ppt_y</p:attrName>
                                        </p:attrNameLst>
                                      </p:cBhvr>
                                      <p:tavLst>
                                        <p:tav tm="0">
                                          <p:val>
                                            <p:strVal val="0-#ppt_h/2"/>
                                          </p:val>
                                        </p:tav>
                                        <p:tav tm="100000">
                                          <p:val>
                                            <p:strVal val="#ppt_y"/>
                                          </p:val>
                                        </p:tav>
                                      </p:tavLst>
                                    </p:anim>
                                  </p:childTnLst>
                                </p:cTn>
                              </p:par>
                              <p:par>
                                <p:cTn id="131" presetID="2" presetClass="entr" presetSubtype="1" fill="hold" grpId="0" nodeType="withEffect">
                                  <p:stCondLst>
                                    <p:cond delay="0"/>
                                  </p:stCondLst>
                                  <p:childTnLst>
                                    <p:set>
                                      <p:cBhvr>
                                        <p:cTn id="132" dur="1" fill="hold">
                                          <p:stCondLst>
                                            <p:cond delay="0"/>
                                          </p:stCondLst>
                                        </p:cTn>
                                        <p:tgtEl>
                                          <p:spTgt spid="52"/>
                                        </p:tgtEl>
                                        <p:attrNameLst>
                                          <p:attrName>style.visibility</p:attrName>
                                        </p:attrNameLst>
                                      </p:cBhvr>
                                      <p:to>
                                        <p:strVal val="visible"/>
                                      </p:to>
                                    </p:set>
                                    <p:anim calcmode="lin" valueType="num">
                                      <p:cBhvr additive="base">
                                        <p:cTn id="133" dur="500" fill="hold"/>
                                        <p:tgtEl>
                                          <p:spTgt spid="52"/>
                                        </p:tgtEl>
                                        <p:attrNameLst>
                                          <p:attrName>ppt_x</p:attrName>
                                        </p:attrNameLst>
                                      </p:cBhvr>
                                      <p:tavLst>
                                        <p:tav tm="0">
                                          <p:val>
                                            <p:strVal val="#ppt_x"/>
                                          </p:val>
                                        </p:tav>
                                        <p:tav tm="100000">
                                          <p:val>
                                            <p:strVal val="#ppt_x"/>
                                          </p:val>
                                        </p:tav>
                                      </p:tavLst>
                                    </p:anim>
                                    <p:anim calcmode="lin" valueType="num">
                                      <p:cBhvr additive="base">
                                        <p:cTn id="134" dur="500" fill="hold"/>
                                        <p:tgtEl>
                                          <p:spTgt spid="52"/>
                                        </p:tgtEl>
                                        <p:attrNameLst>
                                          <p:attrName>ppt_y</p:attrName>
                                        </p:attrNameLst>
                                      </p:cBhvr>
                                      <p:tavLst>
                                        <p:tav tm="0">
                                          <p:val>
                                            <p:strVal val="0-#ppt_h/2"/>
                                          </p:val>
                                        </p:tav>
                                        <p:tav tm="100000">
                                          <p:val>
                                            <p:strVal val="#ppt_y"/>
                                          </p:val>
                                        </p:tav>
                                      </p:tavLst>
                                    </p:anim>
                                  </p:childTnLst>
                                </p:cTn>
                              </p:par>
                              <p:par>
                                <p:cTn id="135" presetID="2" presetClass="entr" presetSubtype="1" fill="hold" nodeType="withEffect">
                                  <p:stCondLst>
                                    <p:cond delay="0"/>
                                  </p:stCondLst>
                                  <p:childTnLst>
                                    <p:set>
                                      <p:cBhvr>
                                        <p:cTn id="136" dur="1" fill="hold">
                                          <p:stCondLst>
                                            <p:cond delay="0"/>
                                          </p:stCondLst>
                                        </p:cTn>
                                        <p:tgtEl>
                                          <p:spTgt spid="39"/>
                                        </p:tgtEl>
                                        <p:attrNameLst>
                                          <p:attrName>style.visibility</p:attrName>
                                        </p:attrNameLst>
                                      </p:cBhvr>
                                      <p:to>
                                        <p:strVal val="visible"/>
                                      </p:to>
                                    </p:set>
                                    <p:anim calcmode="lin" valueType="num">
                                      <p:cBhvr additive="base">
                                        <p:cTn id="137" dur="500" fill="hold"/>
                                        <p:tgtEl>
                                          <p:spTgt spid="39"/>
                                        </p:tgtEl>
                                        <p:attrNameLst>
                                          <p:attrName>ppt_x</p:attrName>
                                        </p:attrNameLst>
                                      </p:cBhvr>
                                      <p:tavLst>
                                        <p:tav tm="0">
                                          <p:val>
                                            <p:strVal val="#ppt_x"/>
                                          </p:val>
                                        </p:tav>
                                        <p:tav tm="100000">
                                          <p:val>
                                            <p:strVal val="#ppt_x"/>
                                          </p:val>
                                        </p:tav>
                                      </p:tavLst>
                                    </p:anim>
                                    <p:anim calcmode="lin" valueType="num">
                                      <p:cBhvr additive="base">
                                        <p:cTn id="138" dur="500" fill="hold"/>
                                        <p:tgtEl>
                                          <p:spTgt spid="3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animBg="1"/>
      <p:bldP spid="7" grpId="0" animBg="1"/>
      <p:bldP spid="8" grpId="0" animBg="1"/>
      <p:bldP spid="9" grpId="0" animBg="1"/>
      <p:bldP spid="10" grpId="0" animBg="1"/>
      <p:bldP spid="12" grpId="0" animBg="1"/>
      <p:bldP spid="13" grpId="0" animBg="1"/>
      <p:bldP spid="15" grpId="0" animBg="1"/>
      <p:bldP spid="17" grpId="0" animBg="1"/>
      <p:bldP spid="18" grpId="0" animBg="1"/>
      <p:bldP spid="19" grpId="0" animBg="1"/>
      <p:bldP spid="20" grpId="0" animBg="1"/>
      <p:bldP spid="21" grpId="0" animBg="1"/>
      <p:bldP spid="23" grpId="0" animBg="1"/>
      <p:bldP spid="24" grpId="0" animBg="1"/>
      <p:bldP spid="25" grpId="0" animBg="1"/>
      <p:bldP spid="52" grpId="0" animBg="1"/>
      <p:bldP spid="5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514011" y="6442843"/>
            <a:ext cx="764215" cy="365125"/>
          </a:xfrm>
        </p:spPr>
        <p:txBody>
          <a:bodyPr/>
          <a:lstStyle/>
          <a:p>
            <a:fld id="{769A57F7-F4F3-4D06-B243-44D6BA67A820}" type="slidenum">
              <a:rPr lang="fa-IR" smtClean="0"/>
              <a:pPr/>
              <a:t>29</a:t>
            </a:fld>
            <a:endParaRPr lang="fa-IR"/>
          </a:p>
        </p:txBody>
      </p:sp>
      <p:sp>
        <p:nvSpPr>
          <p:cNvPr id="5" name="Title 1"/>
          <p:cNvSpPr>
            <a:spLocks noGrp="1"/>
          </p:cNvSpPr>
          <p:nvPr>
            <p:ph type="title"/>
          </p:nvPr>
        </p:nvSpPr>
        <p:spPr>
          <a:xfrm>
            <a:off x="913149" y="0"/>
            <a:ext cx="10364451" cy="1407886"/>
          </a:xfrm>
        </p:spPr>
        <p:txBody>
          <a:bodyPr>
            <a:normAutofit/>
          </a:bodyPr>
          <a:lstStyle/>
          <a:p>
            <a:r>
              <a:rPr lang="fa-IR" sz="4000" b="1" dirty="0" smtClean="0">
                <a:cs typeface="B Nazanin" panose="00000400000000000000" pitchFamily="2" charset="-78"/>
              </a:rPr>
              <a:t>فرآیند پذیرش یا رد مقاله</a:t>
            </a:r>
            <a:endParaRPr lang="fa-IR" sz="4000" b="1" dirty="0">
              <a:cs typeface="B Nazanin" panose="00000400000000000000" pitchFamily="2" charset="-78"/>
            </a:endParaRPr>
          </a:p>
        </p:txBody>
      </p:sp>
      <p:sp>
        <p:nvSpPr>
          <p:cNvPr id="32" name="Freeform 31"/>
          <p:cNvSpPr/>
          <p:nvPr/>
        </p:nvSpPr>
        <p:spPr>
          <a:xfrm flipH="1">
            <a:off x="2917371" y="2838301"/>
            <a:ext cx="762888" cy="2046971"/>
          </a:xfrm>
          <a:custGeom>
            <a:avLst/>
            <a:gdLst>
              <a:gd name="connsiteX0" fmla="*/ 0 w 1098651"/>
              <a:gd name="connsiteY0" fmla="*/ 89797 h 897972"/>
              <a:gd name="connsiteX1" fmla="*/ 89797 w 1098651"/>
              <a:gd name="connsiteY1" fmla="*/ 0 h 897972"/>
              <a:gd name="connsiteX2" fmla="*/ 1008854 w 1098651"/>
              <a:gd name="connsiteY2" fmla="*/ 0 h 897972"/>
              <a:gd name="connsiteX3" fmla="*/ 1098651 w 1098651"/>
              <a:gd name="connsiteY3" fmla="*/ 89797 h 897972"/>
              <a:gd name="connsiteX4" fmla="*/ 1098651 w 1098651"/>
              <a:gd name="connsiteY4" fmla="*/ 808175 h 897972"/>
              <a:gd name="connsiteX5" fmla="*/ 1008854 w 1098651"/>
              <a:gd name="connsiteY5" fmla="*/ 897972 h 897972"/>
              <a:gd name="connsiteX6" fmla="*/ 89797 w 1098651"/>
              <a:gd name="connsiteY6" fmla="*/ 897972 h 897972"/>
              <a:gd name="connsiteX7" fmla="*/ 0 w 1098651"/>
              <a:gd name="connsiteY7" fmla="*/ 808175 h 897972"/>
              <a:gd name="connsiteX8" fmla="*/ 0 w 1098651"/>
              <a:gd name="connsiteY8" fmla="*/ 89797 h 89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8651" h="897972">
                <a:moveTo>
                  <a:pt x="0" y="89797"/>
                </a:moveTo>
                <a:cubicBezTo>
                  <a:pt x="0" y="40203"/>
                  <a:pt x="40203" y="0"/>
                  <a:pt x="89797" y="0"/>
                </a:cubicBezTo>
                <a:lnTo>
                  <a:pt x="1008854" y="0"/>
                </a:lnTo>
                <a:cubicBezTo>
                  <a:pt x="1058448" y="0"/>
                  <a:pt x="1098651" y="40203"/>
                  <a:pt x="1098651" y="89797"/>
                </a:cubicBezTo>
                <a:lnTo>
                  <a:pt x="1098651" y="808175"/>
                </a:lnTo>
                <a:cubicBezTo>
                  <a:pt x="1098651" y="857769"/>
                  <a:pt x="1058448" y="897972"/>
                  <a:pt x="1008854" y="897972"/>
                </a:cubicBezTo>
                <a:lnTo>
                  <a:pt x="89797" y="897972"/>
                </a:lnTo>
                <a:cubicBezTo>
                  <a:pt x="40203" y="897972"/>
                  <a:pt x="0" y="857769"/>
                  <a:pt x="0" y="808175"/>
                </a:cubicBezTo>
                <a:lnTo>
                  <a:pt x="0" y="89797"/>
                </a:lnTo>
                <a:close/>
              </a:path>
            </a:pathLst>
          </a:custGeom>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spcFirstLastPara="0" vert="horz" wrap="square" lIns="75831" tIns="75831" rIns="75831" bIns="75831" numCol="1" spcCol="1270" anchor="ctr" anchorCtr="0">
            <a:noAutofit/>
          </a:bodyPr>
          <a:lstStyle/>
          <a:p>
            <a:pPr lvl="0" algn="ctr" defTabSz="577850">
              <a:lnSpc>
                <a:spcPct val="90000"/>
              </a:lnSpc>
              <a:spcBef>
                <a:spcPct val="0"/>
              </a:spcBef>
              <a:spcAft>
                <a:spcPct val="35000"/>
              </a:spcAft>
            </a:pPr>
            <a:r>
              <a:rPr lang="fa-IR" sz="1400" kern="1200" dirty="0" smtClean="0">
                <a:cs typeface="B Titr" panose="00000700000000000000" pitchFamily="2" charset="-78"/>
              </a:rPr>
              <a:t>ارسال نظرات برای مجله (سردبیر)</a:t>
            </a:r>
            <a:endParaRPr lang="en-US" sz="1400" kern="1200" dirty="0">
              <a:cs typeface="B Titr" panose="00000700000000000000" pitchFamily="2" charset="-78"/>
            </a:endParaRPr>
          </a:p>
        </p:txBody>
      </p:sp>
      <p:sp>
        <p:nvSpPr>
          <p:cNvPr id="33" name="Freeform 32"/>
          <p:cNvSpPr/>
          <p:nvPr/>
        </p:nvSpPr>
        <p:spPr>
          <a:xfrm flipH="1">
            <a:off x="1495968" y="2838300"/>
            <a:ext cx="819195" cy="2046971"/>
          </a:xfrm>
          <a:custGeom>
            <a:avLst/>
            <a:gdLst>
              <a:gd name="connsiteX0" fmla="*/ 0 w 1098651"/>
              <a:gd name="connsiteY0" fmla="*/ 89797 h 897972"/>
              <a:gd name="connsiteX1" fmla="*/ 89797 w 1098651"/>
              <a:gd name="connsiteY1" fmla="*/ 0 h 897972"/>
              <a:gd name="connsiteX2" fmla="*/ 1008854 w 1098651"/>
              <a:gd name="connsiteY2" fmla="*/ 0 h 897972"/>
              <a:gd name="connsiteX3" fmla="*/ 1098651 w 1098651"/>
              <a:gd name="connsiteY3" fmla="*/ 89797 h 897972"/>
              <a:gd name="connsiteX4" fmla="*/ 1098651 w 1098651"/>
              <a:gd name="connsiteY4" fmla="*/ 808175 h 897972"/>
              <a:gd name="connsiteX5" fmla="*/ 1008854 w 1098651"/>
              <a:gd name="connsiteY5" fmla="*/ 897972 h 897972"/>
              <a:gd name="connsiteX6" fmla="*/ 89797 w 1098651"/>
              <a:gd name="connsiteY6" fmla="*/ 897972 h 897972"/>
              <a:gd name="connsiteX7" fmla="*/ 0 w 1098651"/>
              <a:gd name="connsiteY7" fmla="*/ 808175 h 897972"/>
              <a:gd name="connsiteX8" fmla="*/ 0 w 1098651"/>
              <a:gd name="connsiteY8" fmla="*/ 89797 h 89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8651" h="897972">
                <a:moveTo>
                  <a:pt x="0" y="89797"/>
                </a:moveTo>
                <a:cubicBezTo>
                  <a:pt x="0" y="40203"/>
                  <a:pt x="40203" y="0"/>
                  <a:pt x="89797" y="0"/>
                </a:cubicBezTo>
                <a:lnTo>
                  <a:pt x="1008854" y="0"/>
                </a:lnTo>
                <a:cubicBezTo>
                  <a:pt x="1058448" y="0"/>
                  <a:pt x="1098651" y="40203"/>
                  <a:pt x="1098651" y="89797"/>
                </a:cubicBezTo>
                <a:lnTo>
                  <a:pt x="1098651" y="808175"/>
                </a:lnTo>
                <a:cubicBezTo>
                  <a:pt x="1098651" y="857769"/>
                  <a:pt x="1058448" y="897972"/>
                  <a:pt x="1008854" y="897972"/>
                </a:cubicBezTo>
                <a:lnTo>
                  <a:pt x="89797" y="897972"/>
                </a:lnTo>
                <a:cubicBezTo>
                  <a:pt x="40203" y="897972"/>
                  <a:pt x="0" y="857769"/>
                  <a:pt x="0" y="808175"/>
                </a:cubicBezTo>
                <a:lnTo>
                  <a:pt x="0" y="89797"/>
                </a:lnTo>
                <a:close/>
              </a:path>
            </a:pathLst>
          </a:custGeom>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spcFirstLastPara="0" vert="horz" wrap="square" lIns="75831" tIns="75831" rIns="75831" bIns="75831" numCol="1" spcCol="1270" anchor="ctr" anchorCtr="0">
            <a:noAutofit/>
          </a:bodyPr>
          <a:lstStyle/>
          <a:p>
            <a:pPr lvl="0" algn="ctr" defTabSz="577850">
              <a:lnSpc>
                <a:spcPct val="90000"/>
              </a:lnSpc>
              <a:spcBef>
                <a:spcPct val="0"/>
              </a:spcBef>
              <a:spcAft>
                <a:spcPct val="35000"/>
              </a:spcAft>
            </a:pPr>
            <a:r>
              <a:rPr lang="fa-IR" sz="2000" kern="1200" dirty="0" smtClean="0">
                <a:cs typeface="B Titr" panose="00000700000000000000" pitchFamily="2" charset="-78"/>
              </a:rPr>
              <a:t>تصمیم گیری سردبیر</a:t>
            </a:r>
            <a:endParaRPr lang="en-US" sz="2000" kern="1200" dirty="0">
              <a:cs typeface="B Titr" panose="00000700000000000000" pitchFamily="2" charset="-78"/>
            </a:endParaRPr>
          </a:p>
        </p:txBody>
      </p:sp>
      <p:sp>
        <p:nvSpPr>
          <p:cNvPr id="34" name="Oval 33"/>
          <p:cNvSpPr/>
          <p:nvPr/>
        </p:nvSpPr>
        <p:spPr>
          <a:xfrm>
            <a:off x="94868" y="3324348"/>
            <a:ext cx="1059542" cy="128590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fa-IR" dirty="0" smtClean="0">
                <a:cs typeface="B Titr" panose="00000700000000000000" pitchFamily="2" charset="-78"/>
              </a:rPr>
              <a:t>پایان</a:t>
            </a:r>
            <a:endParaRPr lang="fa-IR" dirty="0">
              <a:cs typeface="B Titr" panose="00000700000000000000" pitchFamily="2" charset="-78"/>
            </a:endParaRPr>
          </a:p>
        </p:txBody>
      </p:sp>
      <p:sp>
        <p:nvSpPr>
          <p:cNvPr id="35" name="Freeform 34"/>
          <p:cNvSpPr/>
          <p:nvPr/>
        </p:nvSpPr>
        <p:spPr>
          <a:xfrm rot="21556083">
            <a:off x="9733109" y="3526252"/>
            <a:ext cx="352599" cy="881118"/>
          </a:xfrm>
          <a:custGeom>
            <a:avLst/>
            <a:gdLst>
              <a:gd name="connsiteX0" fmla="*/ 0 w 352598"/>
              <a:gd name="connsiteY0" fmla="*/ 340157 h 1700784"/>
              <a:gd name="connsiteX1" fmla="*/ 176299 w 352598"/>
              <a:gd name="connsiteY1" fmla="*/ 340157 h 1700784"/>
              <a:gd name="connsiteX2" fmla="*/ 176299 w 352598"/>
              <a:gd name="connsiteY2" fmla="*/ 0 h 1700784"/>
              <a:gd name="connsiteX3" fmla="*/ 352598 w 352598"/>
              <a:gd name="connsiteY3" fmla="*/ 850392 h 1700784"/>
              <a:gd name="connsiteX4" fmla="*/ 176299 w 352598"/>
              <a:gd name="connsiteY4" fmla="*/ 1700784 h 1700784"/>
              <a:gd name="connsiteX5" fmla="*/ 176299 w 352598"/>
              <a:gd name="connsiteY5" fmla="*/ 1360627 h 1700784"/>
              <a:gd name="connsiteX6" fmla="*/ 0 w 352598"/>
              <a:gd name="connsiteY6" fmla="*/ 1360627 h 1700784"/>
              <a:gd name="connsiteX7" fmla="*/ 0 w 352598"/>
              <a:gd name="connsiteY7" fmla="*/ 340157 h 1700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598" h="1700784">
                <a:moveTo>
                  <a:pt x="352597" y="1360627"/>
                </a:moveTo>
                <a:lnTo>
                  <a:pt x="176299" y="1360627"/>
                </a:lnTo>
                <a:lnTo>
                  <a:pt x="176299" y="1700784"/>
                </a:lnTo>
                <a:lnTo>
                  <a:pt x="1" y="850392"/>
                </a:lnTo>
                <a:lnTo>
                  <a:pt x="176299" y="0"/>
                </a:lnTo>
                <a:lnTo>
                  <a:pt x="176299" y="340157"/>
                </a:lnTo>
                <a:lnTo>
                  <a:pt x="352597" y="340157"/>
                </a:lnTo>
                <a:lnTo>
                  <a:pt x="352597" y="1360627"/>
                </a:lnTo>
                <a:close/>
              </a:path>
            </a:pathLst>
          </a:custGeom>
          <a:solidFill>
            <a:srgbClr val="CCFF33"/>
          </a:solidFill>
        </p:spPr>
        <p:style>
          <a:lnRef idx="0">
            <a:schemeClr val="dk2">
              <a:tint val="60000"/>
              <a:hueOff val="0"/>
              <a:satOff val="0"/>
              <a:lumOff val="0"/>
              <a:alphaOff val="0"/>
            </a:schemeClr>
          </a:lnRef>
          <a:fillRef idx="3">
            <a:schemeClr val="dk2">
              <a:tint val="60000"/>
              <a:hueOff val="0"/>
              <a:satOff val="0"/>
              <a:lumOff val="0"/>
              <a:alphaOff val="0"/>
            </a:schemeClr>
          </a:fillRef>
          <a:effectRef idx="3">
            <a:schemeClr val="dk2">
              <a:tint val="60000"/>
              <a:hueOff val="0"/>
              <a:satOff val="0"/>
              <a:lumOff val="0"/>
              <a:alphaOff val="0"/>
            </a:schemeClr>
          </a:effectRef>
          <a:fontRef idx="minor">
            <a:schemeClr val="lt1"/>
          </a:fontRef>
        </p:style>
        <p:txBody>
          <a:bodyPr spcFirstLastPara="0" vert="horz" wrap="square" lIns="105779" tIns="340156" rIns="0" bIns="340157" numCol="1" spcCol="1270" anchor="ctr" anchorCtr="0">
            <a:noAutofit/>
          </a:bodyPr>
          <a:lstStyle/>
          <a:p>
            <a:pPr lvl="0" algn="ctr" defTabSz="444500">
              <a:lnSpc>
                <a:spcPct val="90000"/>
              </a:lnSpc>
              <a:spcBef>
                <a:spcPct val="0"/>
              </a:spcBef>
              <a:spcAft>
                <a:spcPct val="35000"/>
              </a:spcAft>
            </a:pPr>
            <a:endParaRPr lang="en-US" sz="1000" kern="1200"/>
          </a:p>
        </p:txBody>
      </p:sp>
      <p:sp>
        <p:nvSpPr>
          <p:cNvPr id="36" name="Freeform 35"/>
          <p:cNvSpPr/>
          <p:nvPr/>
        </p:nvSpPr>
        <p:spPr>
          <a:xfrm rot="21556083">
            <a:off x="8166039" y="3526742"/>
            <a:ext cx="429247" cy="881118"/>
          </a:xfrm>
          <a:custGeom>
            <a:avLst/>
            <a:gdLst>
              <a:gd name="connsiteX0" fmla="*/ 0 w 352598"/>
              <a:gd name="connsiteY0" fmla="*/ 340157 h 1700784"/>
              <a:gd name="connsiteX1" fmla="*/ 176299 w 352598"/>
              <a:gd name="connsiteY1" fmla="*/ 340157 h 1700784"/>
              <a:gd name="connsiteX2" fmla="*/ 176299 w 352598"/>
              <a:gd name="connsiteY2" fmla="*/ 0 h 1700784"/>
              <a:gd name="connsiteX3" fmla="*/ 352598 w 352598"/>
              <a:gd name="connsiteY3" fmla="*/ 850392 h 1700784"/>
              <a:gd name="connsiteX4" fmla="*/ 176299 w 352598"/>
              <a:gd name="connsiteY4" fmla="*/ 1700784 h 1700784"/>
              <a:gd name="connsiteX5" fmla="*/ 176299 w 352598"/>
              <a:gd name="connsiteY5" fmla="*/ 1360627 h 1700784"/>
              <a:gd name="connsiteX6" fmla="*/ 0 w 352598"/>
              <a:gd name="connsiteY6" fmla="*/ 1360627 h 1700784"/>
              <a:gd name="connsiteX7" fmla="*/ 0 w 352598"/>
              <a:gd name="connsiteY7" fmla="*/ 340157 h 1700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598" h="1700784">
                <a:moveTo>
                  <a:pt x="352597" y="1360627"/>
                </a:moveTo>
                <a:lnTo>
                  <a:pt x="176299" y="1360627"/>
                </a:lnTo>
                <a:lnTo>
                  <a:pt x="176299" y="1700784"/>
                </a:lnTo>
                <a:lnTo>
                  <a:pt x="1" y="850392"/>
                </a:lnTo>
                <a:lnTo>
                  <a:pt x="176299" y="0"/>
                </a:lnTo>
                <a:lnTo>
                  <a:pt x="176299" y="340157"/>
                </a:lnTo>
                <a:lnTo>
                  <a:pt x="352597" y="340157"/>
                </a:lnTo>
                <a:lnTo>
                  <a:pt x="352597" y="1360627"/>
                </a:lnTo>
                <a:close/>
              </a:path>
            </a:pathLst>
          </a:custGeom>
          <a:solidFill>
            <a:srgbClr val="CCFF33"/>
          </a:solidFill>
        </p:spPr>
        <p:style>
          <a:lnRef idx="0">
            <a:schemeClr val="dk2">
              <a:tint val="60000"/>
              <a:hueOff val="0"/>
              <a:satOff val="0"/>
              <a:lumOff val="0"/>
              <a:alphaOff val="0"/>
            </a:schemeClr>
          </a:lnRef>
          <a:fillRef idx="3">
            <a:schemeClr val="dk2">
              <a:tint val="60000"/>
              <a:hueOff val="0"/>
              <a:satOff val="0"/>
              <a:lumOff val="0"/>
              <a:alphaOff val="0"/>
            </a:schemeClr>
          </a:fillRef>
          <a:effectRef idx="3">
            <a:schemeClr val="dk2">
              <a:tint val="60000"/>
              <a:hueOff val="0"/>
              <a:satOff val="0"/>
              <a:lumOff val="0"/>
              <a:alphaOff val="0"/>
            </a:schemeClr>
          </a:effectRef>
          <a:fontRef idx="minor">
            <a:schemeClr val="lt1"/>
          </a:fontRef>
        </p:style>
        <p:txBody>
          <a:bodyPr spcFirstLastPara="0" vert="horz" wrap="square" lIns="105779" tIns="340156" rIns="0" bIns="340157" numCol="1" spcCol="1270" anchor="ctr" anchorCtr="0">
            <a:noAutofit/>
          </a:bodyPr>
          <a:lstStyle/>
          <a:p>
            <a:pPr lvl="0" algn="ctr" defTabSz="444500">
              <a:lnSpc>
                <a:spcPct val="90000"/>
              </a:lnSpc>
              <a:spcBef>
                <a:spcPct val="0"/>
              </a:spcBef>
              <a:spcAft>
                <a:spcPct val="35000"/>
              </a:spcAft>
            </a:pPr>
            <a:r>
              <a:rPr lang="fa-IR" sz="2000" kern="1200" dirty="0" smtClean="0">
                <a:solidFill>
                  <a:sysClr val="windowText" lastClr="000000"/>
                </a:solidFill>
                <a:cs typeface="B Titr" panose="00000700000000000000" pitchFamily="2" charset="-78"/>
              </a:rPr>
              <a:t>بله</a:t>
            </a:r>
            <a:endParaRPr lang="en-US" sz="1000" kern="1200" dirty="0">
              <a:solidFill>
                <a:sysClr val="windowText" lastClr="000000"/>
              </a:solidFill>
              <a:cs typeface="B Titr" panose="00000700000000000000" pitchFamily="2" charset="-78"/>
            </a:endParaRPr>
          </a:p>
        </p:txBody>
      </p:sp>
      <p:sp>
        <p:nvSpPr>
          <p:cNvPr id="37" name="Freeform 36"/>
          <p:cNvSpPr/>
          <p:nvPr/>
        </p:nvSpPr>
        <p:spPr>
          <a:xfrm rot="21556083">
            <a:off x="6816186" y="3527230"/>
            <a:ext cx="352599" cy="881118"/>
          </a:xfrm>
          <a:custGeom>
            <a:avLst/>
            <a:gdLst>
              <a:gd name="connsiteX0" fmla="*/ 0 w 352598"/>
              <a:gd name="connsiteY0" fmla="*/ 340157 h 1700784"/>
              <a:gd name="connsiteX1" fmla="*/ 176299 w 352598"/>
              <a:gd name="connsiteY1" fmla="*/ 340157 h 1700784"/>
              <a:gd name="connsiteX2" fmla="*/ 176299 w 352598"/>
              <a:gd name="connsiteY2" fmla="*/ 0 h 1700784"/>
              <a:gd name="connsiteX3" fmla="*/ 352598 w 352598"/>
              <a:gd name="connsiteY3" fmla="*/ 850392 h 1700784"/>
              <a:gd name="connsiteX4" fmla="*/ 176299 w 352598"/>
              <a:gd name="connsiteY4" fmla="*/ 1700784 h 1700784"/>
              <a:gd name="connsiteX5" fmla="*/ 176299 w 352598"/>
              <a:gd name="connsiteY5" fmla="*/ 1360627 h 1700784"/>
              <a:gd name="connsiteX6" fmla="*/ 0 w 352598"/>
              <a:gd name="connsiteY6" fmla="*/ 1360627 h 1700784"/>
              <a:gd name="connsiteX7" fmla="*/ 0 w 352598"/>
              <a:gd name="connsiteY7" fmla="*/ 340157 h 1700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598" h="1700784">
                <a:moveTo>
                  <a:pt x="352597" y="1360627"/>
                </a:moveTo>
                <a:lnTo>
                  <a:pt x="176299" y="1360627"/>
                </a:lnTo>
                <a:lnTo>
                  <a:pt x="176299" y="1700784"/>
                </a:lnTo>
                <a:lnTo>
                  <a:pt x="1" y="850392"/>
                </a:lnTo>
                <a:lnTo>
                  <a:pt x="176299" y="0"/>
                </a:lnTo>
                <a:lnTo>
                  <a:pt x="176299" y="340157"/>
                </a:lnTo>
                <a:lnTo>
                  <a:pt x="352597" y="340157"/>
                </a:lnTo>
                <a:lnTo>
                  <a:pt x="352597" y="1360627"/>
                </a:lnTo>
                <a:close/>
              </a:path>
            </a:pathLst>
          </a:custGeom>
          <a:solidFill>
            <a:srgbClr val="CCFF33"/>
          </a:solidFill>
        </p:spPr>
        <p:style>
          <a:lnRef idx="0">
            <a:schemeClr val="dk2">
              <a:tint val="60000"/>
              <a:hueOff val="0"/>
              <a:satOff val="0"/>
              <a:lumOff val="0"/>
              <a:alphaOff val="0"/>
            </a:schemeClr>
          </a:lnRef>
          <a:fillRef idx="3">
            <a:schemeClr val="dk2">
              <a:tint val="60000"/>
              <a:hueOff val="0"/>
              <a:satOff val="0"/>
              <a:lumOff val="0"/>
              <a:alphaOff val="0"/>
            </a:schemeClr>
          </a:fillRef>
          <a:effectRef idx="3">
            <a:schemeClr val="dk2">
              <a:tint val="60000"/>
              <a:hueOff val="0"/>
              <a:satOff val="0"/>
              <a:lumOff val="0"/>
              <a:alphaOff val="0"/>
            </a:schemeClr>
          </a:effectRef>
          <a:fontRef idx="minor">
            <a:schemeClr val="lt1"/>
          </a:fontRef>
        </p:style>
        <p:txBody>
          <a:bodyPr spcFirstLastPara="0" vert="horz" wrap="square" lIns="105779" tIns="340156" rIns="0" bIns="340157" numCol="1" spcCol="1270" anchor="ctr" anchorCtr="0">
            <a:noAutofit/>
          </a:bodyPr>
          <a:lstStyle/>
          <a:p>
            <a:pPr lvl="0" algn="ctr" defTabSz="444500">
              <a:lnSpc>
                <a:spcPct val="90000"/>
              </a:lnSpc>
              <a:spcBef>
                <a:spcPct val="0"/>
              </a:spcBef>
              <a:spcAft>
                <a:spcPct val="35000"/>
              </a:spcAft>
            </a:pPr>
            <a:endParaRPr lang="en-US" sz="1000" kern="1200"/>
          </a:p>
        </p:txBody>
      </p:sp>
      <p:sp>
        <p:nvSpPr>
          <p:cNvPr id="38" name="Freeform 37"/>
          <p:cNvSpPr/>
          <p:nvPr/>
        </p:nvSpPr>
        <p:spPr>
          <a:xfrm rot="21556083">
            <a:off x="5407143" y="3527229"/>
            <a:ext cx="352599" cy="881118"/>
          </a:xfrm>
          <a:custGeom>
            <a:avLst/>
            <a:gdLst>
              <a:gd name="connsiteX0" fmla="*/ 0 w 352598"/>
              <a:gd name="connsiteY0" fmla="*/ 340157 h 1700784"/>
              <a:gd name="connsiteX1" fmla="*/ 176299 w 352598"/>
              <a:gd name="connsiteY1" fmla="*/ 340157 h 1700784"/>
              <a:gd name="connsiteX2" fmla="*/ 176299 w 352598"/>
              <a:gd name="connsiteY2" fmla="*/ 0 h 1700784"/>
              <a:gd name="connsiteX3" fmla="*/ 352598 w 352598"/>
              <a:gd name="connsiteY3" fmla="*/ 850392 h 1700784"/>
              <a:gd name="connsiteX4" fmla="*/ 176299 w 352598"/>
              <a:gd name="connsiteY4" fmla="*/ 1700784 h 1700784"/>
              <a:gd name="connsiteX5" fmla="*/ 176299 w 352598"/>
              <a:gd name="connsiteY5" fmla="*/ 1360627 h 1700784"/>
              <a:gd name="connsiteX6" fmla="*/ 0 w 352598"/>
              <a:gd name="connsiteY6" fmla="*/ 1360627 h 1700784"/>
              <a:gd name="connsiteX7" fmla="*/ 0 w 352598"/>
              <a:gd name="connsiteY7" fmla="*/ 340157 h 1700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598" h="1700784">
                <a:moveTo>
                  <a:pt x="352597" y="1360627"/>
                </a:moveTo>
                <a:lnTo>
                  <a:pt x="176299" y="1360627"/>
                </a:lnTo>
                <a:lnTo>
                  <a:pt x="176299" y="1700784"/>
                </a:lnTo>
                <a:lnTo>
                  <a:pt x="1" y="850392"/>
                </a:lnTo>
                <a:lnTo>
                  <a:pt x="176299" y="0"/>
                </a:lnTo>
                <a:lnTo>
                  <a:pt x="176299" y="340157"/>
                </a:lnTo>
                <a:lnTo>
                  <a:pt x="352597" y="340157"/>
                </a:lnTo>
                <a:lnTo>
                  <a:pt x="352597" y="1360627"/>
                </a:lnTo>
                <a:close/>
              </a:path>
            </a:pathLst>
          </a:custGeom>
          <a:solidFill>
            <a:srgbClr val="CCFF33"/>
          </a:solidFill>
        </p:spPr>
        <p:style>
          <a:lnRef idx="0">
            <a:schemeClr val="dk2">
              <a:tint val="60000"/>
              <a:hueOff val="0"/>
              <a:satOff val="0"/>
              <a:lumOff val="0"/>
              <a:alphaOff val="0"/>
            </a:schemeClr>
          </a:lnRef>
          <a:fillRef idx="3">
            <a:schemeClr val="dk2">
              <a:tint val="60000"/>
              <a:hueOff val="0"/>
              <a:satOff val="0"/>
              <a:lumOff val="0"/>
              <a:alphaOff val="0"/>
            </a:schemeClr>
          </a:fillRef>
          <a:effectRef idx="3">
            <a:schemeClr val="dk2">
              <a:tint val="60000"/>
              <a:hueOff val="0"/>
              <a:satOff val="0"/>
              <a:lumOff val="0"/>
              <a:alphaOff val="0"/>
            </a:schemeClr>
          </a:effectRef>
          <a:fontRef idx="minor">
            <a:schemeClr val="lt1"/>
          </a:fontRef>
        </p:style>
        <p:txBody>
          <a:bodyPr spcFirstLastPara="0" vert="horz" wrap="square" lIns="105779" tIns="340156" rIns="0" bIns="340157" numCol="1" spcCol="1270" anchor="ctr" anchorCtr="0">
            <a:noAutofit/>
          </a:bodyPr>
          <a:lstStyle/>
          <a:p>
            <a:pPr lvl="0" algn="ctr" defTabSz="444500">
              <a:lnSpc>
                <a:spcPct val="90000"/>
              </a:lnSpc>
              <a:spcBef>
                <a:spcPct val="0"/>
              </a:spcBef>
              <a:spcAft>
                <a:spcPct val="35000"/>
              </a:spcAft>
            </a:pPr>
            <a:endParaRPr lang="en-US" sz="1000" kern="1200"/>
          </a:p>
        </p:txBody>
      </p:sp>
      <p:sp>
        <p:nvSpPr>
          <p:cNvPr id="39" name="Freeform 38"/>
          <p:cNvSpPr/>
          <p:nvPr/>
        </p:nvSpPr>
        <p:spPr>
          <a:xfrm rot="21556083">
            <a:off x="3927515" y="3527227"/>
            <a:ext cx="352599" cy="881118"/>
          </a:xfrm>
          <a:custGeom>
            <a:avLst/>
            <a:gdLst>
              <a:gd name="connsiteX0" fmla="*/ 0 w 352598"/>
              <a:gd name="connsiteY0" fmla="*/ 340157 h 1700784"/>
              <a:gd name="connsiteX1" fmla="*/ 176299 w 352598"/>
              <a:gd name="connsiteY1" fmla="*/ 340157 h 1700784"/>
              <a:gd name="connsiteX2" fmla="*/ 176299 w 352598"/>
              <a:gd name="connsiteY2" fmla="*/ 0 h 1700784"/>
              <a:gd name="connsiteX3" fmla="*/ 352598 w 352598"/>
              <a:gd name="connsiteY3" fmla="*/ 850392 h 1700784"/>
              <a:gd name="connsiteX4" fmla="*/ 176299 w 352598"/>
              <a:gd name="connsiteY4" fmla="*/ 1700784 h 1700784"/>
              <a:gd name="connsiteX5" fmla="*/ 176299 w 352598"/>
              <a:gd name="connsiteY5" fmla="*/ 1360627 h 1700784"/>
              <a:gd name="connsiteX6" fmla="*/ 0 w 352598"/>
              <a:gd name="connsiteY6" fmla="*/ 1360627 h 1700784"/>
              <a:gd name="connsiteX7" fmla="*/ 0 w 352598"/>
              <a:gd name="connsiteY7" fmla="*/ 340157 h 1700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598" h="1700784">
                <a:moveTo>
                  <a:pt x="352597" y="1360627"/>
                </a:moveTo>
                <a:lnTo>
                  <a:pt x="176299" y="1360627"/>
                </a:lnTo>
                <a:lnTo>
                  <a:pt x="176299" y="1700784"/>
                </a:lnTo>
                <a:lnTo>
                  <a:pt x="1" y="850392"/>
                </a:lnTo>
                <a:lnTo>
                  <a:pt x="176299" y="0"/>
                </a:lnTo>
                <a:lnTo>
                  <a:pt x="176299" y="340157"/>
                </a:lnTo>
                <a:lnTo>
                  <a:pt x="352597" y="340157"/>
                </a:lnTo>
                <a:lnTo>
                  <a:pt x="352597" y="1360627"/>
                </a:lnTo>
                <a:close/>
              </a:path>
            </a:pathLst>
          </a:custGeom>
          <a:solidFill>
            <a:srgbClr val="CCFF33"/>
          </a:solidFill>
        </p:spPr>
        <p:style>
          <a:lnRef idx="0">
            <a:schemeClr val="dk2">
              <a:tint val="60000"/>
              <a:hueOff val="0"/>
              <a:satOff val="0"/>
              <a:lumOff val="0"/>
              <a:alphaOff val="0"/>
            </a:schemeClr>
          </a:lnRef>
          <a:fillRef idx="3">
            <a:schemeClr val="dk2">
              <a:tint val="60000"/>
              <a:hueOff val="0"/>
              <a:satOff val="0"/>
              <a:lumOff val="0"/>
              <a:alphaOff val="0"/>
            </a:schemeClr>
          </a:fillRef>
          <a:effectRef idx="3">
            <a:schemeClr val="dk2">
              <a:tint val="60000"/>
              <a:hueOff val="0"/>
              <a:satOff val="0"/>
              <a:lumOff val="0"/>
              <a:alphaOff val="0"/>
            </a:schemeClr>
          </a:effectRef>
          <a:fontRef idx="minor">
            <a:schemeClr val="lt1"/>
          </a:fontRef>
        </p:style>
        <p:txBody>
          <a:bodyPr spcFirstLastPara="0" vert="horz" wrap="square" lIns="105779" tIns="340156" rIns="0" bIns="340157" numCol="1" spcCol="1270" anchor="ctr" anchorCtr="0">
            <a:noAutofit/>
          </a:bodyPr>
          <a:lstStyle/>
          <a:p>
            <a:pPr lvl="0" algn="ctr" defTabSz="444500">
              <a:lnSpc>
                <a:spcPct val="90000"/>
              </a:lnSpc>
              <a:spcBef>
                <a:spcPct val="0"/>
              </a:spcBef>
              <a:spcAft>
                <a:spcPct val="35000"/>
              </a:spcAft>
            </a:pPr>
            <a:endParaRPr lang="en-US" sz="1000" kern="1200"/>
          </a:p>
        </p:txBody>
      </p:sp>
      <p:sp>
        <p:nvSpPr>
          <p:cNvPr id="40" name="Freeform 39"/>
          <p:cNvSpPr/>
          <p:nvPr/>
        </p:nvSpPr>
        <p:spPr>
          <a:xfrm rot="21556083">
            <a:off x="2444454" y="3527226"/>
            <a:ext cx="352599" cy="881118"/>
          </a:xfrm>
          <a:custGeom>
            <a:avLst/>
            <a:gdLst>
              <a:gd name="connsiteX0" fmla="*/ 0 w 352598"/>
              <a:gd name="connsiteY0" fmla="*/ 340157 h 1700784"/>
              <a:gd name="connsiteX1" fmla="*/ 176299 w 352598"/>
              <a:gd name="connsiteY1" fmla="*/ 340157 h 1700784"/>
              <a:gd name="connsiteX2" fmla="*/ 176299 w 352598"/>
              <a:gd name="connsiteY2" fmla="*/ 0 h 1700784"/>
              <a:gd name="connsiteX3" fmla="*/ 352598 w 352598"/>
              <a:gd name="connsiteY3" fmla="*/ 850392 h 1700784"/>
              <a:gd name="connsiteX4" fmla="*/ 176299 w 352598"/>
              <a:gd name="connsiteY4" fmla="*/ 1700784 h 1700784"/>
              <a:gd name="connsiteX5" fmla="*/ 176299 w 352598"/>
              <a:gd name="connsiteY5" fmla="*/ 1360627 h 1700784"/>
              <a:gd name="connsiteX6" fmla="*/ 0 w 352598"/>
              <a:gd name="connsiteY6" fmla="*/ 1360627 h 1700784"/>
              <a:gd name="connsiteX7" fmla="*/ 0 w 352598"/>
              <a:gd name="connsiteY7" fmla="*/ 340157 h 1700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598" h="1700784">
                <a:moveTo>
                  <a:pt x="352597" y="1360627"/>
                </a:moveTo>
                <a:lnTo>
                  <a:pt x="176299" y="1360627"/>
                </a:lnTo>
                <a:lnTo>
                  <a:pt x="176299" y="1700784"/>
                </a:lnTo>
                <a:lnTo>
                  <a:pt x="1" y="850392"/>
                </a:lnTo>
                <a:lnTo>
                  <a:pt x="176299" y="0"/>
                </a:lnTo>
                <a:lnTo>
                  <a:pt x="176299" y="340157"/>
                </a:lnTo>
                <a:lnTo>
                  <a:pt x="352597" y="340157"/>
                </a:lnTo>
                <a:lnTo>
                  <a:pt x="352597" y="1360627"/>
                </a:lnTo>
                <a:close/>
              </a:path>
            </a:pathLst>
          </a:custGeom>
          <a:solidFill>
            <a:srgbClr val="CCFF33"/>
          </a:solidFill>
        </p:spPr>
        <p:style>
          <a:lnRef idx="0">
            <a:schemeClr val="dk2">
              <a:tint val="60000"/>
              <a:hueOff val="0"/>
              <a:satOff val="0"/>
              <a:lumOff val="0"/>
              <a:alphaOff val="0"/>
            </a:schemeClr>
          </a:lnRef>
          <a:fillRef idx="3">
            <a:schemeClr val="dk2">
              <a:tint val="60000"/>
              <a:hueOff val="0"/>
              <a:satOff val="0"/>
              <a:lumOff val="0"/>
              <a:alphaOff val="0"/>
            </a:schemeClr>
          </a:fillRef>
          <a:effectRef idx="3">
            <a:schemeClr val="dk2">
              <a:tint val="60000"/>
              <a:hueOff val="0"/>
              <a:satOff val="0"/>
              <a:lumOff val="0"/>
              <a:alphaOff val="0"/>
            </a:schemeClr>
          </a:effectRef>
          <a:fontRef idx="minor">
            <a:schemeClr val="lt1"/>
          </a:fontRef>
        </p:style>
        <p:txBody>
          <a:bodyPr spcFirstLastPara="0" vert="horz" wrap="square" lIns="105779" tIns="340156" rIns="0" bIns="340157" numCol="1" spcCol="1270" anchor="ctr" anchorCtr="0">
            <a:noAutofit/>
          </a:bodyPr>
          <a:lstStyle/>
          <a:p>
            <a:pPr lvl="0" algn="ctr" defTabSz="444500">
              <a:lnSpc>
                <a:spcPct val="90000"/>
              </a:lnSpc>
              <a:spcBef>
                <a:spcPct val="0"/>
              </a:spcBef>
              <a:spcAft>
                <a:spcPct val="35000"/>
              </a:spcAft>
            </a:pPr>
            <a:endParaRPr lang="en-US" sz="1000" kern="1200"/>
          </a:p>
        </p:txBody>
      </p:sp>
      <p:cxnSp>
        <p:nvCxnSpPr>
          <p:cNvPr id="3" name="Straight Arrow Connector 2"/>
          <p:cNvCxnSpPr>
            <a:stCxn id="33" idx="3"/>
            <a:endCxn id="34" idx="7"/>
          </p:cNvCxnSpPr>
          <p:nvPr/>
        </p:nvCxnSpPr>
        <p:spPr>
          <a:xfrm flipH="1">
            <a:off x="999244" y="3042997"/>
            <a:ext cx="496724" cy="469667"/>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7" name="Straight Arrow Connector 6"/>
          <p:cNvCxnSpPr>
            <a:stCxn id="33" idx="4"/>
            <a:endCxn id="34" idx="5"/>
          </p:cNvCxnSpPr>
          <p:nvPr/>
        </p:nvCxnSpPr>
        <p:spPr>
          <a:xfrm flipH="1" flipV="1">
            <a:off x="999244" y="4421937"/>
            <a:ext cx="496724" cy="258637"/>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8" name="TextBox 7"/>
          <p:cNvSpPr txBox="1"/>
          <p:nvPr/>
        </p:nvSpPr>
        <p:spPr>
          <a:xfrm>
            <a:off x="956196" y="4537746"/>
            <a:ext cx="582819" cy="369332"/>
          </a:xfrm>
          <a:prstGeom prst="rect">
            <a:avLst/>
          </a:prstGeom>
          <a:noFill/>
        </p:spPr>
        <p:txBody>
          <a:bodyPr wrap="square" rtlCol="1">
            <a:spAutoFit/>
          </a:bodyPr>
          <a:lstStyle/>
          <a:p>
            <a:r>
              <a:rPr lang="fa-IR" dirty="0" smtClean="0">
                <a:cs typeface="B Titr" panose="00000700000000000000" pitchFamily="2" charset="-78"/>
              </a:rPr>
              <a:t>رد</a:t>
            </a:r>
            <a:endParaRPr lang="fa-IR" dirty="0">
              <a:cs typeface="B Titr" panose="00000700000000000000" pitchFamily="2" charset="-78"/>
            </a:endParaRPr>
          </a:p>
        </p:txBody>
      </p:sp>
      <p:sp>
        <p:nvSpPr>
          <p:cNvPr id="26" name="TextBox 25"/>
          <p:cNvSpPr txBox="1"/>
          <p:nvPr/>
        </p:nvSpPr>
        <p:spPr>
          <a:xfrm>
            <a:off x="689889" y="2878874"/>
            <a:ext cx="789249" cy="369332"/>
          </a:xfrm>
          <a:prstGeom prst="rect">
            <a:avLst/>
          </a:prstGeom>
          <a:noFill/>
        </p:spPr>
        <p:txBody>
          <a:bodyPr wrap="square" rtlCol="1">
            <a:spAutoFit/>
          </a:bodyPr>
          <a:lstStyle/>
          <a:p>
            <a:r>
              <a:rPr lang="fa-IR" dirty="0" smtClean="0">
                <a:cs typeface="B Titr" panose="00000700000000000000" pitchFamily="2" charset="-78"/>
              </a:rPr>
              <a:t>پذیرش</a:t>
            </a:r>
          </a:p>
        </p:txBody>
      </p:sp>
      <p:sp>
        <p:nvSpPr>
          <p:cNvPr id="9" name="Down Arrow 8"/>
          <p:cNvSpPr/>
          <p:nvPr/>
        </p:nvSpPr>
        <p:spPr>
          <a:xfrm>
            <a:off x="8554332" y="5022386"/>
            <a:ext cx="1185523" cy="341195"/>
          </a:xfrm>
          <a:prstGeom prst="downArrow">
            <a:avLst/>
          </a:prstGeom>
          <a:solidFill>
            <a:srgbClr val="CCFF33"/>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chemeClr val="tx1"/>
                </a:solidFill>
                <a:cs typeface="B Titr" panose="00000700000000000000" pitchFamily="2" charset="-78"/>
              </a:rPr>
              <a:t>خیر</a:t>
            </a:r>
            <a:endParaRPr lang="fa-IR" dirty="0">
              <a:solidFill>
                <a:schemeClr val="tx1"/>
              </a:solidFill>
              <a:cs typeface="B Titr" panose="00000700000000000000" pitchFamily="2" charset="-78"/>
            </a:endParaRPr>
          </a:p>
        </p:txBody>
      </p:sp>
      <p:sp>
        <p:nvSpPr>
          <p:cNvPr id="41" name="Freeform 40"/>
          <p:cNvSpPr/>
          <p:nvPr/>
        </p:nvSpPr>
        <p:spPr>
          <a:xfrm>
            <a:off x="8777343" y="5539134"/>
            <a:ext cx="739500" cy="967710"/>
          </a:xfrm>
          <a:custGeom>
            <a:avLst/>
            <a:gdLst>
              <a:gd name="connsiteX0" fmla="*/ 0 w 1164694"/>
              <a:gd name="connsiteY0" fmla="*/ 102788 h 1027877"/>
              <a:gd name="connsiteX1" fmla="*/ 102788 w 1164694"/>
              <a:gd name="connsiteY1" fmla="*/ 0 h 1027877"/>
              <a:gd name="connsiteX2" fmla="*/ 1061906 w 1164694"/>
              <a:gd name="connsiteY2" fmla="*/ 0 h 1027877"/>
              <a:gd name="connsiteX3" fmla="*/ 1164694 w 1164694"/>
              <a:gd name="connsiteY3" fmla="*/ 102788 h 1027877"/>
              <a:gd name="connsiteX4" fmla="*/ 1164694 w 1164694"/>
              <a:gd name="connsiteY4" fmla="*/ 925089 h 1027877"/>
              <a:gd name="connsiteX5" fmla="*/ 1061906 w 1164694"/>
              <a:gd name="connsiteY5" fmla="*/ 1027877 h 1027877"/>
              <a:gd name="connsiteX6" fmla="*/ 102788 w 1164694"/>
              <a:gd name="connsiteY6" fmla="*/ 1027877 h 1027877"/>
              <a:gd name="connsiteX7" fmla="*/ 0 w 1164694"/>
              <a:gd name="connsiteY7" fmla="*/ 925089 h 1027877"/>
              <a:gd name="connsiteX8" fmla="*/ 0 w 1164694"/>
              <a:gd name="connsiteY8" fmla="*/ 102788 h 1027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4694" h="1027877">
                <a:moveTo>
                  <a:pt x="0" y="102788"/>
                </a:moveTo>
                <a:cubicBezTo>
                  <a:pt x="0" y="46020"/>
                  <a:pt x="46020" y="0"/>
                  <a:pt x="102788" y="0"/>
                </a:cubicBezTo>
                <a:lnTo>
                  <a:pt x="1061906" y="0"/>
                </a:lnTo>
                <a:cubicBezTo>
                  <a:pt x="1118674" y="0"/>
                  <a:pt x="1164694" y="46020"/>
                  <a:pt x="1164694" y="102788"/>
                </a:cubicBezTo>
                <a:lnTo>
                  <a:pt x="1164694" y="925089"/>
                </a:lnTo>
                <a:cubicBezTo>
                  <a:pt x="1164694" y="981857"/>
                  <a:pt x="1118674" y="1027877"/>
                  <a:pt x="1061906" y="1027877"/>
                </a:cubicBezTo>
                <a:lnTo>
                  <a:pt x="102788" y="1027877"/>
                </a:lnTo>
                <a:cubicBezTo>
                  <a:pt x="46020" y="1027877"/>
                  <a:pt x="0" y="981857"/>
                  <a:pt x="0" y="925089"/>
                </a:cubicBezTo>
                <a:lnTo>
                  <a:pt x="0" y="102788"/>
                </a:lnTo>
                <a:close/>
              </a:path>
            </a:pathLst>
          </a:custGeom>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spcFirstLastPara="0" vert="horz" wrap="square" lIns="79635" tIns="79635" rIns="79635" bIns="79635" numCol="1" spcCol="1270" anchor="ctr" anchorCtr="0">
            <a:noAutofit/>
          </a:bodyPr>
          <a:lstStyle/>
          <a:p>
            <a:pPr lvl="0" algn="ctr" defTabSz="577850" rtl="0">
              <a:lnSpc>
                <a:spcPct val="90000"/>
              </a:lnSpc>
              <a:spcBef>
                <a:spcPct val="0"/>
              </a:spcBef>
              <a:spcAft>
                <a:spcPct val="35000"/>
              </a:spcAft>
            </a:pPr>
            <a:r>
              <a:rPr lang="fa-IR" sz="1600" kern="1200" dirty="0" smtClean="0">
                <a:cs typeface="B Titr" panose="00000700000000000000" pitchFamily="2" charset="-78"/>
              </a:rPr>
              <a:t>رد مقاله</a:t>
            </a:r>
            <a:endParaRPr lang="en-US" sz="1600" kern="1200" dirty="0">
              <a:cs typeface="B Titr" panose="00000700000000000000" pitchFamily="2" charset="-78"/>
            </a:endParaRPr>
          </a:p>
        </p:txBody>
      </p:sp>
      <p:cxnSp>
        <p:nvCxnSpPr>
          <p:cNvPr id="11" name="Straight Connector 10"/>
          <p:cNvCxnSpPr/>
          <p:nvPr/>
        </p:nvCxnSpPr>
        <p:spPr>
          <a:xfrm flipH="1">
            <a:off x="624639" y="6022989"/>
            <a:ext cx="8152704" cy="0"/>
          </a:xfrm>
          <a:prstGeom prst="line">
            <a:avLst/>
          </a:prstGeom>
          <a:ln w="76200"/>
        </p:spPr>
        <p:style>
          <a:lnRef idx="2">
            <a:schemeClr val="accent6"/>
          </a:lnRef>
          <a:fillRef idx="0">
            <a:schemeClr val="accent6"/>
          </a:fillRef>
          <a:effectRef idx="1">
            <a:schemeClr val="accent6"/>
          </a:effectRef>
          <a:fontRef idx="minor">
            <a:schemeClr val="tx1"/>
          </a:fontRef>
        </p:style>
      </p:cxnSp>
      <p:cxnSp>
        <p:nvCxnSpPr>
          <p:cNvPr id="13" name="Straight Arrow Connector 12"/>
          <p:cNvCxnSpPr>
            <a:endCxn id="34" idx="4"/>
          </p:cNvCxnSpPr>
          <p:nvPr/>
        </p:nvCxnSpPr>
        <p:spPr>
          <a:xfrm flipV="1">
            <a:off x="624639" y="4610253"/>
            <a:ext cx="0" cy="1412736"/>
          </a:xfrm>
          <a:prstGeom prst="straightConnector1">
            <a:avLst/>
          </a:prstGeom>
          <a:ln w="76200">
            <a:tailEnd type="triangle"/>
          </a:ln>
        </p:spPr>
        <p:style>
          <a:lnRef idx="2">
            <a:schemeClr val="accent6"/>
          </a:lnRef>
          <a:fillRef idx="0">
            <a:schemeClr val="accent6"/>
          </a:fillRef>
          <a:effectRef idx="1">
            <a:schemeClr val="accent6"/>
          </a:effectRef>
          <a:fontRef idx="minor">
            <a:schemeClr val="tx1"/>
          </a:fontRef>
        </p:style>
      </p:cxnSp>
      <p:sp>
        <p:nvSpPr>
          <p:cNvPr id="14" name="Up Arrow 13"/>
          <p:cNvSpPr/>
          <p:nvPr/>
        </p:nvSpPr>
        <p:spPr>
          <a:xfrm>
            <a:off x="1273739" y="2463533"/>
            <a:ext cx="1263652" cy="292706"/>
          </a:xfrm>
          <a:prstGeom prst="upArrow">
            <a:avLst/>
          </a:prstGeom>
          <a:solidFill>
            <a:srgbClr val="CCFF33"/>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dirty="0" smtClean="0">
                <a:solidFill>
                  <a:schemeClr val="tx1"/>
                </a:solidFill>
                <a:cs typeface="B Titr" panose="00000700000000000000" pitchFamily="2" charset="-78"/>
              </a:rPr>
              <a:t>اصلاح</a:t>
            </a:r>
            <a:endParaRPr lang="fa-IR" sz="1600" dirty="0">
              <a:solidFill>
                <a:schemeClr val="tx1"/>
              </a:solidFill>
              <a:cs typeface="B Titr" panose="00000700000000000000" pitchFamily="2" charset="-78"/>
            </a:endParaRPr>
          </a:p>
        </p:txBody>
      </p:sp>
      <p:sp>
        <p:nvSpPr>
          <p:cNvPr id="42" name="Freeform 41"/>
          <p:cNvSpPr/>
          <p:nvPr/>
        </p:nvSpPr>
        <p:spPr>
          <a:xfrm>
            <a:off x="1495967" y="1074792"/>
            <a:ext cx="819195" cy="1366934"/>
          </a:xfrm>
          <a:custGeom>
            <a:avLst/>
            <a:gdLst>
              <a:gd name="connsiteX0" fmla="*/ 0 w 1164694"/>
              <a:gd name="connsiteY0" fmla="*/ 102788 h 1027877"/>
              <a:gd name="connsiteX1" fmla="*/ 102788 w 1164694"/>
              <a:gd name="connsiteY1" fmla="*/ 0 h 1027877"/>
              <a:gd name="connsiteX2" fmla="*/ 1061906 w 1164694"/>
              <a:gd name="connsiteY2" fmla="*/ 0 h 1027877"/>
              <a:gd name="connsiteX3" fmla="*/ 1164694 w 1164694"/>
              <a:gd name="connsiteY3" fmla="*/ 102788 h 1027877"/>
              <a:gd name="connsiteX4" fmla="*/ 1164694 w 1164694"/>
              <a:gd name="connsiteY4" fmla="*/ 925089 h 1027877"/>
              <a:gd name="connsiteX5" fmla="*/ 1061906 w 1164694"/>
              <a:gd name="connsiteY5" fmla="*/ 1027877 h 1027877"/>
              <a:gd name="connsiteX6" fmla="*/ 102788 w 1164694"/>
              <a:gd name="connsiteY6" fmla="*/ 1027877 h 1027877"/>
              <a:gd name="connsiteX7" fmla="*/ 0 w 1164694"/>
              <a:gd name="connsiteY7" fmla="*/ 925089 h 1027877"/>
              <a:gd name="connsiteX8" fmla="*/ 0 w 1164694"/>
              <a:gd name="connsiteY8" fmla="*/ 102788 h 1027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4694" h="1027877">
                <a:moveTo>
                  <a:pt x="0" y="102788"/>
                </a:moveTo>
                <a:cubicBezTo>
                  <a:pt x="0" y="46020"/>
                  <a:pt x="46020" y="0"/>
                  <a:pt x="102788" y="0"/>
                </a:cubicBezTo>
                <a:lnTo>
                  <a:pt x="1061906" y="0"/>
                </a:lnTo>
                <a:cubicBezTo>
                  <a:pt x="1118674" y="0"/>
                  <a:pt x="1164694" y="46020"/>
                  <a:pt x="1164694" y="102788"/>
                </a:cubicBezTo>
                <a:lnTo>
                  <a:pt x="1164694" y="925089"/>
                </a:lnTo>
                <a:cubicBezTo>
                  <a:pt x="1164694" y="981857"/>
                  <a:pt x="1118674" y="1027877"/>
                  <a:pt x="1061906" y="1027877"/>
                </a:cubicBezTo>
                <a:lnTo>
                  <a:pt x="102788" y="1027877"/>
                </a:lnTo>
                <a:cubicBezTo>
                  <a:pt x="46020" y="1027877"/>
                  <a:pt x="0" y="981857"/>
                  <a:pt x="0" y="925089"/>
                </a:cubicBezTo>
                <a:lnTo>
                  <a:pt x="0" y="102788"/>
                </a:lnTo>
                <a:close/>
              </a:path>
            </a:pathLst>
          </a:custGeom>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spcFirstLastPara="0" vert="horz" wrap="square" lIns="79635" tIns="79635" rIns="79635" bIns="79635" numCol="1" spcCol="1270" anchor="ctr" anchorCtr="0">
            <a:noAutofit/>
          </a:bodyPr>
          <a:lstStyle/>
          <a:p>
            <a:pPr lvl="0" algn="ctr" defTabSz="577850" rtl="0">
              <a:lnSpc>
                <a:spcPct val="90000"/>
              </a:lnSpc>
              <a:spcBef>
                <a:spcPct val="0"/>
              </a:spcBef>
              <a:spcAft>
                <a:spcPct val="35000"/>
              </a:spcAft>
            </a:pPr>
            <a:r>
              <a:rPr lang="fa-IR" sz="1600" kern="1200" dirty="0" smtClean="0">
                <a:cs typeface="B Titr" panose="00000700000000000000" pitchFamily="2" charset="-78"/>
              </a:rPr>
              <a:t>ارسال نظرات داوران به نویسنده</a:t>
            </a:r>
            <a:endParaRPr lang="en-US" sz="1600" kern="1200" dirty="0">
              <a:cs typeface="B Titr" panose="00000700000000000000" pitchFamily="2" charset="-78"/>
            </a:endParaRPr>
          </a:p>
        </p:txBody>
      </p:sp>
      <p:sp>
        <p:nvSpPr>
          <p:cNvPr id="43" name="Freeform 42"/>
          <p:cNvSpPr/>
          <p:nvPr/>
        </p:nvSpPr>
        <p:spPr>
          <a:xfrm>
            <a:off x="2861064" y="1074792"/>
            <a:ext cx="819195" cy="1366934"/>
          </a:xfrm>
          <a:custGeom>
            <a:avLst/>
            <a:gdLst>
              <a:gd name="connsiteX0" fmla="*/ 0 w 1164694"/>
              <a:gd name="connsiteY0" fmla="*/ 102788 h 1027877"/>
              <a:gd name="connsiteX1" fmla="*/ 102788 w 1164694"/>
              <a:gd name="connsiteY1" fmla="*/ 0 h 1027877"/>
              <a:gd name="connsiteX2" fmla="*/ 1061906 w 1164694"/>
              <a:gd name="connsiteY2" fmla="*/ 0 h 1027877"/>
              <a:gd name="connsiteX3" fmla="*/ 1164694 w 1164694"/>
              <a:gd name="connsiteY3" fmla="*/ 102788 h 1027877"/>
              <a:gd name="connsiteX4" fmla="*/ 1164694 w 1164694"/>
              <a:gd name="connsiteY4" fmla="*/ 925089 h 1027877"/>
              <a:gd name="connsiteX5" fmla="*/ 1061906 w 1164694"/>
              <a:gd name="connsiteY5" fmla="*/ 1027877 h 1027877"/>
              <a:gd name="connsiteX6" fmla="*/ 102788 w 1164694"/>
              <a:gd name="connsiteY6" fmla="*/ 1027877 h 1027877"/>
              <a:gd name="connsiteX7" fmla="*/ 0 w 1164694"/>
              <a:gd name="connsiteY7" fmla="*/ 925089 h 1027877"/>
              <a:gd name="connsiteX8" fmla="*/ 0 w 1164694"/>
              <a:gd name="connsiteY8" fmla="*/ 102788 h 1027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4694" h="1027877">
                <a:moveTo>
                  <a:pt x="0" y="102788"/>
                </a:moveTo>
                <a:cubicBezTo>
                  <a:pt x="0" y="46020"/>
                  <a:pt x="46020" y="0"/>
                  <a:pt x="102788" y="0"/>
                </a:cubicBezTo>
                <a:lnTo>
                  <a:pt x="1061906" y="0"/>
                </a:lnTo>
                <a:cubicBezTo>
                  <a:pt x="1118674" y="0"/>
                  <a:pt x="1164694" y="46020"/>
                  <a:pt x="1164694" y="102788"/>
                </a:cubicBezTo>
                <a:lnTo>
                  <a:pt x="1164694" y="925089"/>
                </a:lnTo>
                <a:cubicBezTo>
                  <a:pt x="1164694" y="981857"/>
                  <a:pt x="1118674" y="1027877"/>
                  <a:pt x="1061906" y="1027877"/>
                </a:cubicBezTo>
                <a:lnTo>
                  <a:pt x="102788" y="1027877"/>
                </a:lnTo>
                <a:cubicBezTo>
                  <a:pt x="46020" y="1027877"/>
                  <a:pt x="0" y="981857"/>
                  <a:pt x="0" y="925089"/>
                </a:cubicBezTo>
                <a:lnTo>
                  <a:pt x="0" y="102788"/>
                </a:lnTo>
                <a:close/>
              </a:path>
            </a:pathLst>
          </a:custGeom>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spcFirstLastPara="0" vert="horz" wrap="square" lIns="79635" tIns="79635" rIns="79635" bIns="79635" numCol="1" spcCol="1270" anchor="ctr" anchorCtr="0">
            <a:noAutofit/>
          </a:bodyPr>
          <a:lstStyle/>
          <a:p>
            <a:pPr lvl="0" algn="ctr" defTabSz="577850" rtl="0">
              <a:lnSpc>
                <a:spcPct val="90000"/>
              </a:lnSpc>
              <a:spcBef>
                <a:spcPct val="0"/>
              </a:spcBef>
              <a:spcAft>
                <a:spcPct val="35000"/>
              </a:spcAft>
            </a:pPr>
            <a:r>
              <a:rPr lang="fa-IR" sz="1600" kern="1200" dirty="0" smtClean="0">
                <a:cs typeface="B Titr" panose="00000700000000000000" pitchFamily="2" charset="-78"/>
              </a:rPr>
              <a:t>اصلاح مقاله توسط نویسنده</a:t>
            </a:r>
            <a:endParaRPr lang="en-US" sz="1600" kern="1200" dirty="0">
              <a:cs typeface="B Titr" panose="00000700000000000000" pitchFamily="2" charset="-78"/>
            </a:endParaRPr>
          </a:p>
        </p:txBody>
      </p:sp>
      <p:sp>
        <p:nvSpPr>
          <p:cNvPr id="44" name="Freeform 43"/>
          <p:cNvSpPr/>
          <p:nvPr/>
        </p:nvSpPr>
        <p:spPr>
          <a:xfrm rot="10800000">
            <a:off x="2417091" y="1256916"/>
            <a:ext cx="352599" cy="1002684"/>
          </a:xfrm>
          <a:custGeom>
            <a:avLst/>
            <a:gdLst>
              <a:gd name="connsiteX0" fmla="*/ 0 w 352598"/>
              <a:gd name="connsiteY0" fmla="*/ 340157 h 1700784"/>
              <a:gd name="connsiteX1" fmla="*/ 176299 w 352598"/>
              <a:gd name="connsiteY1" fmla="*/ 340157 h 1700784"/>
              <a:gd name="connsiteX2" fmla="*/ 176299 w 352598"/>
              <a:gd name="connsiteY2" fmla="*/ 0 h 1700784"/>
              <a:gd name="connsiteX3" fmla="*/ 352598 w 352598"/>
              <a:gd name="connsiteY3" fmla="*/ 850392 h 1700784"/>
              <a:gd name="connsiteX4" fmla="*/ 176299 w 352598"/>
              <a:gd name="connsiteY4" fmla="*/ 1700784 h 1700784"/>
              <a:gd name="connsiteX5" fmla="*/ 176299 w 352598"/>
              <a:gd name="connsiteY5" fmla="*/ 1360627 h 1700784"/>
              <a:gd name="connsiteX6" fmla="*/ 0 w 352598"/>
              <a:gd name="connsiteY6" fmla="*/ 1360627 h 1700784"/>
              <a:gd name="connsiteX7" fmla="*/ 0 w 352598"/>
              <a:gd name="connsiteY7" fmla="*/ 340157 h 1700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598" h="1700784">
                <a:moveTo>
                  <a:pt x="352597" y="1360627"/>
                </a:moveTo>
                <a:lnTo>
                  <a:pt x="176299" y="1360627"/>
                </a:lnTo>
                <a:lnTo>
                  <a:pt x="176299" y="1700784"/>
                </a:lnTo>
                <a:lnTo>
                  <a:pt x="1" y="850392"/>
                </a:lnTo>
                <a:lnTo>
                  <a:pt x="176299" y="0"/>
                </a:lnTo>
                <a:lnTo>
                  <a:pt x="176299" y="340157"/>
                </a:lnTo>
                <a:lnTo>
                  <a:pt x="352597" y="340157"/>
                </a:lnTo>
                <a:lnTo>
                  <a:pt x="352597" y="1360627"/>
                </a:lnTo>
                <a:close/>
              </a:path>
            </a:pathLst>
          </a:custGeom>
          <a:solidFill>
            <a:srgbClr val="CCFF33"/>
          </a:solidFill>
        </p:spPr>
        <p:style>
          <a:lnRef idx="0">
            <a:schemeClr val="dk2">
              <a:tint val="60000"/>
              <a:hueOff val="0"/>
              <a:satOff val="0"/>
              <a:lumOff val="0"/>
              <a:alphaOff val="0"/>
            </a:schemeClr>
          </a:lnRef>
          <a:fillRef idx="3">
            <a:schemeClr val="dk2">
              <a:tint val="60000"/>
              <a:hueOff val="0"/>
              <a:satOff val="0"/>
              <a:lumOff val="0"/>
              <a:alphaOff val="0"/>
            </a:schemeClr>
          </a:fillRef>
          <a:effectRef idx="3">
            <a:schemeClr val="dk2">
              <a:tint val="60000"/>
              <a:hueOff val="0"/>
              <a:satOff val="0"/>
              <a:lumOff val="0"/>
              <a:alphaOff val="0"/>
            </a:schemeClr>
          </a:effectRef>
          <a:fontRef idx="minor">
            <a:schemeClr val="lt1"/>
          </a:fontRef>
        </p:style>
        <p:txBody>
          <a:bodyPr spcFirstLastPara="0" vert="horz" wrap="square" lIns="105779" tIns="340156" rIns="0" bIns="340157" numCol="1" spcCol="1270" anchor="ctr" anchorCtr="0">
            <a:noAutofit/>
          </a:bodyPr>
          <a:lstStyle/>
          <a:p>
            <a:pPr lvl="0" algn="ctr" defTabSz="444500">
              <a:lnSpc>
                <a:spcPct val="90000"/>
              </a:lnSpc>
              <a:spcBef>
                <a:spcPct val="0"/>
              </a:spcBef>
              <a:spcAft>
                <a:spcPct val="35000"/>
              </a:spcAft>
            </a:pPr>
            <a:endParaRPr lang="en-US" sz="1000" kern="1200"/>
          </a:p>
        </p:txBody>
      </p:sp>
      <p:cxnSp>
        <p:nvCxnSpPr>
          <p:cNvPr id="16" name="Straight Connector 15"/>
          <p:cNvCxnSpPr/>
          <p:nvPr/>
        </p:nvCxnSpPr>
        <p:spPr>
          <a:xfrm>
            <a:off x="3680259" y="1758258"/>
            <a:ext cx="8043168" cy="0"/>
          </a:xfrm>
          <a:prstGeom prst="line">
            <a:avLst/>
          </a:prstGeom>
          <a:ln w="76200"/>
        </p:spPr>
        <p:style>
          <a:lnRef idx="1">
            <a:schemeClr val="accent6"/>
          </a:lnRef>
          <a:fillRef idx="0">
            <a:schemeClr val="accent6"/>
          </a:fillRef>
          <a:effectRef idx="0">
            <a:schemeClr val="accent6"/>
          </a:effectRef>
          <a:fontRef idx="minor">
            <a:schemeClr val="tx1"/>
          </a:fontRef>
        </p:style>
      </p:cxnSp>
      <p:cxnSp>
        <p:nvCxnSpPr>
          <p:cNvPr id="18" name="Straight Arrow Connector 17"/>
          <p:cNvCxnSpPr/>
          <p:nvPr/>
        </p:nvCxnSpPr>
        <p:spPr>
          <a:xfrm>
            <a:off x="11723427" y="1758258"/>
            <a:ext cx="0" cy="1080042"/>
          </a:xfrm>
          <a:prstGeom prst="straightConnector1">
            <a:avLst/>
          </a:prstGeom>
          <a:ln w="76200">
            <a:tailEnd type="triangle"/>
          </a:ln>
        </p:spPr>
        <p:style>
          <a:lnRef idx="1">
            <a:schemeClr val="accent6"/>
          </a:lnRef>
          <a:fillRef idx="0">
            <a:schemeClr val="accent6"/>
          </a:fillRef>
          <a:effectRef idx="0">
            <a:schemeClr val="accent6"/>
          </a:effectRef>
          <a:fontRef idx="minor">
            <a:schemeClr val="tx1"/>
          </a:fontRef>
        </p:style>
      </p:cxnSp>
      <p:sp>
        <p:nvSpPr>
          <p:cNvPr id="51" name="Freeform 50"/>
          <p:cNvSpPr/>
          <p:nvPr/>
        </p:nvSpPr>
        <p:spPr>
          <a:xfrm rot="21556083">
            <a:off x="10994972" y="3526253"/>
            <a:ext cx="352599" cy="881118"/>
          </a:xfrm>
          <a:custGeom>
            <a:avLst/>
            <a:gdLst>
              <a:gd name="connsiteX0" fmla="*/ 0 w 352598"/>
              <a:gd name="connsiteY0" fmla="*/ 340157 h 1700784"/>
              <a:gd name="connsiteX1" fmla="*/ 176299 w 352598"/>
              <a:gd name="connsiteY1" fmla="*/ 340157 h 1700784"/>
              <a:gd name="connsiteX2" fmla="*/ 176299 w 352598"/>
              <a:gd name="connsiteY2" fmla="*/ 0 h 1700784"/>
              <a:gd name="connsiteX3" fmla="*/ 352598 w 352598"/>
              <a:gd name="connsiteY3" fmla="*/ 850392 h 1700784"/>
              <a:gd name="connsiteX4" fmla="*/ 176299 w 352598"/>
              <a:gd name="connsiteY4" fmla="*/ 1700784 h 1700784"/>
              <a:gd name="connsiteX5" fmla="*/ 176299 w 352598"/>
              <a:gd name="connsiteY5" fmla="*/ 1360627 h 1700784"/>
              <a:gd name="connsiteX6" fmla="*/ 0 w 352598"/>
              <a:gd name="connsiteY6" fmla="*/ 1360627 h 1700784"/>
              <a:gd name="connsiteX7" fmla="*/ 0 w 352598"/>
              <a:gd name="connsiteY7" fmla="*/ 340157 h 1700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598" h="1700784">
                <a:moveTo>
                  <a:pt x="352597" y="1360627"/>
                </a:moveTo>
                <a:lnTo>
                  <a:pt x="176299" y="1360627"/>
                </a:lnTo>
                <a:lnTo>
                  <a:pt x="176299" y="1700784"/>
                </a:lnTo>
                <a:lnTo>
                  <a:pt x="1" y="850392"/>
                </a:lnTo>
                <a:lnTo>
                  <a:pt x="176299" y="0"/>
                </a:lnTo>
                <a:lnTo>
                  <a:pt x="176299" y="340157"/>
                </a:lnTo>
                <a:lnTo>
                  <a:pt x="352597" y="340157"/>
                </a:lnTo>
                <a:lnTo>
                  <a:pt x="352597" y="1360627"/>
                </a:lnTo>
                <a:close/>
              </a:path>
            </a:pathLst>
          </a:custGeom>
          <a:solidFill>
            <a:srgbClr val="CCFF33"/>
          </a:solidFill>
        </p:spPr>
        <p:style>
          <a:lnRef idx="0">
            <a:schemeClr val="dk2">
              <a:tint val="60000"/>
              <a:hueOff val="0"/>
              <a:satOff val="0"/>
              <a:lumOff val="0"/>
              <a:alphaOff val="0"/>
            </a:schemeClr>
          </a:lnRef>
          <a:fillRef idx="3">
            <a:schemeClr val="dk2">
              <a:tint val="60000"/>
              <a:hueOff val="0"/>
              <a:satOff val="0"/>
              <a:lumOff val="0"/>
              <a:alphaOff val="0"/>
            </a:schemeClr>
          </a:fillRef>
          <a:effectRef idx="3">
            <a:schemeClr val="dk2">
              <a:tint val="60000"/>
              <a:hueOff val="0"/>
              <a:satOff val="0"/>
              <a:lumOff val="0"/>
              <a:alphaOff val="0"/>
            </a:schemeClr>
          </a:effectRef>
          <a:fontRef idx="minor">
            <a:schemeClr val="lt1"/>
          </a:fontRef>
        </p:style>
        <p:txBody>
          <a:bodyPr spcFirstLastPara="0" vert="horz" wrap="square" lIns="105779" tIns="340156" rIns="0" bIns="340157" numCol="1" spcCol="1270" anchor="ctr" anchorCtr="0">
            <a:noAutofit/>
          </a:bodyPr>
          <a:lstStyle/>
          <a:p>
            <a:pPr lvl="0" algn="ctr" defTabSz="444500">
              <a:lnSpc>
                <a:spcPct val="90000"/>
              </a:lnSpc>
              <a:spcBef>
                <a:spcPct val="0"/>
              </a:spcBef>
              <a:spcAft>
                <a:spcPct val="35000"/>
              </a:spcAft>
            </a:pPr>
            <a:endParaRPr lang="en-US" sz="1000" kern="1200"/>
          </a:p>
        </p:txBody>
      </p:sp>
      <p:sp>
        <p:nvSpPr>
          <p:cNvPr id="53" name="Freeform 52"/>
          <p:cNvSpPr/>
          <p:nvPr/>
        </p:nvSpPr>
        <p:spPr>
          <a:xfrm>
            <a:off x="11396232" y="2860108"/>
            <a:ext cx="654390" cy="2046970"/>
          </a:xfrm>
          <a:custGeom>
            <a:avLst/>
            <a:gdLst>
              <a:gd name="connsiteX0" fmla="*/ 0 w 654390"/>
              <a:gd name="connsiteY0" fmla="*/ 65439 h 960846"/>
              <a:gd name="connsiteX1" fmla="*/ 65439 w 654390"/>
              <a:gd name="connsiteY1" fmla="*/ 0 h 960846"/>
              <a:gd name="connsiteX2" fmla="*/ 588951 w 654390"/>
              <a:gd name="connsiteY2" fmla="*/ 0 h 960846"/>
              <a:gd name="connsiteX3" fmla="*/ 654390 w 654390"/>
              <a:gd name="connsiteY3" fmla="*/ 65439 h 960846"/>
              <a:gd name="connsiteX4" fmla="*/ 654390 w 654390"/>
              <a:gd name="connsiteY4" fmla="*/ 895407 h 960846"/>
              <a:gd name="connsiteX5" fmla="*/ 588951 w 654390"/>
              <a:gd name="connsiteY5" fmla="*/ 960846 h 960846"/>
              <a:gd name="connsiteX6" fmla="*/ 65439 w 654390"/>
              <a:gd name="connsiteY6" fmla="*/ 960846 h 960846"/>
              <a:gd name="connsiteX7" fmla="*/ 0 w 654390"/>
              <a:gd name="connsiteY7" fmla="*/ 895407 h 960846"/>
              <a:gd name="connsiteX8" fmla="*/ 0 w 654390"/>
              <a:gd name="connsiteY8" fmla="*/ 65439 h 96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4390" h="960846">
                <a:moveTo>
                  <a:pt x="0" y="65439"/>
                </a:moveTo>
                <a:cubicBezTo>
                  <a:pt x="0" y="29298"/>
                  <a:pt x="29298" y="0"/>
                  <a:pt x="65439" y="0"/>
                </a:cubicBezTo>
                <a:lnTo>
                  <a:pt x="588951" y="0"/>
                </a:lnTo>
                <a:cubicBezTo>
                  <a:pt x="625092" y="0"/>
                  <a:pt x="654390" y="29298"/>
                  <a:pt x="654390" y="65439"/>
                </a:cubicBezTo>
                <a:lnTo>
                  <a:pt x="654390" y="895407"/>
                </a:lnTo>
                <a:cubicBezTo>
                  <a:pt x="654390" y="931548"/>
                  <a:pt x="625092" y="960846"/>
                  <a:pt x="588951" y="960846"/>
                </a:cubicBezTo>
                <a:lnTo>
                  <a:pt x="65439" y="960846"/>
                </a:lnTo>
                <a:cubicBezTo>
                  <a:pt x="29298" y="960846"/>
                  <a:pt x="0" y="931548"/>
                  <a:pt x="0" y="895407"/>
                </a:cubicBezTo>
                <a:lnTo>
                  <a:pt x="0" y="65439"/>
                </a:lnTo>
                <a:close/>
              </a:path>
            </a:pathLst>
          </a:custGeom>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spcFirstLastPara="0" vert="horz" wrap="square" lIns="72506" tIns="72506" rIns="72506" bIns="72506" numCol="1" spcCol="1270" anchor="ctr" anchorCtr="0">
            <a:noAutofit/>
          </a:bodyPr>
          <a:lstStyle/>
          <a:p>
            <a:pPr lvl="0" algn="ctr" defTabSz="622300" rtl="0">
              <a:lnSpc>
                <a:spcPct val="90000"/>
              </a:lnSpc>
              <a:spcBef>
                <a:spcPct val="0"/>
              </a:spcBef>
              <a:spcAft>
                <a:spcPct val="35000"/>
              </a:spcAft>
            </a:pPr>
            <a:r>
              <a:rPr lang="fa-IR" kern="1200" dirty="0" smtClean="0">
                <a:cs typeface="B Titr" panose="00000700000000000000" pitchFamily="2" charset="-78"/>
              </a:rPr>
              <a:t>ارسال مقاله</a:t>
            </a:r>
            <a:endParaRPr lang="en-US" kern="1200" dirty="0">
              <a:cs typeface="B Titr" panose="00000700000000000000" pitchFamily="2" charset="-78"/>
            </a:endParaRPr>
          </a:p>
        </p:txBody>
      </p:sp>
      <p:sp>
        <p:nvSpPr>
          <p:cNvPr id="54" name="Freeform 53"/>
          <p:cNvSpPr/>
          <p:nvPr/>
        </p:nvSpPr>
        <p:spPr>
          <a:xfrm flipH="1">
            <a:off x="4547625" y="2838300"/>
            <a:ext cx="764114" cy="2046971"/>
          </a:xfrm>
          <a:custGeom>
            <a:avLst/>
            <a:gdLst>
              <a:gd name="connsiteX0" fmla="*/ 0 w 1098651"/>
              <a:gd name="connsiteY0" fmla="*/ 89797 h 897972"/>
              <a:gd name="connsiteX1" fmla="*/ 89797 w 1098651"/>
              <a:gd name="connsiteY1" fmla="*/ 0 h 897972"/>
              <a:gd name="connsiteX2" fmla="*/ 1008854 w 1098651"/>
              <a:gd name="connsiteY2" fmla="*/ 0 h 897972"/>
              <a:gd name="connsiteX3" fmla="*/ 1098651 w 1098651"/>
              <a:gd name="connsiteY3" fmla="*/ 89797 h 897972"/>
              <a:gd name="connsiteX4" fmla="*/ 1098651 w 1098651"/>
              <a:gd name="connsiteY4" fmla="*/ 808175 h 897972"/>
              <a:gd name="connsiteX5" fmla="*/ 1008854 w 1098651"/>
              <a:gd name="connsiteY5" fmla="*/ 897972 h 897972"/>
              <a:gd name="connsiteX6" fmla="*/ 89797 w 1098651"/>
              <a:gd name="connsiteY6" fmla="*/ 897972 h 897972"/>
              <a:gd name="connsiteX7" fmla="*/ 0 w 1098651"/>
              <a:gd name="connsiteY7" fmla="*/ 808175 h 897972"/>
              <a:gd name="connsiteX8" fmla="*/ 0 w 1098651"/>
              <a:gd name="connsiteY8" fmla="*/ 89797 h 89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8651" h="897972">
                <a:moveTo>
                  <a:pt x="0" y="89797"/>
                </a:moveTo>
                <a:cubicBezTo>
                  <a:pt x="0" y="40203"/>
                  <a:pt x="40203" y="0"/>
                  <a:pt x="89797" y="0"/>
                </a:cubicBezTo>
                <a:lnTo>
                  <a:pt x="1008854" y="0"/>
                </a:lnTo>
                <a:cubicBezTo>
                  <a:pt x="1058448" y="0"/>
                  <a:pt x="1098651" y="40203"/>
                  <a:pt x="1098651" y="89797"/>
                </a:cubicBezTo>
                <a:lnTo>
                  <a:pt x="1098651" y="808175"/>
                </a:lnTo>
                <a:cubicBezTo>
                  <a:pt x="1098651" y="857769"/>
                  <a:pt x="1058448" y="897972"/>
                  <a:pt x="1008854" y="897972"/>
                </a:cubicBezTo>
                <a:lnTo>
                  <a:pt x="89797" y="897972"/>
                </a:lnTo>
                <a:cubicBezTo>
                  <a:pt x="40203" y="897972"/>
                  <a:pt x="0" y="857769"/>
                  <a:pt x="0" y="808175"/>
                </a:cubicBezTo>
                <a:lnTo>
                  <a:pt x="0" y="89797"/>
                </a:lnTo>
                <a:close/>
              </a:path>
            </a:pathLst>
          </a:custGeom>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spcFirstLastPara="0" vert="horz" wrap="square" lIns="75831" tIns="75831" rIns="75831" bIns="75831" numCol="1" spcCol="1270" anchor="ctr" anchorCtr="0">
            <a:noAutofit/>
          </a:bodyPr>
          <a:lstStyle/>
          <a:p>
            <a:pPr lvl="0" algn="ctr" defTabSz="577850">
              <a:lnSpc>
                <a:spcPct val="90000"/>
              </a:lnSpc>
              <a:spcBef>
                <a:spcPct val="0"/>
              </a:spcBef>
              <a:spcAft>
                <a:spcPct val="35000"/>
              </a:spcAft>
            </a:pPr>
            <a:r>
              <a:rPr lang="fa-IR" kern="1200" dirty="0" smtClean="0">
                <a:cs typeface="B Titr" panose="00000700000000000000" pitchFamily="2" charset="-78"/>
              </a:rPr>
              <a:t>بررسی مقاله توسط داوران</a:t>
            </a:r>
            <a:endParaRPr lang="en-US" kern="1200" dirty="0">
              <a:cs typeface="B Titr" panose="00000700000000000000" pitchFamily="2" charset="-78"/>
            </a:endParaRPr>
          </a:p>
        </p:txBody>
      </p:sp>
      <p:sp>
        <p:nvSpPr>
          <p:cNvPr id="55" name="Freeform 54"/>
          <p:cNvSpPr/>
          <p:nvPr/>
        </p:nvSpPr>
        <p:spPr>
          <a:xfrm>
            <a:off x="5957588" y="2838972"/>
            <a:ext cx="773331" cy="2046971"/>
          </a:xfrm>
          <a:custGeom>
            <a:avLst/>
            <a:gdLst>
              <a:gd name="connsiteX0" fmla="*/ 0 w 1332783"/>
              <a:gd name="connsiteY0" fmla="*/ 115305 h 1153049"/>
              <a:gd name="connsiteX1" fmla="*/ 115305 w 1332783"/>
              <a:gd name="connsiteY1" fmla="*/ 0 h 1153049"/>
              <a:gd name="connsiteX2" fmla="*/ 1217478 w 1332783"/>
              <a:gd name="connsiteY2" fmla="*/ 0 h 1153049"/>
              <a:gd name="connsiteX3" fmla="*/ 1332783 w 1332783"/>
              <a:gd name="connsiteY3" fmla="*/ 115305 h 1153049"/>
              <a:gd name="connsiteX4" fmla="*/ 1332783 w 1332783"/>
              <a:gd name="connsiteY4" fmla="*/ 1037744 h 1153049"/>
              <a:gd name="connsiteX5" fmla="*/ 1217478 w 1332783"/>
              <a:gd name="connsiteY5" fmla="*/ 1153049 h 1153049"/>
              <a:gd name="connsiteX6" fmla="*/ 115305 w 1332783"/>
              <a:gd name="connsiteY6" fmla="*/ 1153049 h 1153049"/>
              <a:gd name="connsiteX7" fmla="*/ 0 w 1332783"/>
              <a:gd name="connsiteY7" fmla="*/ 1037744 h 1153049"/>
              <a:gd name="connsiteX8" fmla="*/ 0 w 1332783"/>
              <a:gd name="connsiteY8" fmla="*/ 115305 h 1153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2783" h="1153049">
                <a:moveTo>
                  <a:pt x="0" y="115305"/>
                </a:moveTo>
                <a:cubicBezTo>
                  <a:pt x="0" y="51624"/>
                  <a:pt x="51624" y="0"/>
                  <a:pt x="115305" y="0"/>
                </a:cubicBezTo>
                <a:lnTo>
                  <a:pt x="1217478" y="0"/>
                </a:lnTo>
                <a:cubicBezTo>
                  <a:pt x="1281159" y="0"/>
                  <a:pt x="1332783" y="51624"/>
                  <a:pt x="1332783" y="115305"/>
                </a:cubicBezTo>
                <a:lnTo>
                  <a:pt x="1332783" y="1037744"/>
                </a:lnTo>
                <a:cubicBezTo>
                  <a:pt x="1332783" y="1101425"/>
                  <a:pt x="1281159" y="1153049"/>
                  <a:pt x="1217478" y="1153049"/>
                </a:cubicBezTo>
                <a:lnTo>
                  <a:pt x="115305" y="1153049"/>
                </a:lnTo>
                <a:cubicBezTo>
                  <a:pt x="51624" y="1153049"/>
                  <a:pt x="0" y="1101425"/>
                  <a:pt x="0" y="1037744"/>
                </a:cubicBezTo>
                <a:lnTo>
                  <a:pt x="0" y="115305"/>
                </a:lnTo>
                <a:close/>
              </a:path>
            </a:pathLst>
          </a:custGeom>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spcFirstLastPara="0" vert="horz" wrap="square" lIns="83302" tIns="83302" rIns="83302" bIns="83302" numCol="1" spcCol="1270" anchor="ctr" anchorCtr="0">
            <a:noAutofit/>
          </a:bodyPr>
          <a:lstStyle/>
          <a:p>
            <a:pPr lvl="0" algn="ctr" defTabSz="577850" rtl="0">
              <a:lnSpc>
                <a:spcPct val="90000"/>
              </a:lnSpc>
              <a:spcBef>
                <a:spcPct val="0"/>
              </a:spcBef>
              <a:spcAft>
                <a:spcPct val="35000"/>
              </a:spcAft>
            </a:pPr>
            <a:r>
              <a:rPr lang="fa-IR" sz="1600" kern="1200" dirty="0" smtClean="0">
                <a:cs typeface="B Titr" panose="00000700000000000000" pitchFamily="2" charset="-78"/>
              </a:rPr>
              <a:t>انتخاب داوران و ارسال مقاله برای آنها</a:t>
            </a:r>
            <a:endParaRPr lang="en-US" sz="1600" kern="1200" dirty="0">
              <a:cs typeface="B Titr" panose="00000700000000000000" pitchFamily="2" charset="-78"/>
            </a:endParaRPr>
          </a:p>
        </p:txBody>
      </p:sp>
      <p:sp>
        <p:nvSpPr>
          <p:cNvPr id="56" name="Freeform 55"/>
          <p:cNvSpPr/>
          <p:nvPr/>
        </p:nvSpPr>
        <p:spPr>
          <a:xfrm>
            <a:off x="7357703" y="2838300"/>
            <a:ext cx="773479" cy="2046971"/>
          </a:xfrm>
          <a:custGeom>
            <a:avLst/>
            <a:gdLst>
              <a:gd name="connsiteX0" fmla="*/ 0 w 903884"/>
              <a:gd name="connsiteY0" fmla="*/ 90388 h 1228391"/>
              <a:gd name="connsiteX1" fmla="*/ 90388 w 903884"/>
              <a:gd name="connsiteY1" fmla="*/ 0 h 1228391"/>
              <a:gd name="connsiteX2" fmla="*/ 813496 w 903884"/>
              <a:gd name="connsiteY2" fmla="*/ 0 h 1228391"/>
              <a:gd name="connsiteX3" fmla="*/ 903884 w 903884"/>
              <a:gd name="connsiteY3" fmla="*/ 90388 h 1228391"/>
              <a:gd name="connsiteX4" fmla="*/ 903884 w 903884"/>
              <a:gd name="connsiteY4" fmla="*/ 1138003 h 1228391"/>
              <a:gd name="connsiteX5" fmla="*/ 813496 w 903884"/>
              <a:gd name="connsiteY5" fmla="*/ 1228391 h 1228391"/>
              <a:gd name="connsiteX6" fmla="*/ 90388 w 903884"/>
              <a:gd name="connsiteY6" fmla="*/ 1228391 h 1228391"/>
              <a:gd name="connsiteX7" fmla="*/ 0 w 903884"/>
              <a:gd name="connsiteY7" fmla="*/ 1138003 h 1228391"/>
              <a:gd name="connsiteX8" fmla="*/ 0 w 903884"/>
              <a:gd name="connsiteY8" fmla="*/ 90388 h 1228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3884" h="1228391">
                <a:moveTo>
                  <a:pt x="0" y="90388"/>
                </a:moveTo>
                <a:cubicBezTo>
                  <a:pt x="0" y="40468"/>
                  <a:pt x="40468" y="0"/>
                  <a:pt x="90388" y="0"/>
                </a:cubicBezTo>
                <a:lnTo>
                  <a:pt x="813496" y="0"/>
                </a:lnTo>
                <a:cubicBezTo>
                  <a:pt x="863416" y="0"/>
                  <a:pt x="903884" y="40468"/>
                  <a:pt x="903884" y="90388"/>
                </a:cubicBezTo>
                <a:lnTo>
                  <a:pt x="903884" y="1138003"/>
                </a:lnTo>
                <a:cubicBezTo>
                  <a:pt x="903884" y="1187923"/>
                  <a:pt x="863416" y="1228391"/>
                  <a:pt x="813496" y="1228391"/>
                </a:cubicBezTo>
                <a:lnTo>
                  <a:pt x="90388" y="1228391"/>
                </a:lnTo>
                <a:cubicBezTo>
                  <a:pt x="40468" y="1228391"/>
                  <a:pt x="0" y="1187923"/>
                  <a:pt x="0" y="1138003"/>
                </a:cubicBezTo>
                <a:lnTo>
                  <a:pt x="0" y="90388"/>
                </a:lnTo>
                <a:close/>
              </a:path>
            </a:pathLst>
          </a:custGeom>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spcFirstLastPara="0" vert="horz" wrap="square" lIns="76004" tIns="76004" rIns="76004" bIns="76004" numCol="1" spcCol="1270" anchor="ctr" anchorCtr="0">
            <a:noAutofit/>
          </a:bodyPr>
          <a:lstStyle/>
          <a:p>
            <a:pPr lvl="0" algn="ctr" defTabSz="577850" rtl="0">
              <a:lnSpc>
                <a:spcPct val="90000"/>
              </a:lnSpc>
              <a:spcBef>
                <a:spcPct val="0"/>
              </a:spcBef>
              <a:spcAft>
                <a:spcPct val="35000"/>
              </a:spcAft>
            </a:pPr>
            <a:r>
              <a:rPr lang="fa-IR" sz="1600" kern="1200" dirty="0" smtClean="0">
                <a:cs typeface="B Titr" panose="00000700000000000000" pitchFamily="2" charset="-78"/>
              </a:rPr>
              <a:t>ارسال مقاله برای ویراستاران</a:t>
            </a:r>
            <a:endParaRPr lang="en-US" sz="1600" kern="1200" dirty="0">
              <a:cs typeface="B Titr" panose="00000700000000000000" pitchFamily="2" charset="-78"/>
            </a:endParaRPr>
          </a:p>
        </p:txBody>
      </p:sp>
      <p:sp>
        <p:nvSpPr>
          <p:cNvPr id="57" name="Freeform 56"/>
          <p:cNvSpPr/>
          <p:nvPr/>
        </p:nvSpPr>
        <p:spPr>
          <a:xfrm>
            <a:off x="8777343" y="2856562"/>
            <a:ext cx="739500" cy="2046972"/>
          </a:xfrm>
          <a:custGeom>
            <a:avLst/>
            <a:gdLst>
              <a:gd name="connsiteX0" fmla="*/ 0 w 1164694"/>
              <a:gd name="connsiteY0" fmla="*/ 102788 h 1027877"/>
              <a:gd name="connsiteX1" fmla="*/ 102788 w 1164694"/>
              <a:gd name="connsiteY1" fmla="*/ 0 h 1027877"/>
              <a:gd name="connsiteX2" fmla="*/ 1061906 w 1164694"/>
              <a:gd name="connsiteY2" fmla="*/ 0 h 1027877"/>
              <a:gd name="connsiteX3" fmla="*/ 1164694 w 1164694"/>
              <a:gd name="connsiteY3" fmla="*/ 102788 h 1027877"/>
              <a:gd name="connsiteX4" fmla="*/ 1164694 w 1164694"/>
              <a:gd name="connsiteY4" fmla="*/ 925089 h 1027877"/>
              <a:gd name="connsiteX5" fmla="*/ 1061906 w 1164694"/>
              <a:gd name="connsiteY5" fmla="*/ 1027877 h 1027877"/>
              <a:gd name="connsiteX6" fmla="*/ 102788 w 1164694"/>
              <a:gd name="connsiteY6" fmla="*/ 1027877 h 1027877"/>
              <a:gd name="connsiteX7" fmla="*/ 0 w 1164694"/>
              <a:gd name="connsiteY7" fmla="*/ 925089 h 1027877"/>
              <a:gd name="connsiteX8" fmla="*/ 0 w 1164694"/>
              <a:gd name="connsiteY8" fmla="*/ 102788 h 1027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4694" h="1027877">
                <a:moveTo>
                  <a:pt x="0" y="102788"/>
                </a:moveTo>
                <a:cubicBezTo>
                  <a:pt x="0" y="46020"/>
                  <a:pt x="46020" y="0"/>
                  <a:pt x="102788" y="0"/>
                </a:cubicBezTo>
                <a:lnTo>
                  <a:pt x="1061906" y="0"/>
                </a:lnTo>
                <a:cubicBezTo>
                  <a:pt x="1118674" y="0"/>
                  <a:pt x="1164694" y="46020"/>
                  <a:pt x="1164694" y="102788"/>
                </a:cubicBezTo>
                <a:lnTo>
                  <a:pt x="1164694" y="925089"/>
                </a:lnTo>
                <a:cubicBezTo>
                  <a:pt x="1164694" y="981857"/>
                  <a:pt x="1118674" y="1027877"/>
                  <a:pt x="1061906" y="1027877"/>
                </a:cubicBezTo>
                <a:lnTo>
                  <a:pt x="102788" y="1027877"/>
                </a:lnTo>
                <a:cubicBezTo>
                  <a:pt x="46020" y="1027877"/>
                  <a:pt x="0" y="981857"/>
                  <a:pt x="0" y="925089"/>
                </a:cubicBezTo>
                <a:lnTo>
                  <a:pt x="0" y="102788"/>
                </a:lnTo>
                <a:close/>
              </a:path>
            </a:pathLst>
          </a:custGeom>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spcFirstLastPara="0" vert="horz" wrap="square" lIns="79635" tIns="79635" rIns="79635" bIns="79635" numCol="1" spcCol="1270" anchor="ctr" anchorCtr="0">
            <a:noAutofit/>
          </a:bodyPr>
          <a:lstStyle/>
          <a:p>
            <a:pPr lvl="0" algn="ctr" defTabSz="577850" rtl="0">
              <a:lnSpc>
                <a:spcPct val="90000"/>
              </a:lnSpc>
              <a:spcBef>
                <a:spcPct val="0"/>
              </a:spcBef>
              <a:spcAft>
                <a:spcPct val="35000"/>
              </a:spcAft>
            </a:pPr>
            <a:r>
              <a:rPr lang="fa-IR" sz="1600" kern="1200" dirty="0" smtClean="0">
                <a:cs typeface="B Titr" panose="00000700000000000000" pitchFamily="2" charset="-78"/>
              </a:rPr>
              <a:t>از نظر علمی و شکلی با مجله تطابق دارد</a:t>
            </a:r>
            <a:endParaRPr lang="en-US" sz="1600" kern="1200" dirty="0">
              <a:cs typeface="B Titr" panose="00000700000000000000" pitchFamily="2" charset="-78"/>
            </a:endParaRPr>
          </a:p>
        </p:txBody>
      </p:sp>
      <p:sp>
        <p:nvSpPr>
          <p:cNvPr id="58" name="Freeform 57"/>
          <p:cNvSpPr/>
          <p:nvPr/>
        </p:nvSpPr>
        <p:spPr>
          <a:xfrm>
            <a:off x="10205998" y="2856562"/>
            <a:ext cx="690120" cy="2046971"/>
          </a:xfrm>
          <a:custGeom>
            <a:avLst/>
            <a:gdLst>
              <a:gd name="connsiteX0" fmla="*/ 0 w 690120"/>
              <a:gd name="connsiteY0" fmla="*/ 69012 h 1003805"/>
              <a:gd name="connsiteX1" fmla="*/ 69012 w 690120"/>
              <a:gd name="connsiteY1" fmla="*/ 0 h 1003805"/>
              <a:gd name="connsiteX2" fmla="*/ 621108 w 690120"/>
              <a:gd name="connsiteY2" fmla="*/ 0 h 1003805"/>
              <a:gd name="connsiteX3" fmla="*/ 690120 w 690120"/>
              <a:gd name="connsiteY3" fmla="*/ 69012 h 1003805"/>
              <a:gd name="connsiteX4" fmla="*/ 690120 w 690120"/>
              <a:gd name="connsiteY4" fmla="*/ 934793 h 1003805"/>
              <a:gd name="connsiteX5" fmla="*/ 621108 w 690120"/>
              <a:gd name="connsiteY5" fmla="*/ 1003805 h 1003805"/>
              <a:gd name="connsiteX6" fmla="*/ 69012 w 690120"/>
              <a:gd name="connsiteY6" fmla="*/ 1003805 h 1003805"/>
              <a:gd name="connsiteX7" fmla="*/ 0 w 690120"/>
              <a:gd name="connsiteY7" fmla="*/ 934793 h 1003805"/>
              <a:gd name="connsiteX8" fmla="*/ 0 w 690120"/>
              <a:gd name="connsiteY8" fmla="*/ 69012 h 1003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120" h="1003805">
                <a:moveTo>
                  <a:pt x="0" y="69012"/>
                </a:moveTo>
                <a:cubicBezTo>
                  <a:pt x="0" y="30898"/>
                  <a:pt x="30898" y="0"/>
                  <a:pt x="69012" y="0"/>
                </a:cubicBezTo>
                <a:lnTo>
                  <a:pt x="621108" y="0"/>
                </a:lnTo>
                <a:cubicBezTo>
                  <a:pt x="659222" y="0"/>
                  <a:pt x="690120" y="30898"/>
                  <a:pt x="690120" y="69012"/>
                </a:cubicBezTo>
                <a:lnTo>
                  <a:pt x="690120" y="934793"/>
                </a:lnTo>
                <a:cubicBezTo>
                  <a:pt x="690120" y="972907"/>
                  <a:pt x="659222" y="1003805"/>
                  <a:pt x="621108" y="1003805"/>
                </a:cubicBezTo>
                <a:lnTo>
                  <a:pt x="69012" y="1003805"/>
                </a:lnTo>
                <a:cubicBezTo>
                  <a:pt x="30898" y="1003805"/>
                  <a:pt x="0" y="972907"/>
                  <a:pt x="0" y="934793"/>
                </a:cubicBezTo>
                <a:lnTo>
                  <a:pt x="0" y="69012"/>
                </a:lnTo>
                <a:close/>
              </a:path>
            </a:pathLst>
          </a:custGeom>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spcFirstLastPara="0" vert="horz" wrap="square" lIns="69743" tIns="69743" rIns="69743" bIns="69743" numCol="1" spcCol="1270" anchor="ctr" anchorCtr="0">
            <a:noAutofit/>
          </a:bodyPr>
          <a:lstStyle/>
          <a:p>
            <a:pPr lvl="0" algn="ctr" defTabSz="577850" rtl="0">
              <a:lnSpc>
                <a:spcPct val="90000"/>
              </a:lnSpc>
              <a:spcBef>
                <a:spcPct val="0"/>
              </a:spcBef>
              <a:spcAft>
                <a:spcPct val="35000"/>
              </a:spcAft>
            </a:pPr>
            <a:r>
              <a:rPr lang="fa-IR" sz="1600" kern="1200" dirty="0" smtClean="0">
                <a:cs typeface="B Titr" panose="00000700000000000000" pitchFamily="2" charset="-78"/>
              </a:rPr>
              <a:t>بررسی اولیه توسط سردبیر</a:t>
            </a:r>
            <a:endParaRPr lang="en-US" sz="1600" kern="1200" dirty="0">
              <a:cs typeface="B Titr" panose="00000700000000000000" pitchFamily="2" charset="-78"/>
            </a:endParaRPr>
          </a:p>
        </p:txBody>
      </p:sp>
    </p:spTree>
    <p:extLst>
      <p:ext uri="{BB962C8B-B14F-4D97-AF65-F5344CB8AC3E}">
        <p14:creationId xmlns:p14="http://schemas.microsoft.com/office/powerpoint/2010/main" val="536382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randombar(horizontal)">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randombar(horizontal)">
                                      <p:cBhvr>
                                        <p:cTn id="12" dur="500"/>
                                        <p:tgtEl>
                                          <p:spTgt spid="5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randombar(horizontal)">
                                      <p:cBhvr>
                                        <p:cTn id="17" dur="500"/>
                                        <p:tgtEl>
                                          <p:spTgt spid="5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randombar(horizontal)">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randombar(horizontal)">
                                      <p:cBhvr>
                                        <p:cTn id="27" dur="500"/>
                                        <p:tgtEl>
                                          <p:spTgt spid="57"/>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randombar(horizont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randombar(horizontal)">
                                      <p:cBhvr>
                                        <p:cTn id="37" dur="500"/>
                                        <p:tgtEl>
                                          <p:spTgt spid="41"/>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randombar(horizontal)">
                                      <p:cBhvr>
                                        <p:cTn id="42" dur="500"/>
                                        <p:tgtEl>
                                          <p:spTgt spid="11"/>
                                        </p:tgtEl>
                                      </p:cBhvr>
                                    </p:animEffect>
                                  </p:childTnLst>
                                </p:cTn>
                              </p:par>
                              <p:par>
                                <p:cTn id="43" presetID="14" presetClass="entr" presetSubtype="10"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randombar(horizontal)">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randombar(horizontal)">
                                      <p:cBhvr>
                                        <p:cTn id="50" dur="500"/>
                                        <p:tgtEl>
                                          <p:spTgt spid="34"/>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randombar(horizontal)">
                                      <p:cBhvr>
                                        <p:cTn id="55" dur="500"/>
                                        <p:tgtEl>
                                          <p:spTgt spid="36"/>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grpId="0" nodeType="click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randombar(horizontal)">
                                      <p:cBhvr>
                                        <p:cTn id="60" dur="500"/>
                                        <p:tgtEl>
                                          <p:spTgt spid="56"/>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grpId="0" nodeType="click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randombar(horizontal)">
                                      <p:cBhvr>
                                        <p:cTn id="65" dur="500"/>
                                        <p:tgtEl>
                                          <p:spTgt spid="37"/>
                                        </p:tgtEl>
                                      </p:cBhvr>
                                    </p:animEffect>
                                  </p:childTnLst>
                                </p:cTn>
                              </p:par>
                            </p:childTnLst>
                          </p:cTn>
                        </p:par>
                      </p:childTnLst>
                    </p:cTn>
                  </p:par>
                  <p:par>
                    <p:cTn id="66" fill="hold">
                      <p:stCondLst>
                        <p:cond delay="indefinite"/>
                      </p:stCondLst>
                      <p:childTnLst>
                        <p:par>
                          <p:cTn id="67" fill="hold">
                            <p:stCondLst>
                              <p:cond delay="0"/>
                            </p:stCondLst>
                            <p:childTnLst>
                              <p:par>
                                <p:cTn id="68" presetID="14" presetClass="entr" presetSubtype="10" fill="hold" grpId="0" nodeType="click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randombar(horizontal)">
                                      <p:cBhvr>
                                        <p:cTn id="70" dur="500"/>
                                        <p:tgtEl>
                                          <p:spTgt spid="55"/>
                                        </p:tgtEl>
                                      </p:cBhvr>
                                    </p:animEffect>
                                  </p:childTnLst>
                                </p:cTn>
                              </p:par>
                            </p:childTnLst>
                          </p:cTn>
                        </p:par>
                      </p:childTnLst>
                    </p:cTn>
                  </p:par>
                  <p:par>
                    <p:cTn id="71" fill="hold">
                      <p:stCondLst>
                        <p:cond delay="indefinite"/>
                      </p:stCondLst>
                      <p:childTnLst>
                        <p:par>
                          <p:cTn id="72" fill="hold">
                            <p:stCondLst>
                              <p:cond delay="0"/>
                            </p:stCondLst>
                            <p:childTnLst>
                              <p:par>
                                <p:cTn id="73" presetID="14" presetClass="entr" presetSubtype="10" fill="hold" grpId="0" nodeType="clickEffect">
                                  <p:stCondLst>
                                    <p:cond delay="0"/>
                                  </p:stCondLst>
                                  <p:childTnLst>
                                    <p:set>
                                      <p:cBhvr>
                                        <p:cTn id="74" dur="1" fill="hold">
                                          <p:stCondLst>
                                            <p:cond delay="0"/>
                                          </p:stCondLst>
                                        </p:cTn>
                                        <p:tgtEl>
                                          <p:spTgt spid="38"/>
                                        </p:tgtEl>
                                        <p:attrNameLst>
                                          <p:attrName>style.visibility</p:attrName>
                                        </p:attrNameLst>
                                      </p:cBhvr>
                                      <p:to>
                                        <p:strVal val="visible"/>
                                      </p:to>
                                    </p:set>
                                    <p:animEffect transition="in" filter="randombar(horizontal)">
                                      <p:cBhvr>
                                        <p:cTn id="75" dur="500"/>
                                        <p:tgtEl>
                                          <p:spTgt spid="38"/>
                                        </p:tgtEl>
                                      </p:cBhvr>
                                    </p:animEffect>
                                  </p:childTnLst>
                                </p:cTn>
                              </p:par>
                            </p:childTnLst>
                          </p:cTn>
                        </p:par>
                      </p:childTnLst>
                    </p:cTn>
                  </p:par>
                  <p:par>
                    <p:cTn id="76" fill="hold">
                      <p:stCondLst>
                        <p:cond delay="indefinite"/>
                      </p:stCondLst>
                      <p:childTnLst>
                        <p:par>
                          <p:cTn id="77" fill="hold">
                            <p:stCondLst>
                              <p:cond delay="0"/>
                            </p:stCondLst>
                            <p:childTnLst>
                              <p:par>
                                <p:cTn id="78" presetID="14" presetClass="entr" presetSubtype="10" fill="hold" grpId="0" nodeType="click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randombar(horizontal)">
                                      <p:cBhvr>
                                        <p:cTn id="80" dur="500"/>
                                        <p:tgtEl>
                                          <p:spTgt spid="54"/>
                                        </p:tgtEl>
                                      </p:cBhvr>
                                    </p:animEffect>
                                  </p:childTnLst>
                                </p:cTn>
                              </p:par>
                            </p:childTnLst>
                          </p:cTn>
                        </p:par>
                      </p:childTnLst>
                    </p:cTn>
                  </p:par>
                  <p:par>
                    <p:cTn id="81" fill="hold">
                      <p:stCondLst>
                        <p:cond delay="indefinite"/>
                      </p:stCondLst>
                      <p:childTnLst>
                        <p:par>
                          <p:cTn id="82" fill="hold">
                            <p:stCondLst>
                              <p:cond delay="0"/>
                            </p:stCondLst>
                            <p:childTnLst>
                              <p:par>
                                <p:cTn id="83" presetID="14" presetClass="entr" presetSubtype="10" fill="hold" grpId="0" nodeType="click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randombar(horizontal)">
                                      <p:cBhvr>
                                        <p:cTn id="85" dur="500"/>
                                        <p:tgtEl>
                                          <p:spTgt spid="39"/>
                                        </p:tgtEl>
                                      </p:cBhvr>
                                    </p:animEffect>
                                  </p:childTnLst>
                                </p:cTn>
                              </p:par>
                            </p:childTnLst>
                          </p:cTn>
                        </p:par>
                      </p:childTnLst>
                    </p:cTn>
                  </p:par>
                  <p:par>
                    <p:cTn id="86" fill="hold">
                      <p:stCondLst>
                        <p:cond delay="indefinite"/>
                      </p:stCondLst>
                      <p:childTnLst>
                        <p:par>
                          <p:cTn id="87" fill="hold">
                            <p:stCondLst>
                              <p:cond delay="0"/>
                            </p:stCondLst>
                            <p:childTnLst>
                              <p:par>
                                <p:cTn id="88" presetID="14" presetClass="entr" presetSubtype="10" fill="hold" grpId="0" nodeType="clickEffect">
                                  <p:stCondLst>
                                    <p:cond delay="0"/>
                                  </p:stCondLst>
                                  <p:childTnLst>
                                    <p:set>
                                      <p:cBhvr>
                                        <p:cTn id="89" dur="1" fill="hold">
                                          <p:stCondLst>
                                            <p:cond delay="0"/>
                                          </p:stCondLst>
                                        </p:cTn>
                                        <p:tgtEl>
                                          <p:spTgt spid="32"/>
                                        </p:tgtEl>
                                        <p:attrNameLst>
                                          <p:attrName>style.visibility</p:attrName>
                                        </p:attrNameLst>
                                      </p:cBhvr>
                                      <p:to>
                                        <p:strVal val="visible"/>
                                      </p:to>
                                    </p:set>
                                    <p:animEffect transition="in" filter="randombar(horizontal)">
                                      <p:cBhvr>
                                        <p:cTn id="90" dur="500"/>
                                        <p:tgtEl>
                                          <p:spTgt spid="32"/>
                                        </p:tgtEl>
                                      </p:cBhvr>
                                    </p:animEffect>
                                  </p:childTnLst>
                                </p:cTn>
                              </p:par>
                            </p:childTnLst>
                          </p:cTn>
                        </p:par>
                      </p:childTnLst>
                    </p:cTn>
                  </p:par>
                  <p:par>
                    <p:cTn id="91" fill="hold">
                      <p:stCondLst>
                        <p:cond delay="indefinite"/>
                      </p:stCondLst>
                      <p:childTnLst>
                        <p:par>
                          <p:cTn id="92" fill="hold">
                            <p:stCondLst>
                              <p:cond delay="0"/>
                            </p:stCondLst>
                            <p:childTnLst>
                              <p:par>
                                <p:cTn id="93" presetID="14" presetClass="entr" presetSubtype="10" fill="hold" grpId="0" nodeType="click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randombar(horizontal)">
                                      <p:cBhvr>
                                        <p:cTn id="95" dur="500"/>
                                        <p:tgtEl>
                                          <p:spTgt spid="40"/>
                                        </p:tgtEl>
                                      </p:cBhvr>
                                    </p:animEffect>
                                  </p:childTnLst>
                                </p:cTn>
                              </p:par>
                            </p:childTnLst>
                          </p:cTn>
                        </p:par>
                      </p:childTnLst>
                    </p:cTn>
                  </p:par>
                  <p:par>
                    <p:cTn id="96" fill="hold">
                      <p:stCondLst>
                        <p:cond delay="indefinite"/>
                      </p:stCondLst>
                      <p:childTnLst>
                        <p:par>
                          <p:cTn id="97" fill="hold">
                            <p:stCondLst>
                              <p:cond delay="0"/>
                            </p:stCondLst>
                            <p:childTnLst>
                              <p:par>
                                <p:cTn id="98" presetID="14" presetClass="entr" presetSubtype="10" fill="hold" grpId="0" nodeType="click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randombar(horizontal)">
                                      <p:cBhvr>
                                        <p:cTn id="100" dur="500"/>
                                        <p:tgtEl>
                                          <p:spTgt spid="33"/>
                                        </p:tgtEl>
                                      </p:cBhvr>
                                    </p:animEffect>
                                  </p:childTnLst>
                                </p:cTn>
                              </p:par>
                            </p:childTnLst>
                          </p:cTn>
                        </p:par>
                      </p:childTnLst>
                    </p:cTn>
                  </p:par>
                  <p:par>
                    <p:cTn id="101" fill="hold">
                      <p:stCondLst>
                        <p:cond delay="indefinite"/>
                      </p:stCondLst>
                      <p:childTnLst>
                        <p:par>
                          <p:cTn id="102" fill="hold">
                            <p:stCondLst>
                              <p:cond delay="0"/>
                            </p:stCondLst>
                            <p:childTnLst>
                              <p:par>
                                <p:cTn id="103" presetID="14" presetClass="entr" presetSubtype="10" fill="hold" nodeType="clickEffect">
                                  <p:stCondLst>
                                    <p:cond delay="0"/>
                                  </p:stCondLst>
                                  <p:childTnLst>
                                    <p:set>
                                      <p:cBhvr>
                                        <p:cTn id="104" dur="1" fill="hold">
                                          <p:stCondLst>
                                            <p:cond delay="0"/>
                                          </p:stCondLst>
                                        </p:cTn>
                                        <p:tgtEl>
                                          <p:spTgt spid="3"/>
                                        </p:tgtEl>
                                        <p:attrNameLst>
                                          <p:attrName>style.visibility</p:attrName>
                                        </p:attrNameLst>
                                      </p:cBhvr>
                                      <p:to>
                                        <p:strVal val="visible"/>
                                      </p:to>
                                    </p:set>
                                    <p:animEffect transition="in" filter="randombar(horizontal)">
                                      <p:cBhvr>
                                        <p:cTn id="105" dur="500"/>
                                        <p:tgtEl>
                                          <p:spTgt spid="3"/>
                                        </p:tgtEl>
                                      </p:cBhvr>
                                    </p:animEffect>
                                  </p:childTnLst>
                                </p:cTn>
                              </p:par>
                              <p:par>
                                <p:cTn id="106" presetID="14" presetClass="entr" presetSubtype="10" fill="hold" grpId="0" nodeType="with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randombar(horizontal)">
                                      <p:cBhvr>
                                        <p:cTn id="108" dur="500"/>
                                        <p:tgtEl>
                                          <p:spTgt spid="26"/>
                                        </p:tgtEl>
                                      </p:cBhvr>
                                    </p:animEffect>
                                  </p:childTnLst>
                                </p:cTn>
                              </p:par>
                            </p:childTnLst>
                          </p:cTn>
                        </p:par>
                      </p:childTnLst>
                    </p:cTn>
                  </p:par>
                  <p:par>
                    <p:cTn id="109" fill="hold">
                      <p:stCondLst>
                        <p:cond delay="indefinite"/>
                      </p:stCondLst>
                      <p:childTnLst>
                        <p:par>
                          <p:cTn id="110" fill="hold">
                            <p:stCondLst>
                              <p:cond delay="0"/>
                            </p:stCondLst>
                            <p:childTnLst>
                              <p:par>
                                <p:cTn id="111" presetID="14" presetClass="entr" presetSubtype="10" fill="hold" nodeType="clickEffect">
                                  <p:stCondLst>
                                    <p:cond delay="0"/>
                                  </p:stCondLst>
                                  <p:childTnLst>
                                    <p:set>
                                      <p:cBhvr>
                                        <p:cTn id="112" dur="1" fill="hold">
                                          <p:stCondLst>
                                            <p:cond delay="0"/>
                                          </p:stCondLst>
                                        </p:cTn>
                                        <p:tgtEl>
                                          <p:spTgt spid="7"/>
                                        </p:tgtEl>
                                        <p:attrNameLst>
                                          <p:attrName>style.visibility</p:attrName>
                                        </p:attrNameLst>
                                      </p:cBhvr>
                                      <p:to>
                                        <p:strVal val="visible"/>
                                      </p:to>
                                    </p:set>
                                    <p:animEffect transition="in" filter="randombar(horizontal)">
                                      <p:cBhvr>
                                        <p:cTn id="113" dur="500"/>
                                        <p:tgtEl>
                                          <p:spTgt spid="7"/>
                                        </p:tgtEl>
                                      </p:cBhvr>
                                    </p:animEffect>
                                  </p:childTnLst>
                                </p:cTn>
                              </p:par>
                              <p:par>
                                <p:cTn id="114" presetID="14" presetClass="entr" presetSubtype="10" fill="hold" grpId="0" nodeType="withEffect">
                                  <p:stCondLst>
                                    <p:cond delay="0"/>
                                  </p:stCondLst>
                                  <p:childTnLst>
                                    <p:set>
                                      <p:cBhvr>
                                        <p:cTn id="115" dur="1" fill="hold">
                                          <p:stCondLst>
                                            <p:cond delay="0"/>
                                          </p:stCondLst>
                                        </p:cTn>
                                        <p:tgtEl>
                                          <p:spTgt spid="8"/>
                                        </p:tgtEl>
                                        <p:attrNameLst>
                                          <p:attrName>style.visibility</p:attrName>
                                        </p:attrNameLst>
                                      </p:cBhvr>
                                      <p:to>
                                        <p:strVal val="visible"/>
                                      </p:to>
                                    </p:set>
                                    <p:animEffect transition="in" filter="randombar(horizontal)">
                                      <p:cBhvr>
                                        <p:cTn id="116" dur="500"/>
                                        <p:tgtEl>
                                          <p:spTgt spid="8"/>
                                        </p:tgtEl>
                                      </p:cBhvr>
                                    </p:animEffect>
                                  </p:childTnLst>
                                </p:cTn>
                              </p:par>
                            </p:childTnLst>
                          </p:cTn>
                        </p:par>
                      </p:childTnLst>
                    </p:cTn>
                  </p:par>
                  <p:par>
                    <p:cTn id="117" fill="hold">
                      <p:stCondLst>
                        <p:cond delay="indefinite"/>
                      </p:stCondLst>
                      <p:childTnLst>
                        <p:par>
                          <p:cTn id="118" fill="hold">
                            <p:stCondLst>
                              <p:cond delay="0"/>
                            </p:stCondLst>
                            <p:childTnLst>
                              <p:par>
                                <p:cTn id="119" presetID="14" presetClass="entr" presetSubtype="10" fill="hold" grpId="0" nodeType="click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randombar(horizontal)">
                                      <p:cBhvr>
                                        <p:cTn id="121" dur="500"/>
                                        <p:tgtEl>
                                          <p:spTgt spid="14"/>
                                        </p:tgtEl>
                                      </p:cBhvr>
                                    </p:animEffect>
                                  </p:childTnLst>
                                </p:cTn>
                              </p:par>
                            </p:childTnLst>
                          </p:cTn>
                        </p:par>
                      </p:childTnLst>
                    </p:cTn>
                  </p:par>
                  <p:par>
                    <p:cTn id="122" fill="hold">
                      <p:stCondLst>
                        <p:cond delay="indefinite"/>
                      </p:stCondLst>
                      <p:childTnLst>
                        <p:par>
                          <p:cTn id="123" fill="hold">
                            <p:stCondLst>
                              <p:cond delay="0"/>
                            </p:stCondLst>
                            <p:childTnLst>
                              <p:par>
                                <p:cTn id="124" presetID="14" presetClass="entr" presetSubtype="10" fill="hold" grpId="0" nodeType="clickEffect">
                                  <p:stCondLst>
                                    <p:cond delay="0"/>
                                  </p:stCondLst>
                                  <p:childTnLst>
                                    <p:set>
                                      <p:cBhvr>
                                        <p:cTn id="125" dur="1" fill="hold">
                                          <p:stCondLst>
                                            <p:cond delay="0"/>
                                          </p:stCondLst>
                                        </p:cTn>
                                        <p:tgtEl>
                                          <p:spTgt spid="42"/>
                                        </p:tgtEl>
                                        <p:attrNameLst>
                                          <p:attrName>style.visibility</p:attrName>
                                        </p:attrNameLst>
                                      </p:cBhvr>
                                      <p:to>
                                        <p:strVal val="visible"/>
                                      </p:to>
                                    </p:set>
                                    <p:animEffect transition="in" filter="randombar(horizontal)">
                                      <p:cBhvr>
                                        <p:cTn id="126" dur="500"/>
                                        <p:tgtEl>
                                          <p:spTgt spid="42"/>
                                        </p:tgtEl>
                                      </p:cBhvr>
                                    </p:animEffect>
                                  </p:childTnLst>
                                </p:cTn>
                              </p:par>
                            </p:childTnLst>
                          </p:cTn>
                        </p:par>
                      </p:childTnLst>
                    </p:cTn>
                  </p:par>
                  <p:par>
                    <p:cTn id="127" fill="hold">
                      <p:stCondLst>
                        <p:cond delay="indefinite"/>
                      </p:stCondLst>
                      <p:childTnLst>
                        <p:par>
                          <p:cTn id="128" fill="hold">
                            <p:stCondLst>
                              <p:cond delay="0"/>
                            </p:stCondLst>
                            <p:childTnLst>
                              <p:par>
                                <p:cTn id="129" presetID="14" presetClass="entr" presetSubtype="10" fill="hold" grpId="0" nodeType="clickEffect">
                                  <p:stCondLst>
                                    <p:cond delay="0"/>
                                  </p:stCondLst>
                                  <p:childTnLst>
                                    <p:set>
                                      <p:cBhvr>
                                        <p:cTn id="130" dur="1" fill="hold">
                                          <p:stCondLst>
                                            <p:cond delay="0"/>
                                          </p:stCondLst>
                                        </p:cTn>
                                        <p:tgtEl>
                                          <p:spTgt spid="44"/>
                                        </p:tgtEl>
                                        <p:attrNameLst>
                                          <p:attrName>style.visibility</p:attrName>
                                        </p:attrNameLst>
                                      </p:cBhvr>
                                      <p:to>
                                        <p:strVal val="visible"/>
                                      </p:to>
                                    </p:set>
                                    <p:animEffect transition="in" filter="randombar(horizontal)">
                                      <p:cBhvr>
                                        <p:cTn id="131" dur="500"/>
                                        <p:tgtEl>
                                          <p:spTgt spid="44"/>
                                        </p:tgtEl>
                                      </p:cBhvr>
                                    </p:animEffect>
                                  </p:childTnLst>
                                </p:cTn>
                              </p:par>
                            </p:childTnLst>
                          </p:cTn>
                        </p:par>
                      </p:childTnLst>
                    </p:cTn>
                  </p:par>
                  <p:par>
                    <p:cTn id="132" fill="hold">
                      <p:stCondLst>
                        <p:cond delay="indefinite"/>
                      </p:stCondLst>
                      <p:childTnLst>
                        <p:par>
                          <p:cTn id="133" fill="hold">
                            <p:stCondLst>
                              <p:cond delay="0"/>
                            </p:stCondLst>
                            <p:childTnLst>
                              <p:par>
                                <p:cTn id="134" presetID="14" presetClass="entr" presetSubtype="10" fill="hold" grpId="0" nodeType="clickEffect">
                                  <p:stCondLst>
                                    <p:cond delay="0"/>
                                  </p:stCondLst>
                                  <p:childTnLst>
                                    <p:set>
                                      <p:cBhvr>
                                        <p:cTn id="135" dur="1" fill="hold">
                                          <p:stCondLst>
                                            <p:cond delay="0"/>
                                          </p:stCondLst>
                                        </p:cTn>
                                        <p:tgtEl>
                                          <p:spTgt spid="43"/>
                                        </p:tgtEl>
                                        <p:attrNameLst>
                                          <p:attrName>style.visibility</p:attrName>
                                        </p:attrNameLst>
                                      </p:cBhvr>
                                      <p:to>
                                        <p:strVal val="visible"/>
                                      </p:to>
                                    </p:set>
                                    <p:animEffect transition="in" filter="randombar(horizontal)">
                                      <p:cBhvr>
                                        <p:cTn id="136" dur="500"/>
                                        <p:tgtEl>
                                          <p:spTgt spid="43"/>
                                        </p:tgtEl>
                                      </p:cBhvr>
                                    </p:animEffect>
                                  </p:childTnLst>
                                </p:cTn>
                              </p:par>
                            </p:childTnLst>
                          </p:cTn>
                        </p:par>
                      </p:childTnLst>
                    </p:cTn>
                  </p:par>
                  <p:par>
                    <p:cTn id="137" fill="hold">
                      <p:stCondLst>
                        <p:cond delay="indefinite"/>
                      </p:stCondLst>
                      <p:childTnLst>
                        <p:par>
                          <p:cTn id="138" fill="hold">
                            <p:stCondLst>
                              <p:cond delay="0"/>
                            </p:stCondLst>
                            <p:childTnLst>
                              <p:par>
                                <p:cTn id="139" presetID="14" presetClass="entr" presetSubtype="10" fill="hold" nodeType="clickEffect">
                                  <p:stCondLst>
                                    <p:cond delay="0"/>
                                  </p:stCondLst>
                                  <p:childTnLst>
                                    <p:set>
                                      <p:cBhvr>
                                        <p:cTn id="140" dur="1" fill="hold">
                                          <p:stCondLst>
                                            <p:cond delay="0"/>
                                          </p:stCondLst>
                                        </p:cTn>
                                        <p:tgtEl>
                                          <p:spTgt spid="16"/>
                                        </p:tgtEl>
                                        <p:attrNameLst>
                                          <p:attrName>style.visibility</p:attrName>
                                        </p:attrNameLst>
                                      </p:cBhvr>
                                      <p:to>
                                        <p:strVal val="visible"/>
                                      </p:to>
                                    </p:set>
                                    <p:animEffect transition="in" filter="randombar(horizontal)">
                                      <p:cBhvr>
                                        <p:cTn id="141" dur="500"/>
                                        <p:tgtEl>
                                          <p:spTgt spid="16"/>
                                        </p:tgtEl>
                                      </p:cBhvr>
                                    </p:animEffect>
                                  </p:childTnLst>
                                </p:cTn>
                              </p:par>
                              <p:par>
                                <p:cTn id="142" presetID="14" presetClass="entr" presetSubtype="10" fill="hold" nodeType="withEffect">
                                  <p:stCondLst>
                                    <p:cond delay="0"/>
                                  </p:stCondLst>
                                  <p:childTnLst>
                                    <p:set>
                                      <p:cBhvr>
                                        <p:cTn id="143" dur="1" fill="hold">
                                          <p:stCondLst>
                                            <p:cond delay="0"/>
                                          </p:stCondLst>
                                        </p:cTn>
                                        <p:tgtEl>
                                          <p:spTgt spid="18"/>
                                        </p:tgtEl>
                                        <p:attrNameLst>
                                          <p:attrName>style.visibility</p:attrName>
                                        </p:attrNameLst>
                                      </p:cBhvr>
                                      <p:to>
                                        <p:strVal val="visible"/>
                                      </p:to>
                                    </p:set>
                                    <p:animEffect transition="in" filter="randombar(horizontal)">
                                      <p:cBhvr>
                                        <p:cTn id="14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animBg="1"/>
      <p:bldP spid="36" grpId="0" animBg="1"/>
      <p:bldP spid="37" grpId="0" animBg="1"/>
      <p:bldP spid="38" grpId="0" animBg="1"/>
      <p:bldP spid="39" grpId="0" animBg="1"/>
      <p:bldP spid="40" grpId="0" animBg="1"/>
      <p:bldP spid="8" grpId="0"/>
      <p:bldP spid="26" grpId="0"/>
      <p:bldP spid="9" grpId="0" animBg="1"/>
      <p:bldP spid="41" grpId="0" animBg="1"/>
      <p:bldP spid="14" grpId="0" animBg="1"/>
      <p:bldP spid="42" grpId="0" animBg="1"/>
      <p:bldP spid="43" grpId="0" animBg="1"/>
      <p:bldP spid="44" grpId="0" animBg="1"/>
      <p:bldP spid="51" grpId="0" animBg="1"/>
      <p:bldP spid="53" grpId="0" animBg="1"/>
      <p:bldP spid="54" grpId="0" animBg="1"/>
      <p:bldP spid="55" grpId="0" animBg="1"/>
      <p:bldP spid="56" grpId="0" animBg="1"/>
      <p:bldP spid="57" grpId="0" animBg="1"/>
      <p:bldP spid="5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28191"/>
            <a:ext cx="10364451" cy="1596177"/>
          </a:xfrm>
        </p:spPr>
        <p:txBody>
          <a:bodyPr/>
          <a:lstStyle/>
          <a:p>
            <a:r>
              <a:rPr lang="fa-IR" sz="4000" b="1" dirty="0" smtClean="0">
                <a:cs typeface="B Nazanin" panose="00000400000000000000" pitchFamily="2" charset="-78"/>
              </a:rPr>
              <a:t>مقدمه</a:t>
            </a:r>
            <a:endParaRPr lang="fa-IR" b="1" dirty="0">
              <a:cs typeface="B Nazanin" panose="00000400000000000000" pitchFamily="2" charset="-78"/>
            </a:endParaRPr>
          </a:p>
        </p:txBody>
      </p:sp>
      <p:sp>
        <p:nvSpPr>
          <p:cNvPr id="3" name="Content Placeholder 2"/>
          <p:cNvSpPr>
            <a:spLocks noGrp="1"/>
          </p:cNvSpPr>
          <p:nvPr>
            <p:ph sz="quarter" idx="13"/>
          </p:nvPr>
        </p:nvSpPr>
        <p:spPr>
          <a:xfrm>
            <a:off x="914400" y="1336578"/>
            <a:ext cx="10363826" cy="3424107"/>
          </a:xfrm>
        </p:spPr>
        <p:txBody>
          <a:bodyPr>
            <a:noAutofit/>
          </a:bodyPr>
          <a:lstStyle/>
          <a:p>
            <a:pPr algn="just"/>
            <a:r>
              <a:rPr lang="fa-IR" sz="2800" dirty="0" smtClean="0">
                <a:cs typeface="B Nazanin" panose="00000400000000000000" pitchFamily="2" charset="-78"/>
              </a:rPr>
              <a:t>مقاله نویسی </a:t>
            </a:r>
            <a:r>
              <a:rPr lang="fa-IR" sz="2800" dirty="0">
                <a:cs typeface="B Nazanin" panose="00000400000000000000" pitchFamily="2" charset="-78"/>
              </a:rPr>
              <a:t>از نتایج مطالعات و پژوهش های انجام شده به دست می آید که ضروری ترین سطح پژوهشگری به </a:t>
            </a:r>
            <a:r>
              <a:rPr lang="fa-IR" sz="2800" dirty="0" smtClean="0">
                <a:cs typeface="B Nazanin" panose="00000400000000000000" pitchFamily="2" charset="-78"/>
              </a:rPr>
              <a:t>حساب آمده است. </a:t>
            </a:r>
            <a:r>
              <a:rPr lang="fa-IR" sz="2800" dirty="0">
                <a:cs typeface="B Nazanin" panose="00000400000000000000" pitchFamily="2" charset="-78"/>
              </a:rPr>
              <a:t>اگر محقق نتواند پیشرفت علمی خود را، به اشتراک برای سایر محققان دیگر قرار دهد،  تحقیق هر اندازه هم که مهم باشد به عملکرد علمی آن ها کمکی نخواهد کرد. چون رشد و گسترش هر علمی از طریق ارایه و به هم پیوستن دانش به وجود آمده از سوی شخص دانشمندان آن علم به حقیقت می پیوندد</a:t>
            </a:r>
            <a:r>
              <a:rPr lang="fa-IR" sz="2800" dirty="0" smtClean="0">
                <a:cs typeface="B Nazanin" panose="00000400000000000000" pitchFamily="2" charset="-78"/>
              </a:rPr>
              <a:t>.</a:t>
            </a:r>
          </a:p>
          <a:p>
            <a:pPr algn="just"/>
            <a:r>
              <a:rPr lang="fa-IR" sz="2800" dirty="0">
                <a:cs typeface="B Nazanin" panose="00000400000000000000" pitchFamily="2" charset="-78"/>
              </a:rPr>
              <a:t>پژوهشگر قبل از اقدام به پژوهش، نیاز به توجه و بررسی یافته های علمی پژوهشگران پیش از خود می باشد تا بتواند تحقیق های علمی خود را وسعت دهد،  بقیه نیز باید بتوانند به تحقیق های پژوهشی او دست پیدا کنند و با کمک آن فعالیت های علمی خود را نظم داده، و در طراحی و اتمام آن تلاش کنند.  از مزیت های ضروری یک مقاله می توان به کوتاه و خلاصه بودن، به روز بودن و کامل بودن نگارش اشاره کرد. </a:t>
            </a:r>
          </a:p>
        </p:txBody>
      </p:sp>
      <p:sp>
        <p:nvSpPr>
          <p:cNvPr id="6" name="Slide Number Placeholder 5"/>
          <p:cNvSpPr>
            <a:spLocks noGrp="1"/>
          </p:cNvSpPr>
          <p:nvPr>
            <p:ph type="sldNum" sz="quarter" idx="12"/>
          </p:nvPr>
        </p:nvSpPr>
        <p:spPr>
          <a:xfrm>
            <a:off x="10896118" y="6391275"/>
            <a:ext cx="764215" cy="365125"/>
          </a:xfrm>
        </p:spPr>
        <p:txBody>
          <a:bodyPr/>
          <a:lstStyle/>
          <a:p>
            <a:fld id="{769A57F7-F4F3-4D06-B243-44D6BA67A820}" type="slidenum">
              <a:rPr lang="fa-IR" smtClean="0"/>
              <a:pPr/>
              <a:t>3</a:t>
            </a:fld>
            <a:endParaRPr lang="fa-IR"/>
          </a:p>
        </p:txBody>
      </p:sp>
    </p:spTree>
    <p:extLst>
      <p:ext uri="{BB962C8B-B14F-4D97-AF65-F5344CB8AC3E}">
        <p14:creationId xmlns:p14="http://schemas.microsoft.com/office/powerpoint/2010/main" val="12445173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0" y="0"/>
            <a:ext cx="12192000" cy="6857999"/>
          </a:xfrm>
        </p:spPr>
      </p:pic>
      <p:sp>
        <p:nvSpPr>
          <p:cNvPr id="4" name="Slide Number Placeholder 3"/>
          <p:cNvSpPr>
            <a:spLocks noGrp="1"/>
          </p:cNvSpPr>
          <p:nvPr>
            <p:ph type="sldNum" sz="quarter" idx="12"/>
          </p:nvPr>
        </p:nvSpPr>
        <p:spPr/>
        <p:txBody>
          <a:bodyPr/>
          <a:lstStyle/>
          <a:p>
            <a:fld id="{769A57F7-F4F3-4D06-B243-44D6BA67A820}" type="slidenum">
              <a:rPr lang="fa-IR" smtClean="0"/>
              <a:pPr/>
              <a:t>30</a:t>
            </a:fld>
            <a:endParaRPr lang="fa-IR"/>
          </a:p>
        </p:txBody>
      </p:sp>
      <p:sp>
        <p:nvSpPr>
          <p:cNvPr id="2" name="Title 1"/>
          <p:cNvSpPr>
            <a:spLocks noGrp="1"/>
          </p:cNvSpPr>
          <p:nvPr>
            <p:ph type="title"/>
          </p:nvPr>
        </p:nvSpPr>
        <p:spPr>
          <a:xfrm>
            <a:off x="0" y="6248399"/>
            <a:ext cx="4252686" cy="609599"/>
          </a:xfrm>
          <a:solidFill>
            <a:schemeClr val="bg1"/>
          </a:solidFill>
        </p:spPr>
        <p:txBody>
          <a:bodyPr/>
          <a:lstStyle/>
          <a:p>
            <a:r>
              <a:rPr lang="fa-IR" dirty="0" smtClean="0"/>
              <a:t>#مشگین_شهر_را_باید_دید</a:t>
            </a:r>
            <a:endParaRPr lang="fa-IR" dirty="0"/>
          </a:p>
        </p:txBody>
      </p:sp>
      <p:sp>
        <p:nvSpPr>
          <p:cNvPr id="7" name="TextBox 6"/>
          <p:cNvSpPr txBox="1"/>
          <p:nvPr/>
        </p:nvSpPr>
        <p:spPr>
          <a:xfrm>
            <a:off x="-1" y="0"/>
            <a:ext cx="12192001" cy="1754326"/>
          </a:xfrm>
          <a:prstGeom prst="rect">
            <a:avLst/>
          </a:prstGeom>
          <a:noFill/>
        </p:spPr>
        <p:txBody>
          <a:bodyPr wrap="square" rtlCol="1">
            <a:spAutoFit/>
          </a:bodyPr>
          <a:lstStyle/>
          <a:p>
            <a:pPr algn="ctr"/>
            <a:r>
              <a:rPr lang="fa-IR" sz="5400" b="1" dirty="0">
                <a:solidFill>
                  <a:schemeClr val="bg1"/>
                </a:solidFill>
                <a:cs typeface="B Esfehan" panose="00000700000000000000" pitchFamily="2" charset="-78"/>
              </a:rPr>
              <a:t>امام علی (ع</a:t>
            </a:r>
            <a:r>
              <a:rPr lang="fa-IR" sz="5400" b="1" dirty="0" smtClean="0">
                <a:solidFill>
                  <a:schemeClr val="bg1"/>
                </a:solidFill>
                <a:cs typeface="B Esfehan" panose="00000700000000000000" pitchFamily="2" charset="-78"/>
              </a:rPr>
              <a:t>)</a:t>
            </a:r>
          </a:p>
          <a:p>
            <a:pPr algn="ctr"/>
            <a:r>
              <a:rPr lang="fa-IR" sz="5400" b="1" dirty="0" smtClean="0">
                <a:solidFill>
                  <a:schemeClr val="bg1"/>
                </a:solidFill>
                <a:cs typeface="B Esfehan" panose="00000700000000000000" pitchFamily="2" charset="-78"/>
              </a:rPr>
              <a:t>دانشی که تورا اصلاح نکند، گمراهی است.</a:t>
            </a:r>
          </a:p>
        </p:txBody>
      </p:sp>
    </p:spTree>
    <p:extLst>
      <p:ext uri="{BB962C8B-B14F-4D97-AF65-F5344CB8AC3E}">
        <p14:creationId xmlns:p14="http://schemas.microsoft.com/office/powerpoint/2010/main" val="15404941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0"/>
            <a:ext cx="10364451" cy="1596177"/>
          </a:xfrm>
        </p:spPr>
        <p:txBody>
          <a:bodyPr>
            <a:normAutofit/>
          </a:bodyPr>
          <a:lstStyle/>
          <a:p>
            <a:r>
              <a:rPr lang="fa-IR" sz="4000" b="1" dirty="0" smtClean="0">
                <a:cs typeface="B Nazanin" panose="00000400000000000000" pitchFamily="2" charset="-78"/>
              </a:rPr>
              <a:t>مقاله چیست؟</a:t>
            </a:r>
            <a:endParaRPr lang="fa-IR" sz="4000" b="1" dirty="0">
              <a:cs typeface="B Nazanin" panose="00000400000000000000" pitchFamily="2" charset="-78"/>
            </a:endParaRPr>
          </a:p>
        </p:txBody>
      </p:sp>
      <p:sp>
        <p:nvSpPr>
          <p:cNvPr id="3" name="Content Placeholder 2"/>
          <p:cNvSpPr>
            <a:spLocks noGrp="1"/>
          </p:cNvSpPr>
          <p:nvPr>
            <p:ph sz="quarter" idx="13"/>
          </p:nvPr>
        </p:nvSpPr>
        <p:spPr>
          <a:xfrm>
            <a:off x="914399" y="2027672"/>
            <a:ext cx="10363826" cy="3424107"/>
          </a:xfrm>
        </p:spPr>
        <p:txBody>
          <a:bodyPr>
            <a:noAutofit/>
          </a:bodyPr>
          <a:lstStyle/>
          <a:p>
            <a:pPr algn="just"/>
            <a:r>
              <a:rPr lang="fa-IR" sz="2800" dirty="0" smtClean="0">
                <a:cs typeface="B Nazanin" panose="00000400000000000000" pitchFamily="2" charset="-78"/>
              </a:rPr>
              <a:t>مقاله، </a:t>
            </a:r>
            <a:r>
              <a:rPr lang="fa-IR" sz="2800" dirty="0">
                <a:cs typeface="B Nazanin" panose="00000400000000000000" pitchFamily="2" charset="-78"/>
              </a:rPr>
              <a:t>آن نوشتاری است که توسط یک یا چند پژوهشگر متخصص در </a:t>
            </a:r>
            <a:r>
              <a:rPr lang="fa-IR" sz="2800" dirty="0" smtClean="0">
                <a:cs typeface="B Nazanin" panose="00000400000000000000" pitchFamily="2" charset="-78"/>
              </a:rPr>
              <a:t>مورد موضوعی </a:t>
            </a:r>
            <a:r>
              <a:rPr lang="fa-IR" sz="2800" dirty="0">
                <a:cs typeface="B Nazanin" panose="00000400000000000000" pitchFamily="2" charset="-78"/>
              </a:rPr>
              <a:t>خاص، با نظم و ساختار خاصی به رشته تحریر درآمده که در آن به ارائه نتایج پرداخته شده است. یک مقاله </a:t>
            </a:r>
            <a:r>
              <a:rPr lang="fa-IR" sz="2800" dirty="0" smtClean="0">
                <a:cs typeface="B Nazanin" panose="00000400000000000000" pitchFamily="2" charset="-78"/>
              </a:rPr>
              <a:t>علمی (البته </a:t>
            </a:r>
            <a:r>
              <a:rPr lang="fa-IR" sz="2800" dirty="0">
                <a:cs typeface="B Nazanin" panose="00000400000000000000" pitchFamily="2" charset="-78"/>
              </a:rPr>
              <a:t>بسته به </a:t>
            </a:r>
            <a:r>
              <a:rPr lang="fa-IR" sz="2800" dirty="0" smtClean="0">
                <a:cs typeface="B Nazanin" panose="00000400000000000000" pitchFamily="2" charset="-78"/>
              </a:rPr>
              <a:t>نوعش) </a:t>
            </a:r>
            <a:r>
              <a:rPr lang="fa-IR" sz="2800" dirty="0">
                <a:cs typeface="B Nazanin" panose="00000400000000000000" pitchFamily="2" charset="-78"/>
              </a:rPr>
              <a:t>در بیشتر مواقع ایده و یافته جدیدی را به همراه داشته و مخاطبانش </a:t>
            </a:r>
            <a:r>
              <a:rPr lang="fa-IR" sz="2800" dirty="0" smtClean="0">
                <a:cs typeface="B Nazanin" panose="00000400000000000000" pitchFamily="2" charset="-78"/>
              </a:rPr>
              <a:t>پژوهشگران، دانشجویان </a:t>
            </a:r>
            <a:r>
              <a:rPr lang="fa-IR" sz="2800" dirty="0">
                <a:cs typeface="B Nazanin" panose="00000400000000000000" pitchFamily="2" charset="-78"/>
              </a:rPr>
              <a:t>و اساتید </a:t>
            </a:r>
            <a:r>
              <a:rPr lang="fa-IR" sz="2800" dirty="0" smtClean="0">
                <a:cs typeface="B Nazanin" panose="00000400000000000000" pitchFamily="2" charset="-78"/>
              </a:rPr>
              <a:t>دانشگاهی هستند</a:t>
            </a:r>
            <a:r>
              <a:rPr lang="fa-IR" sz="2800" dirty="0">
                <a:cs typeface="B Nazanin" panose="00000400000000000000" pitchFamily="2" charset="-78"/>
              </a:rPr>
              <a:t>. در واقع دانشمندان، محققان و دانشجویان از طریق </a:t>
            </a:r>
            <a:r>
              <a:rPr lang="fa-IR" sz="2800" dirty="0" smtClean="0">
                <a:cs typeface="B Nazanin" panose="00000400000000000000" pitchFamily="2" charset="-78"/>
              </a:rPr>
              <a:t>نوشته های علمی است </a:t>
            </a:r>
            <a:r>
              <a:rPr lang="fa-IR" sz="2800" dirty="0">
                <a:cs typeface="B Nazanin" panose="00000400000000000000" pitchFamily="2" charset="-78"/>
              </a:rPr>
              <a:t>که نتایج تحقیقات خود را به یکدیگر </a:t>
            </a:r>
            <a:r>
              <a:rPr lang="fa-IR" sz="2800" dirty="0" smtClean="0">
                <a:cs typeface="B Nazanin" panose="00000400000000000000" pitchFamily="2" charset="-78"/>
              </a:rPr>
              <a:t>انتقال می دهند</a:t>
            </a:r>
            <a:r>
              <a:rPr lang="fa-IR" sz="2800" dirty="0">
                <a:cs typeface="B Nazanin" panose="00000400000000000000" pitchFamily="2" charset="-78"/>
              </a:rPr>
              <a:t>؛ ضمن آنکه این فرآیند </a:t>
            </a:r>
            <a:r>
              <a:rPr lang="fa-IR" sz="2800" dirty="0" smtClean="0">
                <a:cs typeface="B Nazanin" panose="00000400000000000000" pitchFamily="2" charset="-78"/>
              </a:rPr>
              <a:t>مکتوب کردن </a:t>
            </a:r>
            <a:r>
              <a:rPr lang="fa-IR" sz="2800" dirty="0">
                <a:cs typeface="B Nazanin" panose="00000400000000000000" pitchFamily="2" charset="-78"/>
              </a:rPr>
              <a:t>و نشردادن، موجب ایجاد یک پایگاه دانشی نیز </a:t>
            </a:r>
            <a:r>
              <a:rPr lang="fa-IR" sz="2800" dirty="0" smtClean="0">
                <a:cs typeface="B Nazanin" panose="00000400000000000000" pitchFamily="2" charset="-78"/>
              </a:rPr>
              <a:t>می شود</a:t>
            </a:r>
            <a:r>
              <a:rPr lang="fa-IR" sz="2800" dirty="0">
                <a:cs typeface="B Nazanin" panose="00000400000000000000" pitchFamily="2" charset="-78"/>
              </a:rPr>
              <a:t>.</a:t>
            </a:r>
          </a:p>
        </p:txBody>
      </p:sp>
      <p:sp>
        <p:nvSpPr>
          <p:cNvPr id="5" name="Slide Number Placeholder 4"/>
          <p:cNvSpPr>
            <a:spLocks noGrp="1"/>
          </p:cNvSpPr>
          <p:nvPr>
            <p:ph type="sldNum" sz="quarter" idx="12"/>
          </p:nvPr>
        </p:nvSpPr>
        <p:spPr/>
        <p:txBody>
          <a:bodyPr/>
          <a:lstStyle/>
          <a:p>
            <a:fld id="{769A57F7-F4F3-4D06-B243-44D6BA67A820}" type="slidenum">
              <a:rPr lang="fa-IR" smtClean="0"/>
              <a:pPr/>
              <a:t>4</a:t>
            </a:fld>
            <a:endParaRPr lang="fa-IR"/>
          </a:p>
        </p:txBody>
      </p:sp>
    </p:spTree>
    <p:extLst>
      <p:ext uri="{BB962C8B-B14F-4D97-AF65-F5344CB8AC3E}">
        <p14:creationId xmlns:p14="http://schemas.microsoft.com/office/powerpoint/2010/main" val="11386522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0"/>
            <a:ext cx="10364451" cy="1596177"/>
          </a:xfrm>
        </p:spPr>
        <p:txBody>
          <a:bodyPr>
            <a:normAutofit/>
          </a:bodyPr>
          <a:lstStyle/>
          <a:p>
            <a:r>
              <a:rPr lang="fa-IR" sz="4000" b="1" dirty="0">
                <a:cs typeface="B Nazanin" panose="00000400000000000000" pitchFamily="2" charset="-78"/>
              </a:rPr>
              <a:t>نکات مقاله نویسی که آن ها را باید رعایت </a:t>
            </a:r>
            <a:r>
              <a:rPr lang="fa-IR" sz="4000" b="1" dirty="0" smtClean="0">
                <a:cs typeface="B Nazanin" panose="00000400000000000000" pitchFamily="2" charset="-78"/>
              </a:rPr>
              <a:t>کرد</a:t>
            </a:r>
            <a:endParaRPr lang="fa-IR" sz="4000" b="1" dirty="0">
              <a:cs typeface="B Nazanin" panose="00000400000000000000" pitchFamily="2" charset="-78"/>
            </a:endParaRPr>
          </a:p>
        </p:txBody>
      </p:sp>
      <p:sp>
        <p:nvSpPr>
          <p:cNvPr id="3" name="Content Placeholder 2"/>
          <p:cNvSpPr>
            <a:spLocks noGrp="1"/>
          </p:cNvSpPr>
          <p:nvPr>
            <p:ph sz="quarter" idx="13"/>
          </p:nvPr>
        </p:nvSpPr>
        <p:spPr>
          <a:xfrm>
            <a:off x="1272064" y="2109589"/>
            <a:ext cx="9647871" cy="5358011"/>
          </a:xfrm>
        </p:spPr>
        <p:txBody>
          <a:bodyPr>
            <a:noAutofit/>
          </a:bodyPr>
          <a:lstStyle/>
          <a:p>
            <a:pPr algn="just"/>
            <a:r>
              <a:rPr lang="fa-IR" sz="2400" dirty="0">
                <a:cs typeface="B Nazanin" panose="00000400000000000000" pitchFamily="2" charset="-78"/>
              </a:rPr>
              <a:t> </a:t>
            </a:r>
            <a:r>
              <a:rPr lang="fa-IR" sz="2400" dirty="0">
                <a:cs typeface="B Titr" panose="00000700000000000000" pitchFamily="2" charset="-78"/>
              </a:rPr>
              <a:t>روش های تفکر: </a:t>
            </a:r>
            <a:r>
              <a:rPr lang="fa-IR" sz="2400" dirty="0">
                <a:cs typeface="B Nazanin" panose="00000400000000000000" pitchFamily="2" charset="-78"/>
              </a:rPr>
              <a:t>تلاش برای معلوم کردن مجهولات با  استفاده از علوم موجود است. بنابراین اساسی ترین قالب محتوا یک تحقیق علمی آن است که نوشته نامعلومی را روشن نماید</a:t>
            </a:r>
            <a:r>
              <a:rPr lang="fa-IR" sz="2400" dirty="0" smtClean="0">
                <a:cs typeface="B Nazanin" panose="00000400000000000000" pitchFamily="2" charset="-78"/>
              </a:rPr>
              <a:t>.</a:t>
            </a:r>
          </a:p>
          <a:p>
            <a:pPr algn="just"/>
            <a:r>
              <a:rPr lang="fa-IR" sz="2400" dirty="0" smtClean="0">
                <a:cs typeface="B Titr" panose="00000700000000000000" pitchFamily="2" charset="-78"/>
              </a:rPr>
              <a:t>منطقی بودن</a:t>
            </a:r>
            <a:r>
              <a:rPr lang="fa-IR" sz="2400" b="1" dirty="0" smtClean="0">
                <a:cs typeface="B Titr" panose="00000700000000000000" pitchFamily="2" charset="-78"/>
              </a:rPr>
              <a:t>:</a:t>
            </a:r>
            <a:r>
              <a:rPr lang="fa-IR" sz="2400" dirty="0" smtClean="0">
                <a:cs typeface="B Nazanin" panose="00000400000000000000" pitchFamily="2" charset="-78"/>
              </a:rPr>
              <a:t> </a:t>
            </a:r>
            <a:r>
              <a:rPr lang="fa-IR" sz="2400" dirty="0">
                <a:cs typeface="B Nazanin" panose="00000400000000000000" pitchFamily="2" charset="-78"/>
              </a:rPr>
              <a:t>گفتار هر چیزی،  راه درست فکر کردن  و صحیح استدلال آوردن را فرا می گیرد، ابزار مهم یک مقاله علمی است و محقق باید شایستگی ضروری را در استدلال آوردن، تحلیل و محتوا و نتیجه گیری را داشته </a:t>
            </a:r>
            <a:r>
              <a:rPr lang="fa-IR" sz="2400" dirty="0" smtClean="0">
                <a:cs typeface="B Nazanin" panose="00000400000000000000" pitchFamily="2" charset="-78"/>
              </a:rPr>
              <a:t>باشد.</a:t>
            </a:r>
          </a:p>
          <a:p>
            <a:pPr algn="just"/>
            <a:r>
              <a:rPr lang="fa-IR" sz="2400" dirty="0" smtClean="0">
                <a:cs typeface="B Titr" panose="00000700000000000000" pitchFamily="2" charset="-78"/>
              </a:rPr>
              <a:t>مستحکم </a:t>
            </a:r>
            <a:r>
              <a:rPr lang="fa-IR" sz="2400" dirty="0">
                <a:cs typeface="B Titr" panose="00000700000000000000" pitchFamily="2" charset="-78"/>
              </a:rPr>
              <a:t>و نظام دار </a:t>
            </a:r>
            <a:r>
              <a:rPr lang="fa-IR" sz="2400" dirty="0" smtClean="0">
                <a:cs typeface="B Titr" panose="00000700000000000000" pitchFamily="2" charset="-78"/>
              </a:rPr>
              <a:t>بودن: </a:t>
            </a:r>
            <a:r>
              <a:rPr lang="fa-IR" sz="2400" dirty="0">
                <a:cs typeface="B Nazanin" panose="00000400000000000000" pitchFamily="2" charset="-78"/>
              </a:rPr>
              <a:t>مربوط به اجزای گوناگون مقاله با یکدیگر، که مناسب بودن آن ها  با عنوان مقاله و ارتباط عنوان های فرعی با همدیگر، از جمله مواردی است که به تحقیق، یکپارچگی و استحکام می </a:t>
            </a:r>
            <a:r>
              <a:rPr lang="fa-IR" sz="2400" dirty="0" smtClean="0">
                <a:cs typeface="B Nazanin" panose="00000400000000000000" pitchFamily="2" charset="-78"/>
              </a:rPr>
              <a:t>بخشد.</a:t>
            </a:r>
          </a:p>
        </p:txBody>
      </p:sp>
      <p:sp>
        <p:nvSpPr>
          <p:cNvPr id="4" name="Slide Number Placeholder 3"/>
          <p:cNvSpPr>
            <a:spLocks noGrp="1"/>
          </p:cNvSpPr>
          <p:nvPr>
            <p:ph type="sldNum" sz="quarter" idx="12"/>
          </p:nvPr>
        </p:nvSpPr>
        <p:spPr/>
        <p:txBody>
          <a:bodyPr/>
          <a:lstStyle/>
          <a:p>
            <a:fld id="{769A57F7-F4F3-4D06-B243-44D6BA67A820}" type="slidenum">
              <a:rPr lang="fa-IR" smtClean="0"/>
              <a:pPr/>
              <a:t>5</a:t>
            </a:fld>
            <a:endParaRPr lang="fa-IR"/>
          </a:p>
        </p:txBody>
      </p:sp>
    </p:spTree>
    <p:extLst>
      <p:ext uri="{BB962C8B-B14F-4D97-AF65-F5344CB8AC3E}">
        <p14:creationId xmlns:p14="http://schemas.microsoft.com/office/powerpoint/2010/main" val="10574237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1830063"/>
            <a:ext cx="10363826" cy="3424107"/>
          </a:xfrm>
        </p:spPr>
        <p:txBody>
          <a:bodyPr>
            <a:noAutofit/>
          </a:bodyPr>
          <a:lstStyle/>
          <a:p>
            <a:pPr algn="just"/>
            <a:r>
              <a:rPr lang="fa-IR" sz="2400" dirty="0">
                <a:cs typeface="B Titr" panose="00000700000000000000" pitchFamily="2" charset="-78"/>
              </a:rPr>
              <a:t>مناسب بودن موضوع با نیازهای فعلی جامعه </a:t>
            </a:r>
            <a:r>
              <a:rPr lang="fa-IR" sz="2400" dirty="0" smtClean="0">
                <a:cs typeface="B Titr" panose="00000700000000000000" pitchFamily="2" charset="-78"/>
              </a:rPr>
              <a:t>علمی: </a:t>
            </a:r>
            <a:r>
              <a:rPr lang="fa-IR" sz="2400" dirty="0">
                <a:cs typeface="B Nazanin" panose="00000400000000000000" pitchFamily="2" charset="-78"/>
              </a:rPr>
              <a:t>هر پژوهنده علمی باید نیازهای اساسی جامعه علمی خود را در نظر داشته باشد تا در حل مسایل آن برآید.</a:t>
            </a:r>
          </a:p>
          <a:p>
            <a:pPr algn="just"/>
            <a:r>
              <a:rPr lang="fa-IR" sz="2400" dirty="0">
                <a:cs typeface="B Titr" panose="00000700000000000000" pitchFamily="2" charset="-78"/>
              </a:rPr>
              <a:t>خلاقیت و </a:t>
            </a:r>
            <a:r>
              <a:rPr lang="fa-IR" sz="2400" dirty="0" smtClean="0">
                <a:cs typeface="B Titr" panose="00000700000000000000" pitchFamily="2" charset="-78"/>
              </a:rPr>
              <a:t>نوآوری: </a:t>
            </a:r>
            <a:r>
              <a:rPr lang="fa-IR" sz="2400" dirty="0">
                <a:cs typeface="B Nazanin" panose="00000400000000000000" pitchFamily="2" charset="-78"/>
              </a:rPr>
              <a:t>هر محقق علمی زمانی می تواند تحقیقی، موفق و مفید انجام دهد که از فکری سازنده برخوردار باشد. مقالاتی که به جمع آوری موضوعات اکتفا می کنند، نمی توانند سهم زیادی در پیشرفت دانش بشری داشته باشند.</a:t>
            </a:r>
          </a:p>
          <a:p>
            <a:pPr algn="just"/>
            <a:r>
              <a:rPr lang="fa-IR" sz="2400" dirty="0">
                <a:cs typeface="B Titr" panose="00000700000000000000" pitchFamily="2" charset="-78"/>
              </a:rPr>
              <a:t>توضیح مطالب در حد ضرورت: </a:t>
            </a:r>
            <a:r>
              <a:rPr lang="fa-IR" sz="2400" dirty="0">
                <a:cs typeface="B Nazanin" panose="00000400000000000000" pitchFamily="2" charset="-78"/>
              </a:rPr>
              <a:t>از جمله مواردی که پژوهشگر در مقاله خود باید به آن توجه کند، دوری از حاشیه روی و زیاده روی </a:t>
            </a:r>
            <a:r>
              <a:rPr lang="fa-IR" sz="2400" dirty="0" smtClean="0">
                <a:cs typeface="B Nazanin" panose="00000400000000000000" pitchFamily="2" charset="-78"/>
              </a:rPr>
              <a:t>است.</a:t>
            </a:r>
            <a:endParaRPr lang="fa-IR" sz="2400" dirty="0">
              <a:cs typeface="B Nazanin" panose="00000400000000000000" pitchFamily="2" charset="-78"/>
            </a:endParaRPr>
          </a:p>
          <a:p>
            <a:pPr algn="just"/>
            <a:r>
              <a:rPr lang="fa-IR" sz="2400" dirty="0">
                <a:cs typeface="B Titr" panose="00000700000000000000" pitchFamily="2" charset="-78"/>
              </a:rPr>
              <a:t>متناسب بودن با نظریه </a:t>
            </a:r>
            <a:r>
              <a:rPr lang="fa-IR" sz="2400" dirty="0" smtClean="0">
                <a:cs typeface="B Titr" panose="00000700000000000000" pitchFamily="2" charset="-78"/>
              </a:rPr>
              <a:t>ها: </a:t>
            </a:r>
            <a:r>
              <a:rPr lang="fa-IR" sz="2400" dirty="0">
                <a:cs typeface="B Nazanin" panose="00000400000000000000" pitchFamily="2" charset="-78"/>
              </a:rPr>
              <a:t>هر رشته </a:t>
            </a:r>
            <a:r>
              <a:rPr lang="fa-IR" sz="2400" dirty="0" smtClean="0">
                <a:cs typeface="B Nazanin" panose="00000400000000000000" pitchFamily="2" charset="-78"/>
              </a:rPr>
              <a:t>علمی، </a:t>
            </a:r>
            <a:r>
              <a:rPr lang="fa-IR" sz="2400" dirty="0">
                <a:cs typeface="B Nazanin" panose="00000400000000000000" pitchFamily="2" charset="-78"/>
              </a:rPr>
              <a:t>تشکیل شده از نظریه ها و قوانینی که مورد اتفاق صاحب نظران آن مبحث است، که برای نوشتن مقاله باید آنها را در </a:t>
            </a:r>
            <a:r>
              <a:rPr lang="fa-IR" sz="2400" dirty="0" smtClean="0">
                <a:cs typeface="B Nazanin" panose="00000400000000000000" pitchFamily="2" charset="-78"/>
              </a:rPr>
              <a:t>نظر </a:t>
            </a:r>
            <a:r>
              <a:rPr lang="fa-IR" sz="2400" dirty="0">
                <a:cs typeface="B Nazanin" panose="00000400000000000000" pitchFamily="2" charset="-78"/>
              </a:rPr>
              <a:t>گرفت.</a:t>
            </a:r>
          </a:p>
          <a:p>
            <a:pPr algn="just"/>
            <a:endParaRPr lang="fa-IR" sz="2400" dirty="0"/>
          </a:p>
        </p:txBody>
      </p:sp>
      <p:sp>
        <p:nvSpPr>
          <p:cNvPr id="4" name="Slide Number Placeholder 3"/>
          <p:cNvSpPr>
            <a:spLocks noGrp="1"/>
          </p:cNvSpPr>
          <p:nvPr>
            <p:ph type="sldNum" sz="quarter" idx="12"/>
          </p:nvPr>
        </p:nvSpPr>
        <p:spPr>
          <a:xfrm>
            <a:off x="10659154" y="6391275"/>
            <a:ext cx="764215" cy="365125"/>
          </a:xfrm>
        </p:spPr>
        <p:txBody>
          <a:bodyPr/>
          <a:lstStyle/>
          <a:p>
            <a:fld id="{769A57F7-F4F3-4D06-B243-44D6BA67A820}" type="slidenum">
              <a:rPr lang="fa-IR" smtClean="0"/>
              <a:pPr/>
              <a:t>6</a:t>
            </a:fld>
            <a:endParaRPr lang="fa-IR" dirty="0"/>
          </a:p>
        </p:txBody>
      </p:sp>
      <p:sp>
        <p:nvSpPr>
          <p:cNvPr id="5" name="Title 1"/>
          <p:cNvSpPr>
            <a:spLocks noGrp="1"/>
          </p:cNvSpPr>
          <p:nvPr>
            <p:ph type="title"/>
          </p:nvPr>
        </p:nvSpPr>
        <p:spPr>
          <a:xfrm>
            <a:off x="913774" y="0"/>
            <a:ext cx="10364451" cy="1596177"/>
          </a:xfrm>
        </p:spPr>
        <p:txBody>
          <a:bodyPr>
            <a:normAutofit/>
          </a:bodyPr>
          <a:lstStyle/>
          <a:p>
            <a:r>
              <a:rPr lang="fa-IR" sz="4000" b="1" dirty="0">
                <a:cs typeface="B Nazanin" panose="00000400000000000000" pitchFamily="2" charset="-78"/>
              </a:rPr>
              <a:t>نکات مقاله نویسی که آن ها را باید رعایت </a:t>
            </a:r>
            <a:r>
              <a:rPr lang="fa-IR" sz="4000" b="1" dirty="0" smtClean="0">
                <a:cs typeface="B Nazanin" panose="00000400000000000000" pitchFamily="2" charset="-78"/>
              </a:rPr>
              <a:t>کرد</a:t>
            </a:r>
            <a:endParaRPr lang="fa-IR" sz="4000" b="1" dirty="0">
              <a:cs typeface="B Nazanin" panose="00000400000000000000" pitchFamily="2" charset="-78"/>
            </a:endParaRPr>
          </a:p>
        </p:txBody>
      </p:sp>
    </p:spTree>
    <p:extLst>
      <p:ext uri="{BB962C8B-B14F-4D97-AF65-F5344CB8AC3E}">
        <p14:creationId xmlns:p14="http://schemas.microsoft.com/office/powerpoint/2010/main" val="4442200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20936"/>
            <a:ext cx="10364451" cy="1596177"/>
          </a:xfrm>
        </p:spPr>
        <p:txBody>
          <a:bodyPr>
            <a:normAutofit/>
          </a:bodyPr>
          <a:lstStyle/>
          <a:p>
            <a:r>
              <a:rPr lang="fa-IR" sz="4000" b="1" dirty="0" smtClean="0">
                <a:cs typeface="B Nazanin" panose="00000400000000000000" pitchFamily="2" charset="-78"/>
              </a:rPr>
              <a:t>اهمیت نگارش مقاله</a:t>
            </a:r>
            <a:endParaRPr lang="en-US" sz="4000" b="1" dirty="0">
              <a:cs typeface="B Nazanin" panose="00000400000000000000" pitchFamily="2" charset="-78"/>
            </a:endParaRPr>
          </a:p>
        </p:txBody>
      </p:sp>
      <p:sp>
        <p:nvSpPr>
          <p:cNvPr id="3" name="Content Placeholder 2"/>
          <p:cNvSpPr>
            <a:spLocks noGrp="1"/>
          </p:cNvSpPr>
          <p:nvPr>
            <p:ph sz="quarter" idx="13"/>
          </p:nvPr>
        </p:nvSpPr>
        <p:spPr>
          <a:xfrm>
            <a:off x="913774" y="1837323"/>
            <a:ext cx="10363826" cy="3605533"/>
          </a:xfrm>
        </p:spPr>
        <p:txBody>
          <a:bodyPr>
            <a:noAutofit/>
          </a:bodyPr>
          <a:lstStyle/>
          <a:p>
            <a:pPr marL="457200" indent="-457200">
              <a:buFont typeface="+mj-lt"/>
              <a:buAutoNum type="arabicPeriod"/>
            </a:pPr>
            <a:r>
              <a:rPr lang="fa-IR" sz="2800" dirty="0" smtClean="0">
                <a:cs typeface="B Nazanin" panose="00000400000000000000" pitchFamily="2" charset="-78"/>
              </a:rPr>
              <a:t>گرفتن پذیرش از دانشگاه های بین المللی معتبر برای تحصیلات تکمیلی</a:t>
            </a:r>
          </a:p>
          <a:p>
            <a:pPr marL="457200" indent="-457200">
              <a:buFont typeface="+mj-lt"/>
              <a:buAutoNum type="arabicPeriod"/>
            </a:pPr>
            <a:r>
              <a:rPr lang="fa-IR" sz="2800" dirty="0" smtClean="0">
                <a:cs typeface="B Nazanin" panose="00000400000000000000" pitchFamily="2" charset="-78"/>
              </a:rPr>
              <a:t> یکی از معیارهای ارزیابی دانشجو در مصاحبه دوره دکتری</a:t>
            </a:r>
          </a:p>
          <a:p>
            <a:pPr marL="457200" indent="-457200">
              <a:buFont typeface="+mj-lt"/>
              <a:buAutoNum type="arabicPeriod"/>
            </a:pPr>
            <a:r>
              <a:rPr lang="fa-IR" sz="2800" dirty="0" smtClean="0">
                <a:cs typeface="B Nazanin" panose="00000400000000000000" pitchFamily="2" charset="-78"/>
              </a:rPr>
              <a:t> یکی از معیارهای مؤثر برای استخدام به عنوان هیأت علمی</a:t>
            </a:r>
          </a:p>
          <a:p>
            <a:pPr marL="457200" indent="-457200">
              <a:buFont typeface="+mj-lt"/>
              <a:buAutoNum type="arabicPeriod"/>
            </a:pPr>
            <a:r>
              <a:rPr lang="fa-IR" sz="2800" dirty="0" smtClean="0">
                <a:cs typeface="B Nazanin" panose="00000400000000000000" pitchFamily="2" charset="-78"/>
              </a:rPr>
              <a:t> ارتقای درجات علمی اساتید</a:t>
            </a:r>
          </a:p>
          <a:p>
            <a:pPr marL="457200" indent="-457200">
              <a:buFont typeface="+mj-lt"/>
              <a:buAutoNum type="arabicPeriod"/>
            </a:pPr>
            <a:r>
              <a:rPr lang="fa-IR" sz="2800" dirty="0" smtClean="0">
                <a:cs typeface="B Nazanin" panose="00000400000000000000" pitchFamily="2" charset="-78"/>
              </a:rPr>
              <a:t> ارتقای شغلی</a:t>
            </a:r>
          </a:p>
          <a:p>
            <a:pPr marL="457200" indent="-457200">
              <a:buFont typeface="+mj-lt"/>
              <a:buAutoNum type="arabicPeriod"/>
            </a:pPr>
            <a:r>
              <a:rPr lang="fa-IR" sz="2800" dirty="0" smtClean="0">
                <a:cs typeface="B Nazanin" panose="00000400000000000000" pitchFamily="2" charset="-78"/>
              </a:rPr>
              <a:t> ایجاد حس اعتماد به نفس در نویسنده</a:t>
            </a:r>
          </a:p>
          <a:p>
            <a:pPr marL="457200" indent="-457200">
              <a:buFont typeface="+mj-lt"/>
              <a:buAutoNum type="arabicPeriod"/>
            </a:pPr>
            <a:r>
              <a:rPr lang="fa-IR" sz="2800" dirty="0" smtClean="0">
                <a:cs typeface="B Nazanin" panose="00000400000000000000" pitchFamily="2" charset="-78"/>
              </a:rPr>
              <a:t>گسترش و نشر دانش</a:t>
            </a:r>
            <a:endParaRPr lang="en-US" sz="2800" dirty="0">
              <a:cs typeface="B Nazanin" panose="00000400000000000000" pitchFamily="2" charset="-78"/>
            </a:endParaRPr>
          </a:p>
        </p:txBody>
      </p:sp>
      <p:sp>
        <p:nvSpPr>
          <p:cNvPr id="4" name="Slide Number Placeholder 3"/>
          <p:cNvSpPr>
            <a:spLocks noGrp="1"/>
          </p:cNvSpPr>
          <p:nvPr>
            <p:ph type="sldNum" sz="quarter" idx="12"/>
          </p:nvPr>
        </p:nvSpPr>
        <p:spPr>
          <a:xfrm>
            <a:off x="10630125" y="6289675"/>
            <a:ext cx="764215" cy="365125"/>
          </a:xfrm>
        </p:spPr>
        <p:txBody>
          <a:bodyPr/>
          <a:lstStyle/>
          <a:p>
            <a:fld id="{769A57F7-F4F3-4D06-B243-44D6BA67A820}" type="slidenum">
              <a:rPr lang="fa-IR" smtClean="0"/>
              <a:pPr/>
              <a:t>7</a:t>
            </a:fld>
            <a:endParaRPr lang="fa-IR"/>
          </a:p>
        </p:txBody>
      </p:sp>
    </p:spTree>
    <p:extLst>
      <p:ext uri="{BB962C8B-B14F-4D97-AF65-F5344CB8AC3E}">
        <p14:creationId xmlns:p14="http://schemas.microsoft.com/office/powerpoint/2010/main" val="26753635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0"/>
            <a:ext cx="10364451" cy="1596177"/>
          </a:xfrm>
        </p:spPr>
        <p:txBody>
          <a:bodyPr>
            <a:normAutofit/>
          </a:bodyPr>
          <a:lstStyle/>
          <a:p>
            <a:r>
              <a:rPr lang="fa-IR" sz="4000" b="1" dirty="0" smtClean="0">
                <a:cs typeface="B Nazanin" panose="00000400000000000000" pitchFamily="2" charset="-78"/>
              </a:rPr>
              <a:t>انواع مقاله از لحاظ محل انتشار</a:t>
            </a:r>
            <a:endParaRPr lang="en-US" sz="4000" b="1" dirty="0">
              <a:cs typeface="B Nazanin" panose="00000400000000000000" pitchFamily="2" charset="-78"/>
            </a:endParaRPr>
          </a:p>
        </p:txBody>
      </p:sp>
      <p:sp>
        <p:nvSpPr>
          <p:cNvPr id="3" name="Content Placeholder 2"/>
          <p:cNvSpPr>
            <a:spLocks noGrp="1"/>
          </p:cNvSpPr>
          <p:nvPr>
            <p:ph sz="quarter" idx="13"/>
          </p:nvPr>
        </p:nvSpPr>
        <p:spPr>
          <a:xfrm>
            <a:off x="0" y="1964788"/>
            <a:ext cx="11873132" cy="4684541"/>
          </a:xfrm>
        </p:spPr>
        <p:txBody>
          <a:bodyPr>
            <a:normAutofit/>
          </a:bodyPr>
          <a:lstStyle/>
          <a:p>
            <a:pPr marL="0" indent="0">
              <a:buNone/>
            </a:pPr>
            <a:r>
              <a:rPr lang="fa-IR" sz="2400" b="1" dirty="0" smtClean="0">
                <a:cs typeface="B Titr" panose="00000700000000000000" pitchFamily="2" charset="-78"/>
              </a:rPr>
              <a:t>1. مقالات ژورنال</a:t>
            </a:r>
            <a:r>
              <a:rPr lang="fa-IR" sz="2400" dirty="0" smtClean="0">
                <a:cs typeface="B Titr" panose="00000700000000000000" pitchFamily="2" charset="-78"/>
              </a:rPr>
              <a:t>:</a:t>
            </a:r>
            <a:r>
              <a:rPr lang="fa-IR" sz="2400" dirty="0" smtClean="0">
                <a:cs typeface="B Nazanin" panose="00000400000000000000" pitchFamily="2" charset="-78"/>
              </a:rPr>
              <a:t> در هر مقاله ژورنال (</a:t>
            </a:r>
            <a:r>
              <a:rPr lang="en-US" sz="2400" dirty="0" smtClean="0">
                <a:cs typeface="B Nazanin" panose="00000400000000000000" pitchFamily="2" charset="-78"/>
              </a:rPr>
              <a:t>Journal paper </a:t>
            </a:r>
            <a:r>
              <a:rPr lang="fa-IR" sz="2400" dirty="0" smtClean="0">
                <a:cs typeface="B Nazanin" panose="00000400000000000000" pitchFamily="2" charset="-78"/>
              </a:rPr>
              <a:t>) یک یافته جدید علمی به طور کامل و شفاف بررسی می‌شود. در این نوع مقالات، مقایسه پژوهش جدید با پژوهش‌های پیشین انجام می‌گیرد و نتایج به صورت دقیق و مفصل توضیح داده می‌شوند.</a:t>
            </a:r>
          </a:p>
          <a:p>
            <a:pPr marL="0" indent="0">
              <a:buNone/>
            </a:pPr>
            <a:r>
              <a:rPr lang="fa-IR" sz="2400" dirty="0" smtClean="0">
                <a:cs typeface="B Titr" panose="00000700000000000000" pitchFamily="2" charset="-78"/>
              </a:rPr>
              <a:t>الف) مقالات اصلی </a:t>
            </a:r>
            <a:r>
              <a:rPr lang="en-US" sz="2400" dirty="0" smtClean="0">
                <a:cs typeface="B Titr" panose="00000700000000000000" pitchFamily="2" charset="-78"/>
              </a:rPr>
              <a:t>Original Paper </a:t>
            </a:r>
            <a:r>
              <a:rPr lang="fa-IR" sz="2400" dirty="0" smtClean="0">
                <a:cs typeface="B Titr" panose="00000700000000000000" pitchFamily="2" charset="-78"/>
              </a:rPr>
              <a:t> یا </a:t>
            </a:r>
            <a:r>
              <a:rPr lang="en-US" sz="2400" dirty="0" smtClean="0">
                <a:cs typeface="B Titr" panose="00000700000000000000" pitchFamily="2" charset="-78"/>
              </a:rPr>
              <a:t>Regular Research</a:t>
            </a:r>
            <a:endParaRPr lang="en-US" sz="2400" dirty="0">
              <a:cs typeface="B Titr" panose="00000700000000000000" pitchFamily="2" charset="-78"/>
            </a:endParaRPr>
          </a:p>
          <a:p>
            <a:pPr marL="0" indent="0">
              <a:buNone/>
            </a:pPr>
            <a:r>
              <a:rPr lang="fa-IR" sz="2400" dirty="0" smtClean="0">
                <a:cs typeface="B Titr" panose="00000700000000000000" pitchFamily="2" charset="-78"/>
              </a:rPr>
              <a:t>ب) مقالات مروری </a:t>
            </a:r>
            <a:r>
              <a:rPr lang="en-US" sz="2400" dirty="0" smtClean="0">
                <a:cs typeface="B Titr" panose="00000700000000000000" pitchFamily="2" charset="-78"/>
              </a:rPr>
              <a:t>Review Paper</a:t>
            </a:r>
          </a:p>
          <a:p>
            <a:pPr marL="457200" indent="-457200">
              <a:buNone/>
            </a:pPr>
            <a:r>
              <a:rPr lang="fa-IR" sz="2400" dirty="0" smtClean="0">
                <a:cs typeface="B Titr" panose="00000700000000000000" pitchFamily="2" charset="-78"/>
              </a:rPr>
              <a:t>ج) مقالات از نوع </a:t>
            </a:r>
            <a:r>
              <a:rPr lang="en-US" sz="2400" dirty="0" smtClean="0">
                <a:cs typeface="B Titr" panose="00000700000000000000" pitchFamily="2" charset="-78"/>
              </a:rPr>
              <a:t>Letter</a:t>
            </a:r>
          </a:p>
          <a:p>
            <a:pPr marL="457200" indent="-457200">
              <a:buNone/>
            </a:pPr>
            <a:r>
              <a:rPr lang="fa-IR" sz="2400" dirty="0" smtClean="0">
                <a:cs typeface="B Titr" panose="00000700000000000000" pitchFamily="2" charset="-78"/>
              </a:rPr>
              <a:t>د) مقالات </a:t>
            </a:r>
            <a:r>
              <a:rPr lang="en-US" sz="2400" dirty="0" smtClean="0">
                <a:cs typeface="B Titr" panose="00000700000000000000" pitchFamily="2" charset="-78"/>
              </a:rPr>
              <a:t>Short/ Rapid/ Brief Communication</a:t>
            </a:r>
            <a:endParaRPr lang="fa-IR" sz="2400" dirty="0" smtClean="0">
              <a:cs typeface="B Titr" panose="00000700000000000000" pitchFamily="2" charset="-78"/>
            </a:endParaRPr>
          </a:p>
          <a:p>
            <a:pPr marL="457200" indent="-457200">
              <a:buNone/>
            </a:pPr>
            <a:r>
              <a:rPr lang="fa-IR" sz="2400" dirty="0" smtClean="0">
                <a:cs typeface="B Titr" panose="00000700000000000000" pitchFamily="2" charset="-78"/>
              </a:rPr>
              <a:t>ه) مقالات </a:t>
            </a:r>
            <a:r>
              <a:rPr lang="en-US" sz="2400" dirty="0" smtClean="0">
                <a:cs typeface="B Titr" panose="00000700000000000000" pitchFamily="2" charset="-78"/>
              </a:rPr>
              <a:t>note</a:t>
            </a:r>
          </a:p>
          <a:p>
            <a:pPr marL="457200" indent="-457200">
              <a:buFont typeface="+mj-lt"/>
              <a:buAutoNum type="arabicPeriod"/>
            </a:pPr>
            <a:endParaRPr lang="fa-IR" sz="2400" dirty="0" smtClean="0">
              <a:cs typeface="B Nazanin" panose="00000400000000000000" pitchFamily="2" charset="-78"/>
            </a:endParaRPr>
          </a:p>
        </p:txBody>
      </p:sp>
      <p:sp>
        <p:nvSpPr>
          <p:cNvPr id="4" name="Slide Number Placeholder 3"/>
          <p:cNvSpPr>
            <a:spLocks noGrp="1"/>
          </p:cNvSpPr>
          <p:nvPr>
            <p:ph type="sldNum" sz="quarter" idx="12"/>
          </p:nvPr>
        </p:nvSpPr>
        <p:spPr>
          <a:xfrm>
            <a:off x="10775268" y="6284204"/>
            <a:ext cx="764215" cy="365125"/>
          </a:xfrm>
        </p:spPr>
        <p:txBody>
          <a:bodyPr/>
          <a:lstStyle/>
          <a:p>
            <a:fld id="{769A57F7-F4F3-4D06-B243-44D6BA67A820}" type="slidenum">
              <a:rPr lang="fa-IR" smtClean="0"/>
              <a:pPr/>
              <a:t>8</a:t>
            </a:fld>
            <a:endParaRPr lang="fa-I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1596177"/>
            <a:ext cx="10363826" cy="3424107"/>
          </a:xfrm>
        </p:spPr>
        <p:txBody>
          <a:bodyPr>
            <a:noAutofit/>
          </a:bodyPr>
          <a:lstStyle/>
          <a:p>
            <a:pPr marL="0" indent="0" algn="just">
              <a:buNone/>
            </a:pPr>
            <a:r>
              <a:rPr lang="fa-IR" sz="2400" b="1" dirty="0" smtClean="0">
                <a:cs typeface="B Titr" panose="00000700000000000000" pitchFamily="2" charset="-78"/>
              </a:rPr>
              <a:t>2. مقالات </a:t>
            </a:r>
            <a:r>
              <a:rPr lang="fa-IR" sz="2400" b="1" dirty="0">
                <a:cs typeface="B Titr" panose="00000700000000000000" pitchFamily="2" charset="-78"/>
              </a:rPr>
              <a:t>کنفرانسی</a:t>
            </a:r>
            <a:r>
              <a:rPr lang="fa-IR" sz="2400" dirty="0" smtClean="0">
                <a:cs typeface="B Nazanin" panose="00000400000000000000" pitchFamily="2" charset="-78"/>
              </a:rPr>
              <a:t>: در </a:t>
            </a:r>
            <a:r>
              <a:rPr lang="fa-IR" sz="2400" dirty="0">
                <a:cs typeface="B Nazanin" panose="00000400000000000000" pitchFamily="2" charset="-78"/>
              </a:rPr>
              <a:t>یک کنفرانس، افرادی که در زمینه خاصی به تحقیق و پژوهش مشغول هستند، به تبادل اطلاعات می‌پردازند. بیشتر اوقات، ایده‌ای که در آغاز به ذهن می‌رسد به صورت یک مقاله کنفرانسی چاپ شده و به جامعه علمی عرضه می‌شود. در این </a:t>
            </a:r>
            <a:r>
              <a:rPr lang="fa-IR" sz="2400" dirty="0" smtClean="0">
                <a:cs typeface="B Nazanin" panose="00000400000000000000" pitchFamily="2" charset="-78"/>
              </a:rPr>
              <a:t>مرحله </a:t>
            </a:r>
            <a:r>
              <a:rPr lang="fa-IR" sz="2400" dirty="0">
                <a:cs typeface="B Nazanin" panose="00000400000000000000" pitchFamily="2" charset="-78"/>
              </a:rPr>
              <a:t>هنوز جزییات، مورد بررسی دقیق قرار نگرفته و مقایسه کافی با دیگر پژوهش‌های مشابه </a:t>
            </a:r>
            <a:r>
              <a:rPr lang="fa-IR" sz="2400" dirty="0" smtClean="0">
                <a:cs typeface="B Nazanin" panose="00000400000000000000" pitchFamily="2" charset="-78"/>
              </a:rPr>
              <a:t>انجام </a:t>
            </a:r>
            <a:r>
              <a:rPr lang="fa-IR" sz="2400" dirty="0">
                <a:cs typeface="B Nazanin" panose="00000400000000000000" pitchFamily="2" charset="-78"/>
              </a:rPr>
              <a:t>نشده است.</a:t>
            </a:r>
          </a:p>
          <a:p>
            <a:pPr marL="0" indent="0" algn="just">
              <a:buNone/>
            </a:pPr>
            <a:r>
              <a:rPr lang="fa-IR" sz="2400" b="1" dirty="0" smtClean="0">
                <a:cs typeface="B Titr" panose="00000700000000000000" pitchFamily="2" charset="-78"/>
              </a:rPr>
              <a:t>الف</a:t>
            </a:r>
            <a:r>
              <a:rPr lang="fa-IR" sz="2400" b="1" dirty="0">
                <a:cs typeface="B Titr" panose="00000700000000000000" pitchFamily="2" charset="-78"/>
              </a:rPr>
              <a:t>) ارایه </a:t>
            </a:r>
            <a:r>
              <a:rPr lang="fa-IR" sz="2400" b="1" dirty="0" smtClean="0">
                <a:cs typeface="B Titr" panose="00000700000000000000" pitchFamily="2" charset="-78"/>
              </a:rPr>
              <a:t>شفاهی</a:t>
            </a:r>
            <a:r>
              <a:rPr lang="en-US" sz="2400" b="1" dirty="0" smtClean="0">
                <a:cs typeface="B Titr" panose="00000700000000000000" pitchFamily="2" charset="-78"/>
              </a:rPr>
              <a:t>Oral </a:t>
            </a:r>
            <a:r>
              <a:rPr lang="fa-IR" sz="2400" b="1" dirty="0" smtClean="0">
                <a:cs typeface="B Titr" panose="00000700000000000000" pitchFamily="2" charset="-78"/>
              </a:rPr>
              <a:t> </a:t>
            </a:r>
            <a:r>
              <a:rPr lang="en-US" sz="2400" b="1" dirty="0" smtClean="0">
                <a:cs typeface="B Titr" panose="00000700000000000000" pitchFamily="2" charset="-78"/>
              </a:rPr>
              <a:t>:</a:t>
            </a:r>
            <a:r>
              <a:rPr lang="fa-IR" sz="2400" b="1" dirty="0" smtClean="0">
                <a:cs typeface="B Titr" panose="00000700000000000000" pitchFamily="2" charset="-78"/>
              </a:rPr>
              <a:t> </a:t>
            </a:r>
            <a:r>
              <a:rPr lang="fa-IR" sz="2400" dirty="0" smtClean="0">
                <a:cs typeface="B Nazanin" panose="00000400000000000000" pitchFamily="2" charset="-78"/>
              </a:rPr>
              <a:t>مقاله </a:t>
            </a:r>
            <a:r>
              <a:rPr lang="fa-IR" sz="2400" dirty="0">
                <a:cs typeface="B Nazanin" panose="00000400000000000000" pitchFamily="2" charset="-78"/>
              </a:rPr>
              <a:t>به صورت شفاهی در زمان تقریبی بیست دقیقه برای حاضرین ارایه می‌شود. در این حالت پانزده دقیقه برای ارایه نویسنده و پنج دقیقه برای پرسش و پاسخ در نظر گرفته می‌شود. فایل ارایه باید به صورت </a:t>
            </a:r>
            <a:r>
              <a:rPr lang="fa-IR" sz="2400" dirty="0" smtClean="0">
                <a:cs typeface="B Nazanin" panose="00000400000000000000" pitchFamily="2" charset="-78"/>
              </a:rPr>
              <a:t>پاورپوینت (</a:t>
            </a:r>
            <a:r>
              <a:rPr lang="en-US" sz="2400" dirty="0" smtClean="0">
                <a:cs typeface="B Nazanin" panose="00000400000000000000" pitchFamily="2" charset="-78"/>
              </a:rPr>
              <a:t>PowerPoint</a:t>
            </a:r>
            <a:r>
              <a:rPr lang="fa-IR" sz="2400" dirty="0" smtClean="0">
                <a:cs typeface="B Nazanin" panose="00000400000000000000" pitchFamily="2" charset="-78"/>
              </a:rPr>
              <a:t>) باشد</a:t>
            </a:r>
            <a:r>
              <a:rPr lang="fa-IR" sz="2400" dirty="0">
                <a:cs typeface="B Nazanin" panose="00000400000000000000" pitchFamily="2" charset="-78"/>
              </a:rPr>
              <a:t>.</a:t>
            </a:r>
          </a:p>
          <a:p>
            <a:pPr marL="0" indent="0" algn="just">
              <a:buNone/>
            </a:pPr>
            <a:r>
              <a:rPr lang="fa-IR" sz="2400" b="1" dirty="0">
                <a:cs typeface="B Titr" panose="00000700000000000000" pitchFamily="2" charset="-78"/>
              </a:rPr>
              <a:t>ب) </a:t>
            </a:r>
            <a:r>
              <a:rPr lang="fa-IR" sz="2400" b="1" dirty="0" smtClean="0">
                <a:cs typeface="B Titr" panose="00000700000000000000" pitchFamily="2" charset="-78"/>
              </a:rPr>
              <a:t>پوستر</a:t>
            </a:r>
            <a:r>
              <a:rPr lang="en-US" sz="2400" b="1" dirty="0" smtClean="0">
                <a:cs typeface="B Titr" panose="00000700000000000000" pitchFamily="2" charset="-78"/>
              </a:rPr>
              <a:t>: Poster </a:t>
            </a:r>
            <a:r>
              <a:rPr lang="fa-IR" sz="2400" b="1" dirty="0" smtClean="0">
                <a:cs typeface="B Nazanin" panose="00000400000000000000" pitchFamily="2" charset="-78"/>
              </a:rPr>
              <a:t> </a:t>
            </a:r>
            <a:r>
              <a:rPr lang="fa-IR" sz="2400" dirty="0" smtClean="0">
                <a:cs typeface="B Nazanin" panose="00000400000000000000" pitchFamily="2" charset="-78"/>
              </a:rPr>
              <a:t>اگر شخص نتواند/ نخواهد مقاله را به صورت شفاهی ارایه دهد و یا داوران با ارایه مقاله به صورت پوستر موافقت کرده‌اند؛ می‌تواند پوستر مقاله را تهیه کرده و در محل تعیین شده قرار دهد. </a:t>
            </a:r>
            <a:endParaRPr lang="fa-IR" sz="2400" dirty="0">
              <a:cs typeface="B Nazanin" panose="00000400000000000000" pitchFamily="2" charset="-78"/>
            </a:endParaRPr>
          </a:p>
        </p:txBody>
      </p:sp>
      <p:sp>
        <p:nvSpPr>
          <p:cNvPr id="4" name="Slide Number Placeholder 3"/>
          <p:cNvSpPr>
            <a:spLocks noGrp="1"/>
          </p:cNvSpPr>
          <p:nvPr>
            <p:ph type="sldNum" sz="quarter" idx="12"/>
          </p:nvPr>
        </p:nvSpPr>
        <p:spPr>
          <a:xfrm>
            <a:off x="10513385" y="6251336"/>
            <a:ext cx="764215" cy="365125"/>
          </a:xfrm>
        </p:spPr>
        <p:txBody>
          <a:bodyPr/>
          <a:lstStyle/>
          <a:p>
            <a:fld id="{769A57F7-F4F3-4D06-B243-44D6BA67A820}" type="slidenum">
              <a:rPr lang="fa-IR" smtClean="0"/>
              <a:pPr/>
              <a:t>9</a:t>
            </a:fld>
            <a:endParaRPr lang="fa-IR" dirty="0"/>
          </a:p>
        </p:txBody>
      </p:sp>
      <p:sp>
        <p:nvSpPr>
          <p:cNvPr id="5" name="Title 1"/>
          <p:cNvSpPr>
            <a:spLocks noGrp="1"/>
          </p:cNvSpPr>
          <p:nvPr>
            <p:ph type="title"/>
          </p:nvPr>
        </p:nvSpPr>
        <p:spPr>
          <a:xfrm>
            <a:off x="913149" y="0"/>
            <a:ext cx="10364451" cy="1596177"/>
          </a:xfrm>
        </p:spPr>
        <p:txBody>
          <a:bodyPr>
            <a:normAutofit/>
          </a:bodyPr>
          <a:lstStyle/>
          <a:p>
            <a:r>
              <a:rPr lang="fa-IR" sz="4000" b="1" dirty="0" smtClean="0">
                <a:cs typeface="B Nazanin" panose="00000400000000000000" pitchFamily="2" charset="-78"/>
              </a:rPr>
              <a:t>انواع مقاله از لحاظ محل انتشار</a:t>
            </a:r>
            <a:endParaRPr lang="en-US" sz="4000" b="1" dirty="0">
              <a:cs typeface="B Nazanin" panose="00000400000000000000" pitchFamily="2" charset="-78"/>
            </a:endParaRPr>
          </a:p>
        </p:txBody>
      </p:sp>
    </p:spTree>
    <p:extLst>
      <p:ext uri="{BB962C8B-B14F-4D97-AF65-F5344CB8AC3E}">
        <p14:creationId xmlns:p14="http://schemas.microsoft.com/office/powerpoint/2010/main" val="1625680941"/>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TM04033925[[fn=Droplet]]</Template>
  <TotalTime>929</TotalTime>
  <Words>3264</Words>
  <Application>Microsoft Office PowerPoint</Application>
  <PresentationFormat>Widescreen</PresentationFormat>
  <Paragraphs>196</Paragraphs>
  <Slides>30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Arial</vt:lpstr>
      <vt:lpstr>B Esfehan</vt:lpstr>
      <vt:lpstr>B Nazanin</vt:lpstr>
      <vt:lpstr>B Titr</vt:lpstr>
      <vt:lpstr>Calibri</vt:lpstr>
      <vt:lpstr>Times New Roman</vt:lpstr>
      <vt:lpstr>Tw Cen MT</vt:lpstr>
      <vt:lpstr>Wingdings</vt:lpstr>
      <vt:lpstr>Droplet</vt:lpstr>
      <vt:lpstr>PowerPoint Presentation</vt:lpstr>
      <vt:lpstr>عنوان کارگاه: آشنایی با ساختار مقاله و مقاله نویسی</vt:lpstr>
      <vt:lpstr>مقدمه</vt:lpstr>
      <vt:lpstr>مقاله چیست؟</vt:lpstr>
      <vt:lpstr>نکات مقاله نویسی که آن ها را باید رعایت کرد</vt:lpstr>
      <vt:lpstr>نکات مقاله نویسی که آن ها را باید رعایت کرد</vt:lpstr>
      <vt:lpstr>اهمیت نگارش مقاله</vt:lpstr>
      <vt:lpstr>انواع مقاله از لحاظ محل انتشار</vt:lpstr>
      <vt:lpstr>انواع مقاله از لحاظ محل انتشار</vt:lpstr>
      <vt:lpstr>انواع مقاله از نظر محتوا</vt:lpstr>
      <vt:lpstr>انواع مقاله از نظر محتوا</vt:lpstr>
      <vt:lpstr>انواع مقاله از لحاظ محتوا</vt:lpstr>
      <vt:lpstr>انواع مقاله از لحاظ محتوا</vt:lpstr>
      <vt:lpstr>PowerPoint Presentation</vt:lpstr>
      <vt:lpstr>اجزاء تشکیل دهنده ساختار مقاله</vt:lpstr>
      <vt:lpstr>اجزاء مقاله: عنوان</vt:lpstr>
      <vt:lpstr>اجزاء مقاله: مشخصات نویسنده</vt:lpstr>
      <vt:lpstr>اجزاء مقاله: چکیده</vt:lpstr>
      <vt:lpstr>اجزاء مقاله: کلمات کلیدی</vt:lpstr>
      <vt:lpstr>اجزاء مقاله: مقدمه</vt:lpstr>
      <vt:lpstr>اجزاء مقاله: روش ها</vt:lpstr>
      <vt:lpstr>اجزاء مقاله: نتایج (یافته ها)</vt:lpstr>
      <vt:lpstr>اجزاء مقاله: بحث و نتیجه گیری</vt:lpstr>
      <vt:lpstr>اجزاء مقاله: تقدیرها</vt:lpstr>
      <vt:lpstr>اجزاء مقاله: ضمایم</vt:lpstr>
      <vt:lpstr> اجزاء مقاله: منابع</vt:lpstr>
      <vt:lpstr>ثبت مقاله در مجلات علمی</vt:lpstr>
      <vt:lpstr>فرآیند انتخاب مجله</vt:lpstr>
      <vt:lpstr>فرآیند پذیرش یا رد مقاله</vt:lpstr>
      <vt:lpstr>#مشگین_شهر_را_باید_دید</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mostafa2 ghorbani2</dc:creator>
  <cp:lastModifiedBy>mostafa2 ghorbani2</cp:lastModifiedBy>
  <cp:revision>80</cp:revision>
  <dcterms:created xsi:type="dcterms:W3CDTF">2019-07-08T08:02:32Z</dcterms:created>
  <dcterms:modified xsi:type="dcterms:W3CDTF">2019-07-27T11:03:38Z</dcterms:modified>
</cp:coreProperties>
</file>