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81" r:id="rId5"/>
    <p:sldId id="263" r:id="rId6"/>
    <p:sldId id="264" r:id="rId7"/>
    <p:sldId id="282" r:id="rId8"/>
    <p:sldId id="295" r:id="rId9"/>
    <p:sldId id="266" r:id="rId10"/>
    <p:sldId id="268" r:id="rId11"/>
    <p:sldId id="267" r:id="rId12"/>
    <p:sldId id="276" r:id="rId13"/>
    <p:sldId id="291" r:id="rId14"/>
    <p:sldId id="283" r:id="rId15"/>
    <p:sldId id="279" r:id="rId16"/>
    <p:sldId id="296" r:id="rId17"/>
    <p:sldId id="280" r:id="rId18"/>
    <p:sldId id="275" r:id="rId19"/>
    <p:sldId id="297" r:id="rId20"/>
    <p:sldId id="272" r:id="rId21"/>
    <p:sldId id="273" r:id="rId22"/>
    <p:sldId id="274" r:id="rId23"/>
    <p:sldId id="271" r:id="rId24"/>
    <p:sldId id="298" r:id="rId25"/>
    <p:sldId id="285" r:id="rId26"/>
    <p:sldId id="286" r:id="rId27"/>
    <p:sldId id="299" r:id="rId28"/>
    <p:sldId id="288" r:id="rId29"/>
    <p:sldId id="292" r:id="rId30"/>
    <p:sldId id="300" r:id="rId31"/>
    <p:sldId id="287" r:id="rId32"/>
    <p:sldId id="294" r:id="rId33"/>
    <p:sldId id="290"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5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F636606-99D0-4B13-B9C1-788507781EA0}" type="datetimeFigureOut">
              <a:rPr lang="en-US" smtClean="0">
                <a:solidFill>
                  <a:srgbClr val="DBF5F9">
                    <a:shade val="90000"/>
                  </a:srgbClr>
                </a:solidFill>
              </a:rPr>
              <a:pPr/>
              <a:t>12/1/2019</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B764A72-046A-4350-8A9C-EBC77D2B7C6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10864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9646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469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9203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636606-99D0-4B13-B9C1-788507781EA0}" type="datetimeFigureOut">
              <a:rPr lang="en-US" smtClean="0">
                <a:solidFill>
                  <a:srgbClr val="DBF5F9">
                    <a:shade val="90000"/>
                  </a:srgbClr>
                </a:solidFill>
              </a:rPr>
              <a:pPr/>
              <a:t>12/1/2019</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B764A72-046A-4350-8A9C-EBC77D2B7C6E}"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989469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962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621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5283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939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7025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0629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F636606-99D0-4B13-B9C1-788507781EA0}" type="datetimeFigureOut">
              <a:rPr lang="en-US" smtClean="0">
                <a:solidFill>
                  <a:srgbClr val="04617B">
                    <a:shade val="90000"/>
                  </a:srgbClr>
                </a:solidFill>
              </a:rPr>
              <a:pPr/>
              <a:t>12/1/2019</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764A72-046A-4350-8A9C-EBC77D2B7C6E}"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30768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ebmedli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xplain.org/dxp2/dxp.sdemo.asp?login=demslcshom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solidFill>
                  <a:schemeClr val="bg1"/>
                </a:solidFill>
              </a:rPr>
              <a:t>مرجع شناسی لاتین پزشکی</a:t>
            </a:r>
            <a:endParaRPr lang="fa-IR" dirty="0">
              <a:solidFill>
                <a:schemeClr val="bg1"/>
              </a:solidFill>
            </a:endParaRPr>
          </a:p>
        </p:txBody>
      </p:sp>
      <p:sp>
        <p:nvSpPr>
          <p:cNvPr id="3" name="Subtitle 2"/>
          <p:cNvSpPr>
            <a:spLocks noGrp="1"/>
          </p:cNvSpPr>
          <p:nvPr>
            <p:ph type="subTitle" idx="1"/>
          </p:nvPr>
        </p:nvSpPr>
        <p:spPr/>
        <p:txBody>
          <a:bodyPr/>
          <a:lstStyle/>
          <a:p>
            <a:pPr algn="ctr"/>
            <a:r>
              <a:rPr lang="fa-IR" dirty="0" smtClean="0"/>
              <a:t>سوسن شاه خدابنده</a:t>
            </a:r>
          </a:p>
          <a:p>
            <a:pPr algn="ctr"/>
            <a:r>
              <a:rPr lang="fa-IR" dirty="0" smtClean="0"/>
              <a:t>مرداد 98</a:t>
            </a:r>
            <a:endParaRPr lang="fa-IR" dirty="0"/>
          </a:p>
        </p:txBody>
      </p:sp>
    </p:spTree>
    <p:extLst>
      <p:ext uri="{BB962C8B-B14F-4D97-AF65-F5344CB8AC3E}">
        <p14:creationId xmlns:p14="http://schemas.microsoft.com/office/powerpoint/2010/main" val="208231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45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r>
            <a:br>
              <a:rPr lang="fa-IR" dirty="0" smtClean="0"/>
            </a:br>
            <a:endParaRPr lang="fa-IR" dirty="0"/>
          </a:p>
        </p:txBody>
      </p:sp>
      <p:sp>
        <p:nvSpPr>
          <p:cNvPr id="3" name="Content Placeholder 2"/>
          <p:cNvSpPr>
            <a:spLocks noGrp="1"/>
          </p:cNvSpPr>
          <p:nvPr>
            <p:ph idx="1"/>
          </p:nvPr>
        </p:nvSpPr>
        <p:spPr/>
        <p:txBody>
          <a:bodyPr/>
          <a:lstStyle/>
          <a:p>
            <a:pPr marL="0" indent="0">
              <a:buNone/>
            </a:pPr>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88392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66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pPr algn="ctr"/>
            <a:r>
              <a:rPr lang="fa-IR" sz="2400" b="1" dirty="0" smtClean="0">
                <a:cs typeface="B Nazanin" panose="00000400000000000000" pitchFamily="2" charset="-78"/>
              </a:rPr>
              <a:t>پابمد</a:t>
            </a:r>
            <a:r>
              <a:rPr lang="en-US" sz="2400" b="1" dirty="0" smtClean="0">
                <a:solidFill>
                  <a:prstClr val="black"/>
                </a:solidFill>
              </a:rPr>
              <a:t/>
            </a:r>
            <a:br>
              <a:rPr lang="en-US" sz="2400" b="1" dirty="0" smtClean="0">
                <a:solidFill>
                  <a:prstClr val="black"/>
                </a:solidFill>
              </a:rPr>
            </a:br>
            <a:r>
              <a:rPr lang="en-US" sz="2400" b="1" dirty="0" smtClean="0">
                <a:latin typeface="Times New Roman" panose="02020603050405020304" pitchFamily="18" charset="0"/>
                <a:cs typeface="Times New Roman" panose="02020603050405020304" pitchFamily="18" charset="0"/>
              </a:rPr>
              <a:t>PubMed</a:t>
            </a:r>
            <a:endParaRPr lang="fa-IR"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4983163"/>
          </a:xfrm>
        </p:spPr>
        <p:txBody>
          <a:bodyPr/>
          <a:lstStyle/>
          <a:p>
            <a:pPr algn="r" rtl="1"/>
            <a:r>
              <a:rPr lang="fa-IR" dirty="0" smtClean="0"/>
              <a:t>آدرس: </a:t>
            </a:r>
            <a:r>
              <a:rPr lang="en-US" sz="2200" b="1" dirty="0">
                <a:solidFill>
                  <a:prstClr val="black"/>
                </a:solidFill>
                <a:latin typeface="Times New Roman" panose="02020603050405020304" pitchFamily="18" charset="0"/>
                <a:cs typeface="Times New Roman" panose="02020603050405020304" pitchFamily="18" charset="0"/>
                <a:hlinkClick r:id="rId2"/>
              </a:rPr>
              <a:t>https://www.ncbi.nlm.nih.gov/pubmed</a:t>
            </a:r>
            <a:r>
              <a:rPr lang="en-US" sz="2200" b="1" dirty="0" smtClean="0">
                <a:solidFill>
                  <a:prstClr val="black"/>
                </a:solidFill>
                <a:latin typeface="Times New Roman" panose="02020603050405020304" pitchFamily="18" charset="0"/>
                <a:cs typeface="Times New Roman" panose="02020603050405020304" pitchFamily="18" charset="0"/>
                <a:hlinkClick r:id="rId2"/>
              </a:rPr>
              <a:t>/</a:t>
            </a:r>
            <a:endParaRPr lang="en-US" sz="2200" b="1" dirty="0" smtClean="0">
              <a:solidFill>
                <a:prstClr val="black"/>
              </a:solidFill>
              <a:latin typeface="Times New Roman" panose="02020603050405020304" pitchFamily="18" charset="0"/>
              <a:cs typeface="Times New Roman" panose="02020603050405020304" pitchFamily="18" charset="0"/>
            </a:endParaRPr>
          </a:p>
          <a:p>
            <a:pPr lvl="0" algn="r" rtl="1"/>
            <a:r>
              <a:rPr lang="fa-IR" sz="2800" dirty="0">
                <a:solidFill>
                  <a:prstClr val="black"/>
                </a:solidFill>
                <a:cs typeface="B Nazanin" panose="00000400000000000000" pitchFamily="2" charset="-78"/>
              </a:rPr>
              <a:t>هزینه: رایگان</a:t>
            </a:r>
          </a:p>
          <a:p>
            <a:pPr lvl="0" algn="r" rtl="1"/>
            <a:r>
              <a:rPr lang="fa-IR" sz="2800" dirty="0">
                <a:solidFill>
                  <a:prstClr val="black"/>
                </a:solidFill>
                <a:cs typeface="B Nazanin" panose="00000400000000000000" pitchFamily="2" charset="-78"/>
              </a:rPr>
              <a:t>روزآمد سازی</a:t>
            </a:r>
            <a:r>
              <a:rPr lang="fa-IR" sz="2800" dirty="0" smtClean="0">
                <a:solidFill>
                  <a:prstClr val="black"/>
                </a:solidFill>
                <a:cs typeface="B Nazanin" panose="00000400000000000000" pitchFamily="2" charset="-78"/>
              </a:rPr>
              <a:t>: هفتگی </a:t>
            </a:r>
            <a:endParaRPr lang="fa-IR" sz="2800" dirty="0">
              <a:solidFill>
                <a:prstClr val="black"/>
              </a:solidFill>
              <a:cs typeface="B Nazanin" panose="00000400000000000000" pitchFamily="2" charset="-78"/>
            </a:endParaRPr>
          </a:p>
          <a:p>
            <a:pPr algn="r" rtl="1"/>
            <a:r>
              <a:rPr lang="fa-IR" sz="2400" dirty="0" smtClean="0">
                <a:cs typeface="B Nazanin" panose="00000400000000000000" pitchFamily="2" charset="-78"/>
              </a:rPr>
              <a:t>توسط کتابخانه ملی پزشکی آمریکا </a:t>
            </a:r>
            <a:r>
              <a:rPr lang="en-US" sz="2000" dirty="0">
                <a:latin typeface="Times New Roman" panose="02020603050405020304" pitchFamily="18" charset="0"/>
                <a:ea typeface="+mj-ea"/>
                <a:cs typeface="Times New Roman" panose="02020603050405020304" pitchFamily="18" charset="0"/>
              </a:rPr>
              <a:t>PubMed</a:t>
            </a:r>
            <a:r>
              <a:rPr lang="fa-IR" sz="2000" dirty="0" smtClean="0">
                <a:cs typeface="B Nazanin" panose="00000400000000000000" pitchFamily="2" charset="-78"/>
              </a:rPr>
              <a:t> </a:t>
            </a:r>
            <a:r>
              <a:rPr lang="fa-IR" sz="2400" dirty="0" smtClean="0">
                <a:cs typeface="B Nazanin" panose="00000400000000000000" pitchFamily="2" charset="-78"/>
              </a:rPr>
              <a:t>جهت دسترسی به بانک مدلاین طراحی شده است و حاوی بیش از 29 میلیون رکورد کتابشناسی از سال 1966 تاکنون است</a:t>
            </a:r>
            <a:r>
              <a:rPr lang="en-US" sz="2400" dirty="0" smtClean="0">
                <a:cs typeface="B Nazanin" panose="00000400000000000000" pitchFamily="2" charset="-78"/>
              </a:rPr>
              <a:t>.</a:t>
            </a:r>
          </a:p>
          <a:p>
            <a:pPr algn="r" rtl="1"/>
            <a:endParaRPr lang="fa-IR" sz="2000" dirty="0" smtClean="0">
              <a:cs typeface="B Nazanin" panose="00000400000000000000" pitchFamily="2" charset="-78"/>
            </a:endParaRPr>
          </a:p>
          <a:p>
            <a:pPr algn="r" rtl="1"/>
            <a:r>
              <a:rPr lang="fa-IR" sz="2400" dirty="0" smtClean="0">
                <a:latin typeface="Times New Roman" pitchFamily="18" charset="0"/>
                <a:ea typeface="Batang"/>
                <a:cs typeface="B Nazanin" panose="00000400000000000000" pitchFamily="2" charset="-78"/>
              </a:rPr>
              <a:t>میزان </a:t>
            </a:r>
            <a:r>
              <a:rPr lang="fa-IR" sz="2400" dirty="0">
                <a:latin typeface="Times New Roman" pitchFamily="18" charset="0"/>
                <a:ea typeface="Batang"/>
                <a:cs typeface="B Nazanin" panose="00000400000000000000" pitchFamily="2" charset="-78"/>
              </a:rPr>
              <a:t>جدید بودن </a:t>
            </a:r>
            <a:r>
              <a:rPr lang="en-US" sz="2000" dirty="0">
                <a:latin typeface="Times New Roman" panose="02020603050405020304" pitchFamily="18" charset="0"/>
                <a:ea typeface="+mj-ea"/>
                <a:cs typeface="Times New Roman" panose="02020603050405020304" pitchFamily="18" charset="0"/>
              </a:rPr>
              <a:t>PubMed</a:t>
            </a:r>
            <a:r>
              <a:rPr lang="fa-IR" sz="2000" dirty="0">
                <a:latin typeface="Times New Roman" pitchFamily="18" charset="0"/>
                <a:ea typeface="Batang"/>
                <a:cs typeface="B Nazanin" panose="00000400000000000000" pitchFamily="2" charset="-78"/>
              </a:rPr>
              <a:t> </a:t>
            </a:r>
            <a:r>
              <a:rPr lang="en-US" sz="2000" dirty="0">
                <a:latin typeface="Times New Roman" pitchFamily="18" charset="0"/>
                <a:ea typeface="Batang"/>
                <a:cs typeface="B Nazanin" panose="00000400000000000000" pitchFamily="2" charset="-78"/>
              </a:rPr>
              <a:t>:</a:t>
            </a:r>
            <a:r>
              <a:rPr lang="fa-IR" sz="2000" dirty="0">
                <a:latin typeface="Times New Roman" pitchFamily="18" charset="0"/>
                <a:ea typeface="Batang"/>
                <a:cs typeface="B Nazanin" panose="00000400000000000000" pitchFamily="2" charset="-78"/>
              </a:rPr>
              <a:t/>
            </a:r>
            <a:br>
              <a:rPr lang="fa-IR" sz="2000" dirty="0">
                <a:latin typeface="Times New Roman" pitchFamily="18" charset="0"/>
                <a:ea typeface="Batang"/>
                <a:cs typeface="B Nazanin" panose="00000400000000000000" pitchFamily="2" charset="-78"/>
              </a:rPr>
            </a:br>
            <a:r>
              <a:rPr lang="fa-IR" sz="2400" dirty="0">
                <a:latin typeface="Times New Roman" pitchFamily="18" charset="0"/>
                <a:ea typeface="Batang"/>
                <a:cs typeface="B Nazanin" panose="00000400000000000000" pitchFamily="2" charset="-78"/>
              </a:rPr>
              <a:t>مقالات منتشر شده در ژورنالهایی نظیر </a:t>
            </a:r>
            <a:r>
              <a:rPr lang="en-US" sz="2000" dirty="0">
                <a:latin typeface="Times New Roman" panose="02020603050405020304" pitchFamily="18" charset="0"/>
                <a:ea typeface="+mj-ea"/>
                <a:cs typeface="Times New Roman" panose="02020603050405020304" pitchFamily="18" charset="0"/>
              </a:rPr>
              <a:t>JAMA</a:t>
            </a:r>
            <a:r>
              <a:rPr lang="en-US" sz="2400" dirty="0">
                <a:latin typeface="Times New Roman" pitchFamily="18" charset="0"/>
                <a:ea typeface="Batang"/>
                <a:cs typeface="B Nazanin" panose="00000400000000000000" pitchFamily="2" charset="-78"/>
              </a:rPr>
              <a:t> </a:t>
            </a:r>
            <a:r>
              <a:rPr lang="fa-IR" sz="2400" dirty="0">
                <a:latin typeface="Times New Roman" pitchFamily="18" charset="0"/>
                <a:ea typeface="Batang"/>
                <a:cs typeface="B Nazanin" panose="00000400000000000000" pitchFamily="2" charset="-78"/>
              </a:rPr>
              <a:t> و </a:t>
            </a:r>
            <a:r>
              <a:rPr lang="en-US" sz="2000" dirty="0">
                <a:latin typeface="Times New Roman" panose="02020603050405020304" pitchFamily="18" charset="0"/>
                <a:ea typeface="+mj-ea"/>
                <a:cs typeface="Times New Roman" panose="02020603050405020304" pitchFamily="18" charset="0"/>
              </a:rPr>
              <a:t>NEJM</a:t>
            </a:r>
            <a:r>
              <a:rPr lang="fa-IR" sz="2400" dirty="0">
                <a:latin typeface="Times New Roman" pitchFamily="18" charset="0"/>
                <a:ea typeface="Batang"/>
                <a:cs typeface="B Nazanin" panose="00000400000000000000" pitchFamily="2" charset="-78"/>
              </a:rPr>
              <a:t> در طی یک هفته و مقالات </a:t>
            </a:r>
            <a:r>
              <a:rPr lang="en-US" sz="2000" dirty="0">
                <a:latin typeface="Times New Roman" panose="02020603050405020304" pitchFamily="18" charset="0"/>
                <a:ea typeface="+mj-ea"/>
                <a:cs typeface="Times New Roman" panose="02020603050405020304" pitchFamily="18" charset="0"/>
              </a:rPr>
              <a:t>BMJ</a:t>
            </a:r>
            <a:r>
              <a:rPr lang="en-US" sz="2400" dirty="0">
                <a:latin typeface="Times New Roman" pitchFamily="18" charset="0"/>
                <a:ea typeface="Batang"/>
                <a:cs typeface="B Nazanin" panose="00000400000000000000" pitchFamily="2" charset="-78"/>
              </a:rPr>
              <a:t> </a:t>
            </a:r>
            <a:r>
              <a:rPr lang="fa-IR" sz="2400" dirty="0">
                <a:latin typeface="Times New Roman" pitchFamily="18" charset="0"/>
                <a:ea typeface="Batang"/>
                <a:cs typeface="B Nazanin" panose="00000400000000000000" pitchFamily="2" charset="-78"/>
              </a:rPr>
              <a:t> و </a:t>
            </a:r>
            <a:r>
              <a:rPr lang="en-US" sz="2000" dirty="0">
                <a:latin typeface="Times New Roman" panose="02020603050405020304" pitchFamily="18" charset="0"/>
                <a:ea typeface="+mj-ea"/>
                <a:cs typeface="Times New Roman" panose="02020603050405020304" pitchFamily="18" charset="0"/>
              </a:rPr>
              <a:t>Lancet</a:t>
            </a:r>
            <a:r>
              <a:rPr lang="fa-IR" sz="2400" dirty="0">
                <a:latin typeface="Times New Roman" pitchFamily="18" charset="0"/>
                <a:ea typeface="Batang"/>
                <a:cs typeface="B Nazanin" panose="00000400000000000000" pitchFamily="2" charset="-78"/>
              </a:rPr>
              <a:t> دو هفته پس از انتشار در مدلاین موجود می باشد.</a:t>
            </a:r>
            <a:r>
              <a:rPr lang="fa-IR" sz="2400" dirty="0">
                <a:cs typeface="B Nazanin" panose="00000400000000000000" pitchFamily="2" charset="-78"/>
              </a:rPr>
              <a:t/>
            </a:r>
            <a:br>
              <a:rPr lang="fa-IR" sz="2400" dirty="0">
                <a:cs typeface="B Nazanin" panose="00000400000000000000" pitchFamily="2" charset="-78"/>
              </a:rPr>
            </a:br>
            <a:endParaRPr lang="fa-IR" sz="2400" dirty="0" smtClean="0">
              <a:cs typeface="B Nazanin" panose="00000400000000000000" pitchFamily="2" charset="-78"/>
            </a:endParaRPr>
          </a:p>
          <a:p>
            <a:pPr marL="0" indent="0" algn="r" rtl="1">
              <a:buNone/>
            </a:pPr>
            <a:endParaRPr lang="fa-IR" dirty="0"/>
          </a:p>
        </p:txBody>
      </p:sp>
    </p:spTree>
    <p:extLst>
      <p:ext uri="{BB962C8B-B14F-4D97-AF65-F5344CB8AC3E}">
        <p14:creationId xmlns:p14="http://schemas.microsoft.com/office/powerpoint/2010/main" val="4273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685800"/>
          </a:xfrm>
        </p:spPr>
        <p:txBody>
          <a:bodyPr/>
          <a:lstStyle/>
          <a:p>
            <a:pPr algn="ctr" rtl="1"/>
            <a:r>
              <a:rPr lang="fa-IR" sz="2400" b="1" kern="1600" dirty="0">
                <a:solidFill>
                  <a:srgbClr val="002060"/>
                </a:solidFill>
                <a:latin typeface="Times New Roman" pitchFamily="18" charset="0"/>
                <a:ea typeface="Batang"/>
                <a:cs typeface="Times New Roman" pitchFamily="18" charset="0"/>
              </a:rPr>
              <a:t>تفاوت بین </a:t>
            </a:r>
            <a:r>
              <a:rPr lang="en-US" sz="2400" b="1" kern="1600" dirty="0">
                <a:solidFill>
                  <a:srgbClr val="002060"/>
                </a:solidFill>
                <a:latin typeface="Times New Roman" pitchFamily="18" charset="0"/>
                <a:ea typeface="Batang"/>
                <a:cs typeface="Times New Roman" pitchFamily="18" charset="0"/>
              </a:rPr>
              <a:t>Medline </a:t>
            </a:r>
            <a:r>
              <a:rPr lang="fa-IR" sz="2400" b="1" kern="1600" dirty="0">
                <a:solidFill>
                  <a:srgbClr val="002060"/>
                </a:solidFill>
                <a:latin typeface="Times New Roman" pitchFamily="18" charset="0"/>
                <a:ea typeface="Batang"/>
                <a:cs typeface="Times New Roman" pitchFamily="18" charset="0"/>
              </a:rPr>
              <a:t> و </a:t>
            </a:r>
            <a:r>
              <a:rPr lang="en-US" sz="2400" b="1" kern="1600" dirty="0">
                <a:solidFill>
                  <a:srgbClr val="002060"/>
                </a:solidFill>
                <a:latin typeface="Times New Roman" pitchFamily="18" charset="0"/>
                <a:ea typeface="Batang"/>
                <a:cs typeface="Times New Roman" pitchFamily="18" charset="0"/>
              </a:rPr>
              <a:t>PubMed</a:t>
            </a:r>
            <a:endParaRPr lang="fa-IR" dirty="0"/>
          </a:p>
        </p:txBody>
      </p:sp>
      <p:sp>
        <p:nvSpPr>
          <p:cNvPr id="3" name="Content Placeholder 2"/>
          <p:cNvSpPr>
            <a:spLocks noGrp="1"/>
          </p:cNvSpPr>
          <p:nvPr>
            <p:ph idx="1"/>
          </p:nvPr>
        </p:nvSpPr>
        <p:spPr>
          <a:xfrm>
            <a:off x="457200" y="1447800"/>
            <a:ext cx="8229600" cy="4876800"/>
          </a:xfrm>
        </p:spPr>
        <p:txBody>
          <a:bodyPr/>
          <a:lstStyle/>
          <a:p>
            <a:pPr marL="0" lvl="0" indent="0" algn="just" rtl="1">
              <a:lnSpc>
                <a:spcPct val="160000"/>
              </a:lnSpc>
              <a:buClr>
                <a:srgbClr val="0BD0D9"/>
              </a:buClr>
              <a:buSzPct val="95000"/>
            </a:pPr>
            <a:r>
              <a:rPr lang="en-US" sz="2000" dirty="0">
                <a:solidFill>
                  <a:prstClr val="black"/>
                </a:solidFill>
                <a:latin typeface="Times New Roman" pitchFamily="18" charset="0"/>
                <a:ea typeface="Batang"/>
                <a:cs typeface="B Nazanin" panose="00000400000000000000" pitchFamily="2" charset="-78"/>
              </a:rPr>
              <a:t>Medline</a:t>
            </a:r>
            <a:r>
              <a:rPr lang="fa-IR" sz="2000" dirty="0">
                <a:solidFill>
                  <a:prstClr val="black"/>
                </a:solidFill>
                <a:latin typeface="Times New Roman" pitchFamily="18" charset="0"/>
                <a:ea typeface="Batang"/>
                <a:cs typeface="B Nazanin" panose="00000400000000000000" pitchFamily="2" charset="-78"/>
              </a:rPr>
              <a:t> بزرگترین جزء </a:t>
            </a:r>
            <a:r>
              <a:rPr lang="en-US" sz="2000" dirty="0" smtClean="0">
                <a:solidFill>
                  <a:prstClr val="black"/>
                </a:solidFill>
                <a:latin typeface="Times New Roman" pitchFamily="18" charset="0"/>
                <a:ea typeface="Batang"/>
                <a:cs typeface="B Nazanin" panose="00000400000000000000" pitchFamily="2" charset="-78"/>
              </a:rPr>
              <a:t>PubMed</a:t>
            </a:r>
            <a:r>
              <a:rPr lang="fa-IR" sz="2000" dirty="0" smtClean="0">
                <a:solidFill>
                  <a:prstClr val="black"/>
                </a:solidFill>
                <a:latin typeface="Times New Roman" pitchFamily="18" charset="0"/>
                <a:ea typeface="Batang"/>
                <a:cs typeface="B Nazanin" panose="00000400000000000000" pitchFamily="2" charset="-78"/>
              </a:rPr>
              <a:t> است </a:t>
            </a:r>
            <a:r>
              <a:rPr lang="fa-IR" sz="2000" dirty="0">
                <a:solidFill>
                  <a:prstClr val="black"/>
                </a:solidFill>
                <a:latin typeface="Times New Roman" pitchFamily="18" charset="0"/>
                <a:ea typeface="Batang"/>
                <a:cs typeface="B Nazanin" panose="00000400000000000000" pitchFamily="2" charset="-78"/>
              </a:rPr>
              <a:t>(</a:t>
            </a:r>
            <a:r>
              <a:rPr lang="ar-SA" sz="2000" dirty="0">
                <a:solidFill>
                  <a:prstClr val="black"/>
                </a:solidFill>
                <a:latin typeface="Times New Roman" pitchFamily="18" charset="0"/>
                <a:ea typeface="Batang"/>
                <a:cs typeface="B Nazanin" panose="00000400000000000000" pitchFamily="2" charset="-78"/>
              </a:rPr>
              <a:t>بیشتر رکوردهای موجود در </a:t>
            </a:r>
            <a:r>
              <a:rPr lang="en-US" sz="2000" dirty="0">
                <a:solidFill>
                  <a:prstClr val="black"/>
                </a:solidFill>
                <a:latin typeface="Times New Roman" pitchFamily="18" charset="0"/>
                <a:ea typeface="Batang"/>
                <a:cs typeface="B Nazanin" panose="00000400000000000000" pitchFamily="2" charset="-78"/>
              </a:rPr>
              <a:t>PubMed</a:t>
            </a:r>
            <a:r>
              <a:rPr lang="ar-SA" sz="2000" dirty="0">
                <a:solidFill>
                  <a:prstClr val="black"/>
                </a:solidFill>
                <a:latin typeface="Times New Roman" pitchFamily="18" charset="0"/>
                <a:ea typeface="Batang"/>
                <a:cs typeface="B Nazanin" panose="00000400000000000000" pitchFamily="2" charset="-78"/>
              </a:rPr>
              <a:t> رکوردهای </a:t>
            </a:r>
            <a:r>
              <a:rPr lang="en-US" sz="2000" dirty="0">
                <a:solidFill>
                  <a:prstClr val="black"/>
                </a:solidFill>
                <a:latin typeface="Times New Roman" pitchFamily="18" charset="0"/>
                <a:ea typeface="Batang"/>
                <a:cs typeface="B Nazanin" panose="00000400000000000000" pitchFamily="2" charset="-78"/>
              </a:rPr>
              <a:t>Medline</a:t>
            </a:r>
            <a:r>
              <a:rPr lang="ar-SA" sz="2000" dirty="0">
                <a:solidFill>
                  <a:prstClr val="black"/>
                </a:solidFill>
                <a:latin typeface="Times New Roman" pitchFamily="18" charset="0"/>
                <a:ea typeface="Batang"/>
                <a:cs typeface="B Nazanin" panose="00000400000000000000" pitchFamily="2" charset="-78"/>
              </a:rPr>
              <a:t> هستند</a:t>
            </a:r>
            <a:r>
              <a:rPr lang="fa-IR" sz="2000" dirty="0">
                <a:solidFill>
                  <a:prstClr val="black"/>
                </a:solidFill>
                <a:latin typeface="Times New Roman" pitchFamily="18" charset="0"/>
                <a:ea typeface="Batang"/>
                <a:cs typeface="B Nazanin" panose="00000400000000000000" pitchFamily="2" charset="-78"/>
              </a:rPr>
              <a:t>)</a:t>
            </a:r>
            <a:r>
              <a:rPr lang="ar-SA" sz="2000" dirty="0">
                <a:solidFill>
                  <a:prstClr val="black"/>
                </a:solidFill>
                <a:latin typeface="Times New Roman" pitchFamily="18" charset="0"/>
                <a:ea typeface="Batang"/>
                <a:cs typeface="B Nazanin" panose="00000400000000000000" pitchFamily="2" charset="-78"/>
              </a:rPr>
              <a:t>.</a:t>
            </a:r>
            <a:endParaRPr lang="en-US" sz="2000" dirty="0">
              <a:solidFill>
                <a:prstClr val="black"/>
              </a:solidFill>
              <a:latin typeface="Times New Roman" pitchFamily="18" charset="0"/>
              <a:ea typeface="Batang"/>
              <a:cs typeface="B Nazanin" panose="00000400000000000000" pitchFamily="2" charset="-78"/>
            </a:endParaRPr>
          </a:p>
          <a:p>
            <a:pPr marL="0" lvl="0" indent="0" algn="just" rtl="1">
              <a:lnSpc>
                <a:spcPct val="160000"/>
              </a:lnSpc>
              <a:buClr>
                <a:srgbClr val="0BD0D9"/>
              </a:buClr>
              <a:buSzPct val="95000"/>
              <a:buNone/>
            </a:pPr>
            <a:r>
              <a:rPr lang="fa-IR" sz="2000" dirty="0">
                <a:solidFill>
                  <a:prstClr val="black"/>
                </a:solidFill>
                <a:latin typeface="Times New Roman" pitchFamily="18" charset="0"/>
                <a:ea typeface="Batang"/>
                <a:cs typeface="B Nazanin" panose="00000400000000000000" pitchFamily="2" charset="-78"/>
              </a:rPr>
              <a:t>یک جنبه متمایز مدلاین این است که رکوردها در مدلاین با کنترل واژگان کتابخانه ملی پزشکی(</a:t>
            </a:r>
            <a:r>
              <a:rPr lang="en-US" sz="2000" dirty="0" err="1">
                <a:solidFill>
                  <a:prstClr val="black"/>
                </a:solidFill>
                <a:latin typeface="Times New Roman" pitchFamily="18" charset="0"/>
                <a:ea typeface="Batang"/>
                <a:cs typeface="B Nazanin" panose="00000400000000000000" pitchFamily="2" charset="-78"/>
              </a:rPr>
              <a:t>MeSH</a:t>
            </a:r>
            <a:r>
              <a:rPr lang="fa-IR" sz="2000" dirty="0">
                <a:solidFill>
                  <a:prstClr val="black"/>
                </a:solidFill>
                <a:latin typeface="Times New Roman" pitchFamily="18" charset="0"/>
                <a:ea typeface="Batang"/>
                <a:cs typeface="B Nazanin" panose="00000400000000000000" pitchFamily="2" charset="-78"/>
              </a:rPr>
              <a:t>) نمایه میشود.</a:t>
            </a:r>
          </a:p>
          <a:p>
            <a:pPr marL="0" lvl="0" indent="-274320" algn="just" rtl="1">
              <a:lnSpc>
                <a:spcPct val="160000"/>
              </a:lnSpc>
              <a:spcBef>
                <a:spcPts val="0"/>
              </a:spcBef>
              <a:buClr>
                <a:srgbClr val="0BD0D9"/>
              </a:buClr>
              <a:buSzPct val="95000"/>
              <a:buFont typeface="Wingdings 2"/>
              <a:buChar char=""/>
            </a:pPr>
            <a:r>
              <a:rPr lang="en-US" sz="2000" dirty="0">
                <a:solidFill>
                  <a:prstClr val="black"/>
                </a:solidFill>
                <a:latin typeface="Times New Roman" pitchFamily="18" charset="0"/>
                <a:ea typeface="Batang"/>
                <a:cs typeface="B Nazanin" panose="00000400000000000000" pitchFamily="2" charset="-78"/>
              </a:rPr>
              <a:t>PubMed</a:t>
            </a:r>
            <a:r>
              <a:rPr lang="ar-SA" sz="2000" dirty="0">
                <a:solidFill>
                  <a:prstClr val="black"/>
                </a:solidFill>
                <a:latin typeface="Times New Roman" pitchFamily="18" charset="0"/>
                <a:ea typeface="Batang"/>
                <a:cs typeface="B Nazanin" panose="00000400000000000000" pitchFamily="2" charset="-78"/>
              </a:rPr>
              <a:t> دسترسی به مدلاین را فراهم می کند، مدلاین</a:t>
            </a:r>
            <a:r>
              <a:rPr lang="fa-IR" sz="2000" dirty="0">
                <a:solidFill>
                  <a:prstClr val="black"/>
                </a:solidFill>
                <a:latin typeface="Times New Roman" pitchFamily="18" charset="0"/>
                <a:ea typeface="Batang"/>
                <a:cs typeface="B Nazanin" panose="00000400000000000000" pitchFamily="2" charset="-78"/>
              </a:rPr>
              <a:t> </a:t>
            </a:r>
            <a:r>
              <a:rPr lang="ar-SA" sz="2000" dirty="0">
                <a:solidFill>
                  <a:prstClr val="black"/>
                </a:solidFill>
                <a:latin typeface="Times New Roman" pitchFamily="18" charset="0"/>
                <a:ea typeface="Batang"/>
                <a:cs typeface="B Nazanin" panose="00000400000000000000" pitchFamily="2" charset="-78"/>
              </a:rPr>
              <a:t>اولین پایگاه اطلاعات کتابشناختی کتابخانه ملی پزشکی </a:t>
            </a:r>
            <a:r>
              <a:rPr lang="ar-SA" sz="2000" dirty="0" smtClean="0">
                <a:solidFill>
                  <a:prstClr val="black"/>
                </a:solidFill>
                <a:latin typeface="Times New Roman" pitchFamily="18" charset="0"/>
                <a:ea typeface="Batang"/>
                <a:cs typeface="B Nazanin" panose="00000400000000000000" pitchFamily="2" charset="-78"/>
              </a:rPr>
              <a:t>آمریکاست</a:t>
            </a:r>
            <a:r>
              <a:rPr lang="fa-IR" sz="2000" dirty="0" smtClean="0">
                <a:solidFill>
                  <a:prstClr val="black"/>
                </a:solidFill>
                <a:latin typeface="Times New Roman" pitchFamily="18" charset="0"/>
                <a:ea typeface="Batang"/>
                <a:cs typeface="B Nazanin" panose="00000400000000000000" pitchFamily="2" charset="-78"/>
              </a:rPr>
              <a:t>.</a:t>
            </a:r>
            <a:endParaRPr lang="en-US" sz="2000" dirty="0">
              <a:solidFill>
                <a:prstClr val="black"/>
              </a:solidFill>
              <a:latin typeface="Times New Roman" pitchFamily="18" charset="0"/>
              <a:ea typeface="Batang"/>
              <a:cs typeface="B Nazanin" panose="00000400000000000000" pitchFamily="2" charset="-78"/>
            </a:endParaRPr>
          </a:p>
          <a:p>
            <a:pPr marL="274320" lvl="0" indent="-274320" algn="just" rtl="1">
              <a:lnSpc>
                <a:spcPct val="160000"/>
              </a:lnSpc>
              <a:spcBef>
                <a:spcPts val="0"/>
              </a:spcBef>
              <a:buClr>
                <a:srgbClr val="0BD0D9"/>
              </a:buClr>
              <a:buSzPct val="95000"/>
              <a:buFont typeface="Symbol"/>
              <a:buChar char=""/>
            </a:pPr>
            <a:r>
              <a:rPr lang="fa-IR" sz="2000" dirty="0">
                <a:solidFill>
                  <a:prstClr val="black"/>
                </a:solidFill>
                <a:latin typeface="Times New Roman" pitchFamily="18" charset="0"/>
                <a:ea typeface="Batang"/>
                <a:cs typeface="B Nazanin" panose="00000400000000000000" pitchFamily="2" charset="-78"/>
              </a:rPr>
              <a:t>مدلاین رکوردهای کتابشناختی را از 1946 تا کنون پوشش میدهد.</a:t>
            </a:r>
          </a:p>
          <a:p>
            <a:pPr marL="274320" lvl="0" indent="-274320" algn="just" rtl="1">
              <a:lnSpc>
                <a:spcPct val="160000"/>
              </a:lnSpc>
              <a:spcBef>
                <a:spcPts val="0"/>
              </a:spcBef>
              <a:buClr>
                <a:srgbClr val="0BD0D9"/>
              </a:buClr>
              <a:buSzPct val="95000"/>
              <a:buFont typeface="Symbol"/>
              <a:buChar char=""/>
            </a:pPr>
            <a:r>
              <a:rPr lang="fa-IR" sz="2000" dirty="0">
                <a:solidFill>
                  <a:prstClr val="black"/>
                </a:solidFill>
                <a:latin typeface="Times New Roman" pitchFamily="18" charset="0"/>
                <a:ea typeface="Batang"/>
                <a:cs typeface="B Nazanin" panose="00000400000000000000" pitchFamily="2" charset="-78"/>
              </a:rPr>
              <a:t>هفتگی روزآمد می شود (رکوردهای جدید از روز سه شنبه تا شنبه به بانک اطلاعاتی افزوده میشود).</a:t>
            </a:r>
          </a:p>
          <a:p>
            <a:endParaRPr lang="fa-IR" dirty="0"/>
          </a:p>
        </p:txBody>
      </p:sp>
    </p:spTree>
    <p:extLst>
      <p:ext uri="{BB962C8B-B14F-4D97-AF65-F5344CB8AC3E}">
        <p14:creationId xmlns:p14="http://schemas.microsoft.com/office/powerpoint/2010/main" val="409827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5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229600" cy="990600"/>
          </a:xfrm>
        </p:spPr>
        <p:txBody>
          <a:bodyPr>
            <a:normAutofit fontScale="90000"/>
          </a:bodyPr>
          <a:lstStyle/>
          <a:p>
            <a:pPr marL="342900" lvl="0" indent="-342900" algn="ctr" rtl="1">
              <a:spcBef>
                <a:spcPct val="20000"/>
              </a:spcBef>
            </a:pPr>
            <a:r>
              <a:rPr lang="fa-IR" sz="3000" dirty="0" smtClean="0"/>
              <a:t/>
            </a:r>
            <a:br>
              <a:rPr lang="fa-IR" sz="3000" dirty="0" smtClean="0"/>
            </a:br>
            <a:r>
              <a:rPr lang="fa-IR" sz="3000" dirty="0" smtClean="0"/>
              <a:t/>
            </a:r>
            <a:br>
              <a:rPr lang="fa-IR" sz="3000" dirty="0" smtClean="0"/>
            </a:br>
            <a:r>
              <a:rPr lang="fa-IR" sz="3000" dirty="0"/>
              <a:t/>
            </a:r>
            <a:br>
              <a:rPr lang="fa-IR" sz="3000" dirty="0"/>
            </a:br>
            <a:r>
              <a:rPr lang="fa-IR" sz="3000" dirty="0" smtClean="0"/>
              <a:t/>
            </a:r>
            <a:br>
              <a:rPr lang="fa-IR" sz="3000" dirty="0" smtClean="0"/>
            </a:br>
            <a:r>
              <a:rPr lang="fa-IR" sz="3000" dirty="0"/>
              <a:t/>
            </a:r>
            <a:br>
              <a:rPr lang="fa-IR" sz="3000" dirty="0"/>
            </a:br>
            <a:r>
              <a:rPr lang="fa-IR" sz="3000" dirty="0" smtClean="0"/>
              <a:t/>
            </a:r>
            <a:br>
              <a:rPr lang="fa-IR" sz="3000" dirty="0" smtClean="0"/>
            </a:br>
            <a:r>
              <a:rPr lang="fa-IR" sz="3000" dirty="0"/>
              <a:t/>
            </a:r>
            <a:br>
              <a:rPr lang="fa-IR" sz="3000" dirty="0"/>
            </a:br>
            <a:r>
              <a:rPr lang="fa-IR" sz="3000" dirty="0" smtClean="0"/>
              <a:t/>
            </a:r>
            <a:br>
              <a:rPr lang="fa-IR" sz="3000" dirty="0" smtClean="0"/>
            </a:br>
            <a:r>
              <a:rPr lang="en-US" sz="3000" b="1" dirty="0" smtClean="0"/>
              <a:t>Reuters </a:t>
            </a:r>
            <a:r>
              <a:rPr lang="en-US" sz="3000" b="1" dirty="0"/>
              <a:t>Health</a:t>
            </a:r>
            <a:r>
              <a:rPr lang="en-US" sz="3000" dirty="0">
                <a:solidFill>
                  <a:prstClr val="black"/>
                </a:solidFill>
              </a:rPr>
              <a:t/>
            </a:r>
            <a:br>
              <a:rPr lang="en-US" sz="3000" dirty="0">
                <a:solidFill>
                  <a:prstClr val="black"/>
                </a:solidFill>
              </a:rPr>
            </a:br>
            <a:endParaRPr lang="fa-IR" dirty="0"/>
          </a:p>
        </p:txBody>
      </p:sp>
      <p:sp>
        <p:nvSpPr>
          <p:cNvPr id="3" name="Content Placeholder 2"/>
          <p:cNvSpPr>
            <a:spLocks noGrp="1"/>
          </p:cNvSpPr>
          <p:nvPr>
            <p:ph idx="1"/>
          </p:nvPr>
        </p:nvSpPr>
        <p:spPr>
          <a:xfrm>
            <a:off x="457200" y="1524000"/>
            <a:ext cx="8229600" cy="4602163"/>
          </a:xfrm>
        </p:spPr>
        <p:txBody>
          <a:bodyPr/>
          <a:lstStyle/>
          <a:p>
            <a:pPr lvl="0" algn="just" rtl="1"/>
            <a:r>
              <a:rPr lang="fa-IR" sz="3000" dirty="0" smtClean="0">
                <a:solidFill>
                  <a:prstClr val="black"/>
                </a:solidFill>
                <a:cs typeface="B Nazanin" panose="00000400000000000000" pitchFamily="2" charset="-78"/>
              </a:rPr>
              <a:t>آدرس: </a:t>
            </a:r>
            <a:r>
              <a:rPr lang="en-US" sz="3000" dirty="0">
                <a:solidFill>
                  <a:prstClr val="black"/>
                </a:solidFill>
                <a:cs typeface="B Nazanin" panose="00000400000000000000" pitchFamily="2" charset="-78"/>
              </a:rPr>
              <a:t>https://</a:t>
            </a:r>
            <a:r>
              <a:rPr lang="en-US" sz="3000" dirty="0" smtClean="0">
                <a:solidFill>
                  <a:prstClr val="black"/>
                </a:solidFill>
                <a:cs typeface="B Nazanin" panose="00000400000000000000" pitchFamily="2" charset="-78"/>
              </a:rPr>
              <a:t>www.reutershealth.com</a:t>
            </a:r>
            <a:r>
              <a:rPr lang="en-US" sz="3000" dirty="0">
                <a:solidFill>
                  <a:prstClr val="black"/>
                </a:solidFill>
                <a:cs typeface="B Nazanin" panose="00000400000000000000" pitchFamily="2" charset="-78"/>
              </a:rPr>
              <a:t>/</a:t>
            </a:r>
          </a:p>
          <a:p>
            <a:pPr lvl="0" algn="just" rtl="1"/>
            <a:r>
              <a:rPr lang="fa-IR" sz="3000" dirty="0">
                <a:solidFill>
                  <a:prstClr val="black"/>
                </a:solidFill>
                <a:cs typeface="B Nazanin" panose="00000400000000000000" pitchFamily="2" charset="-78"/>
              </a:rPr>
              <a:t>هزینه: </a:t>
            </a:r>
            <a:r>
              <a:rPr lang="fa-IR" sz="3000" dirty="0" smtClean="0">
                <a:solidFill>
                  <a:prstClr val="black"/>
                </a:solidFill>
                <a:cs typeface="B Nazanin" panose="00000400000000000000" pitchFamily="2" charset="-78"/>
              </a:rPr>
              <a:t>پولی</a:t>
            </a:r>
            <a:endParaRPr lang="fa-IR" sz="3000" dirty="0">
              <a:solidFill>
                <a:prstClr val="black"/>
              </a:solidFill>
              <a:cs typeface="B Nazanin" panose="00000400000000000000" pitchFamily="2" charset="-78"/>
            </a:endParaRPr>
          </a:p>
          <a:p>
            <a:pPr lvl="0" algn="just" rtl="1"/>
            <a:r>
              <a:rPr lang="fa-IR" sz="3000" dirty="0" smtClean="0">
                <a:solidFill>
                  <a:prstClr val="black"/>
                </a:solidFill>
                <a:cs typeface="B Nazanin" panose="00000400000000000000" pitchFamily="2" charset="-78"/>
              </a:rPr>
              <a:t>سرویس خبری روزانه پزشکی و بهداشتی که شاغلین حرفه های پزشکی را در جریان جدیدترین حوادث و هشدارهای پزشکی قرار می دهد. جامعترین سرویس خبری پزشکی در اینترنت. مقالات بصورت مقوله های جداگانه طبقه بندی شده است.</a:t>
            </a:r>
          </a:p>
          <a:p>
            <a:pPr lvl="0" algn="r" rtl="1"/>
            <a:endParaRPr lang="fa-IR" sz="3000" dirty="0">
              <a:solidFill>
                <a:prstClr val="black"/>
              </a:solidFill>
            </a:endParaRPr>
          </a:p>
          <a:p>
            <a:pPr algn="r" rtl="1"/>
            <a:endParaRPr lang="fa-IR" dirty="0"/>
          </a:p>
        </p:txBody>
      </p:sp>
    </p:spTree>
    <p:extLst>
      <p:ext uri="{BB962C8B-B14F-4D97-AF65-F5344CB8AC3E}">
        <p14:creationId xmlns:p14="http://schemas.microsoft.com/office/powerpoint/2010/main" val="379430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457200"/>
            <a:ext cx="8229600" cy="246888"/>
          </a:xfrm>
        </p:spPr>
        <p:txBody>
          <a:bodyPr>
            <a:normAutofit fontScale="90000"/>
          </a:bodyPr>
          <a:lstStyle/>
          <a:p>
            <a:endParaRPr lang="fa-IR"/>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067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59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anose="02020603050405020304" pitchFamily="18" charset="0"/>
                <a:cs typeface="Times New Roman" panose="02020603050405020304" pitchFamily="18" charset="0"/>
              </a:rPr>
              <a:t>Rxlist</a:t>
            </a:r>
            <a:r>
              <a:rPr lang="en-US" dirty="0" smtClean="0"/>
              <a:t/>
            </a:r>
            <a:br>
              <a:rPr lang="en-US" dirty="0" smtClean="0"/>
            </a:br>
            <a:r>
              <a:rPr lang="fa-IR" sz="3100" b="1" dirty="0" smtClean="0">
                <a:cs typeface="B Nazanin" panose="00000400000000000000" pitchFamily="2" charset="-78"/>
              </a:rPr>
              <a:t>فهرست دارویی اینترنت</a:t>
            </a:r>
            <a:endParaRPr lang="fa-IR" sz="3100" b="1" dirty="0">
              <a:cs typeface="B Nazanin" panose="00000400000000000000" pitchFamily="2" charset="-78"/>
            </a:endParaRPr>
          </a:p>
        </p:txBody>
      </p:sp>
      <p:sp>
        <p:nvSpPr>
          <p:cNvPr id="3" name="Content Placeholder 2"/>
          <p:cNvSpPr>
            <a:spLocks noGrp="1"/>
          </p:cNvSpPr>
          <p:nvPr>
            <p:ph idx="1"/>
          </p:nvPr>
        </p:nvSpPr>
        <p:spPr/>
        <p:txBody>
          <a:bodyPr>
            <a:noAutofit/>
          </a:bodyPr>
          <a:lstStyle/>
          <a:p>
            <a:pPr lvl="0" algn="r" rtl="1"/>
            <a:r>
              <a:rPr lang="fa-IR" sz="3000" dirty="0">
                <a:solidFill>
                  <a:prstClr val="black"/>
                </a:solidFill>
                <a:cs typeface="B Nazanin" panose="00000400000000000000" pitchFamily="2" charset="-78"/>
              </a:rPr>
              <a:t>آدرس: </a:t>
            </a:r>
            <a:r>
              <a:rPr lang="en-US" sz="3000" dirty="0">
                <a:solidFill>
                  <a:prstClr val="black"/>
                </a:solidFill>
                <a:cs typeface="B Nazanin" panose="00000400000000000000" pitchFamily="2" charset="-78"/>
              </a:rPr>
              <a:t>www.rxlist.com</a:t>
            </a:r>
          </a:p>
          <a:p>
            <a:pPr lvl="0" algn="r" rtl="1"/>
            <a:r>
              <a:rPr lang="fa-IR" sz="3000" dirty="0">
                <a:solidFill>
                  <a:prstClr val="black"/>
                </a:solidFill>
                <a:cs typeface="B Nazanin" panose="00000400000000000000" pitchFamily="2" charset="-78"/>
              </a:rPr>
              <a:t>هزینه: رایگان</a:t>
            </a:r>
          </a:p>
          <a:p>
            <a:pPr algn="just" rtl="1"/>
            <a:r>
              <a:rPr lang="fa-IR" sz="3000" dirty="0" smtClean="0">
                <a:solidFill>
                  <a:prstClr val="black"/>
                </a:solidFill>
                <a:cs typeface="B Nazanin" panose="00000400000000000000" pitchFamily="2" charset="-78"/>
              </a:rPr>
              <a:t>بانک </a:t>
            </a:r>
            <a:r>
              <a:rPr lang="fa-IR" sz="3000" dirty="0">
                <a:solidFill>
                  <a:prstClr val="black"/>
                </a:solidFill>
                <a:cs typeface="B Nazanin" panose="00000400000000000000" pitchFamily="2" charset="-78"/>
              </a:rPr>
              <a:t>اطلاعاتی داروهایی که نیازمند تجویز پزشک می باشد. اطلاعات تجویزی پایه به همراه بروشور دارویی تکمیل می شود. نکات کلیدی نظیر منع مصرف، عوارض نامطلوب و تداخلات دارویی را توضیح می دهند. در سایت ذکر شده که اطلاعات فقط برای اطلاع رسانی است و نباید جانشین مشاوره پزشک قرار گیرد و نباید برای تشخیص یا درمان مورد استفاده قرار گیرد.</a:t>
            </a:r>
          </a:p>
        </p:txBody>
      </p:sp>
    </p:spTree>
    <p:extLst>
      <p:ext uri="{BB962C8B-B14F-4D97-AF65-F5344CB8AC3E}">
        <p14:creationId xmlns:p14="http://schemas.microsoft.com/office/powerpoint/2010/main" val="694924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649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0678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9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fa-IR" b="1" dirty="0" smtClean="0"/>
              <a:t>ده منبع مرجع پزشکی</a:t>
            </a:r>
            <a:endParaRPr lang="fa-IR" b="1" dirty="0"/>
          </a:p>
        </p:txBody>
      </p:sp>
      <p:sp>
        <p:nvSpPr>
          <p:cNvPr id="3" name="Content Placeholder 2"/>
          <p:cNvSpPr>
            <a:spLocks noGrp="1"/>
          </p:cNvSpPr>
          <p:nvPr>
            <p:ph idx="1"/>
          </p:nvPr>
        </p:nvSpPr>
        <p:spPr>
          <a:xfrm>
            <a:off x="457200" y="1371600"/>
            <a:ext cx="8229600" cy="4754563"/>
          </a:xfrm>
        </p:spPr>
        <p:txBody>
          <a:bodyPr>
            <a:normAutofit/>
          </a:bodyPr>
          <a:lstStyle/>
          <a:p>
            <a:pPr algn="r" rtl="1"/>
            <a:r>
              <a:rPr lang="en-US" dirty="0" smtClean="0">
                <a:cs typeface="B Nazanin" panose="00000400000000000000" pitchFamily="2" charset="-78"/>
              </a:rPr>
              <a:t>CDC</a:t>
            </a:r>
            <a:r>
              <a:rPr lang="fa-IR" dirty="0" smtClean="0">
                <a:cs typeface="B Nazanin" panose="00000400000000000000" pitchFamily="2" charset="-78"/>
              </a:rPr>
              <a:t> مرکز کنترل و پیشگیری از بیماریها</a:t>
            </a:r>
          </a:p>
          <a:p>
            <a:pPr algn="r" rtl="1"/>
            <a:r>
              <a:rPr lang="fa-IR" dirty="0" smtClean="0">
                <a:cs typeface="B Nazanin" panose="00000400000000000000" pitchFamily="2" charset="-78"/>
              </a:rPr>
              <a:t>بهداشت روانی در اینترنت</a:t>
            </a:r>
            <a:r>
              <a:rPr lang="en-US" dirty="0" smtClean="0">
                <a:latin typeface="Times New Roman" panose="02020603050405020304" pitchFamily="18" charset="0"/>
                <a:cs typeface="Times New Roman" panose="02020603050405020304" pitchFamily="18" charset="0"/>
              </a:rPr>
              <a:t>Internet Mental Health </a:t>
            </a:r>
            <a:endParaRPr lang="fa-IR" dirty="0" smtClean="0">
              <a:latin typeface="Times New Roman" panose="02020603050405020304" pitchFamily="18" charset="0"/>
              <a:cs typeface="Times New Roman" panose="02020603050405020304" pitchFamily="18" charset="0"/>
            </a:endParaRPr>
          </a:p>
          <a:p>
            <a:pPr algn="r" rtl="1"/>
            <a:r>
              <a:rPr lang="fa-IR" dirty="0" smtClean="0">
                <a:cs typeface="B Nazanin" panose="00000400000000000000" pitchFamily="2" charset="-78"/>
              </a:rPr>
              <a:t>موسسه ملی بهداشت </a:t>
            </a:r>
            <a:r>
              <a:rPr lang="en-US" dirty="0">
                <a:latin typeface="Times New Roman" panose="02020603050405020304" pitchFamily="18" charset="0"/>
                <a:cs typeface="Times New Roman" panose="02020603050405020304" pitchFamily="18" charset="0"/>
              </a:rPr>
              <a:t>NIH</a:t>
            </a:r>
            <a:endParaRPr lang="fa-IR" dirty="0">
              <a:latin typeface="Times New Roman" panose="02020603050405020304" pitchFamily="18" charset="0"/>
              <a:cs typeface="Times New Roman" panose="02020603050405020304" pitchFamily="18" charset="0"/>
            </a:endParaRPr>
          </a:p>
          <a:p>
            <a:pPr algn="r" rtl="1"/>
            <a:r>
              <a:rPr lang="fa-IR" dirty="0" smtClean="0">
                <a:cs typeface="B Nazanin" panose="00000400000000000000" pitchFamily="2" charset="-78"/>
              </a:rPr>
              <a:t>مدلاین </a:t>
            </a:r>
            <a:r>
              <a:rPr lang="en-US" dirty="0">
                <a:latin typeface="Times New Roman" panose="02020603050405020304" pitchFamily="18" charset="0"/>
                <a:cs typeface="Times New Roman" panose="02020603050405020304" pitchFamily="18" charset="0"/>
              </a:rPr>
              <a:t>PubMed</a:t>
            </a:r>
          </a:p>
          <a:p>
            <a:pPr algn="r" rtl="1"/>
            <a:r>
              <a:rPr lang="en-US" dirty="0">
                <a:latin typeface="Times New Roman" panose="02020603050405020304" pitchFamily="18" charset="0"/>
                <a:cs typeface="Times New Roman" panose="02020603050405020304" pitchFamily="18" charset="0"/>
              </a:rPr>
              <a:t>Reuters</a:t>
            </a:r>
            <a:r>
              <a:rPr lang="en-US" dirty="0" smtClean="0">
                <a:cs typeface="B Nazanin" panose="00000400000000000000" pitchFamily="2" charset="-78"/>
              </a:rPr>
              <a:t> </a:t>
            </a:r>
            <a:r>
              <a:rPr lang="en-US" dirty="0">
                <a:latin typeface="Times New Roman" panose="02020603050405020304" pitchFamily="18" charset="0"/>
                <a:cs typeface="Times New Roman" panose="02020603050405020304" pitchFamily="18" charset="0"/>
              </a:rPr>
              <a:t>Health</a:t>
            </a:r>
          </a:p>
          <a:p>
            <a:pPr algn="r" rtl="1"/>
            <a:r>
              <a:rPr lang="en-US" dirty="0">
                <a:latin typeface="Times New Roman" panose="02020603050405020304" pitchFamily="18" charset="0"/>
                <a:cs typeface="Times New Roman" panose="02020603050405020304" pitchFamily="18" charset="0"/>
              </a:rPr>
              <a:t>Rxlist</a:t>
            </a:r>
            <a:r>
              <a:rPr lang="fa-IR" dirty="0" smtClean="0">
                <a:cs typeface="B Nazanin" panose="00000400000000000000" pitchFamily="2" charset="-78"/>
              </a:rPr>
              <a:t>، فهرست دارویی اینترنت</a:t>
            </a:r>
            <a:endParaRPr lang="en-US" dirty="0" smtClean="0">
              <a:cs typeface="B Nazanin" panose="00000400000000000000" pitchFamily="2" charset="-78"/>
            </a:endParaRPr>
          </a:p>
          <a:p>
            <a:pPr algn="r" rtl="1"/>
            <a:r>
              <a:rPr lang="en-US" dirty="0">
                <a:latin typeface="Times New Roman" panose="02020603050405020304" pitchFamily="18" charset="0"/>
                <a:cs typeface="Times New Roman" panose="02020603050405020304" pitchFamily="18" charset="0"/>
              </a:rPr>
              <a:t>TRIP</a:t>
            </a:r>
            <a:r>
              <a:rPr lang="fa-IR" dirty="0" smtClean="0">
                <a:cs typeface="B Nazanin" panose="00000400000000000000" pitchFamily="2" charset="-78"/>
              </a:rPr>
              <a:t>، کاربرد بالینی تحقیق</a:t>
            </a:r>
            <a:endParaRPr lang="en-US" dirty="0" smtClean="0">
              <a:cs typeface="B Nazanin" panose="00000400000000000000" pitchFamily="2" charset="-78"/>
            </a:endParaRPr>
          </a:p>
          <a:p>
            <a:pPr algn="r" rtl="1"/>
            <a:r>
              <a:rPr lang="en-US" dirty="0">
                <a:latin typeface="Times New Roman" panose="02020603050405020304" pitchFamily="18" charset="0"/>
                <a:cs typeface="Times New Roman" panose="02020603050405020304" pitchFamily="18" charset="0"/>
              </a:rPr>
              <a:t>Webmedlit</a:t>
            </a:r>
          </a:p>
          <a:p>
            <a:pPr algn="r" rtl="1"/>
            <a:r>
              <a:rPr lang="fa-IR" dirty="0" smtClean="0">
                <a:cs typeface="B Nazanin" panose="00000400000000000000" pitchFamily="2" charset="-78"/>
              </a:rPr>
              <a:t>سازمان جهانی بهداشت </a:t>
            </a:r>
            <a:r>
              <a:rPr lang="en-US" dirty="0">
                <a:latin typeface="Times New Roman" panose="02020603050405020304" pitchFamily="18" charset="0"/>
                <a:cs typeface="Times New Roman" panose="02020603050405020304" pitchFamily="18" charset="0"/>
              </a:rPr>
              <a:t>WHO</a:t>
            </a:r>
          </a:p>
          <a:p>
            <a:pPr marL="0" indent="0" algn="r" rtl="1">
              <a:buNone/>
            </a:pPr>
            <a:endParaRPr lang="fa-IR" dirty="0" smtClean="0"/>
          </a:p>
          <a:p>
            <a:pPr algn="r" rtl="1"/>
            <a:endParaRPr lang="fa-IR" dirty="0"/>
          </a:p>
          <a:p>
            <a:endParaRPr lang="fa-IR" dirty="0" smtClean="0"/>
          </a:p>
          <a:p>
            <a:endParaRPr lang="fa-IR" dirty="0"/>
          </a:p>
          <a:p>
            <a:endParaRPr lang="fa-IR" dirty="0"/>
          </a:p>
        </p:txBody>
      </p:sp>
    </p:spTree>
    <p:extLst>
      <p:ext uri="{BB962C8B-B14F-4D97-AF65-F5344CB8AC3E}">
        <p14:creationId xmlns:p14="http://schemas.microsoft.com/office/powerpoint/2010/main" val="182136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3600" dirty="0" smtClean="0">
                <a:cs typeface="B Nazanin" panose="00000400000000000000" pitchFamily="2" charset="-78"/>
              </a:rPr>
              <a:t>پایگاه اطلاعاتی </a:t>
            </a:r>
            <a:r>
              <a:rPr lang="en-US" sz="3200" dirty="0" smtClean="0">
                <a:latin typeface="Times New Roman" panose="02020603050405020304" pitchFamily="18" charset="0"/>
                <a:cs typeface="Times New Roman" panose="02020603050405020304" pitchFamily="18" charset="0"/>
              </a:rPr>
              <a:t>TRIP</a:t>
            </a:r>
            <a:r>
              <a:rPr lang="fa-IR" sz="3600" dirty="0" smtClean="0"/>
              <a:t/>
            </a:r>
            <a:br>
              <a:rPr lang="fa-IR" sz="3600" dirty="0" smtClean="0"/>
            </a:br>
            <a:r>
              <a:rPr lang="en-US" sz="3200" dirty="0">
                <a:latin typeface="Times New Roman" panose="02020603050405020304" pitchFamily="18" charset="0"/>
                <a:cs typeface="Times New Roman" panose="02020603050405020304" pitchFamily="18" charset="0"/>
              </a:rPr>
              <a:t>Turning Research Into Practice</a:t>
            </a:r>
            <a:endParaRPr lang="fa-I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lgn="r" rtl="1"/>
            <a:r>
              <a:rPr lang="fa-IR" sz="3000" dirty="0">
                <a:solidFill>
                  <a:prstClr val="black"/>
                </a:solidFill>
                <a:cs typeface="B Nazanin" panose="00000400000000000000" pitchFamily="2" charset="-78"/>
              </a:rPr>
              <a:t>آدرس: </a:t>
            </a:r>
            <a:r>
              <a:rPr lang="en-US" sz="3000" dirty="0">
                <a:solidFill>
                  <a:prstClr val="black"/>
                </a:solidFill>
                <a:cs typeface="B Nazanin" panose="00000400000000000000" pitchFamily="2" charset="-78"/>
              </a:rPr>
              <a:t>www.tripdatabase.com</a:t>
            </a:r>
          </a:p>
          <a:p>
            <a:pPr lvl="0" algn="r" rtl="1"/>
            <a:r>
              <a:rPr lang="fa-IR" sz="3000" dirty="0">
                <a:solidFill>
                  <a:prstClr val="black"/>
                </a:solidFill>
                <a:cs typeface="B Nazanin" panose="00000400000000000000" pitchFamily="2" charset="-78"/>
              </a:rPr>
              <a:t>هزینه: رایگان</a:t>
            </a:r>
          </a:p>
          <a:p>
            <a:pPr algn="just" rtl="1"/>
            <a:r>
              <a:rPr lang="fa-IR" sz="3000" dirty="0" smtClean="0">
                <a:solidFill>
                  <a:prstClr val="black"/>
                </a:solidFill>
                <a:cs typeface="B Nazanin" panose="00000400000000000000" pitchFamily="2" charset="-78"/>
              </a:rPr>
              <a:t>در </a:t>
            </a:r>
            <a:r>
              <a:rPr lang="fa-IR" sz="3000" dirty="0">
                <a:solidFill>
                  <a:prstClr val="black"/>
                </a:solidFill>
                <a:cs typeface="B Nazanin" panose="00000400000000000000" pitchFamily="2" charset="-78"/>
              </a:rPr>
              <a:t>سال 1997 جهت پاسخگویی به سوالات بالینی پزشکان و بکارگیری اصول </a:t>
            </a:r>
            <a:r>
              <a:rPr lang="en-US" sz="3000" dirty="0">
                <a:solidFill>
                  <a:prstClr val="black"/>
                </a:solidFill>
                <a:cs typeface="B Nazanin" panose="00000400000000000000" pitchFamily="2" charset="-78"/>
              </a:rPr>
              <a:t>EBM</a:t>
            </a:r>
            <a:r>
              <a:rPr lang="fa-IR" sz="3000" dirty="0">
                <a:solidFill>
                  <a:prstClr val="black"/>
                </a:solidFill>
                <a:cs typeface="B Nazanin" panose="00000400000000000000" pitchFamily="2" charset="-78"/>
              </a:rPr>
              <a:t> پایه گذاری شد.</a:t>
            </a:r>
          </a:p>
          <a:p>
            <a:pPr algn="just" rtl="1"/>
            <a:r>
              <a:rPr lang="fa-IR" sz="3000" dirty="0">
                <a:solidFill>
                  <a:prstClr val="black"/>
                </a:solidFill>
                <a:cs typeface="B Nazanin" panose="00000400000000000000" pitchFamily="2" charset="-78"/>
              </a:rPr>
              <a:t>در حقیقت این پایگاه موتور جستجویی است که یافته های آن بر </a:t>
            </a:r>
            <a:r>
              <a:rPr lang="fa-IR" sz="3000" dirty="0" smtClean="0">
                <a:solidFill>
                  <a:prstClr val="black"/>
                </a:solidFill>
                <a:cs typeface="B Nazanin" panose="00000400000000000000" pitchFamily="2" charset="-78"/>
              </a:rPr>
              <a:t>اساس </a:t>
            </a:r>
            <a:r>
              <a:rPr lang="en-US" sz="3000" dirty="0">
                <a:solidFill>
                  <a:prstClr val="black"/>
                </a:solidFill>
                <a:cs typeface="B Nazanin" panose="00000400000000000000" pitchFamily="2" charset="-78"/>
              </a:rPr>
              <a:t>EBM</a:t>
            </a:r>
            <a:r>
              <a:rPr lang="fa-IR" sz="3000" dirty="0">
                <a:solidFill>
                  <a:prstClr val="black"/>
                </a:solidFill>
                <a:cs typeface="B Nazanin" panose="00000400000000000000" pitchFamily="2" charset="-78"/>
              </a:rPr>
              <a:t> است.</a:t>
            </a:r>
          </a:p>
          <a:p>
            <a:pPr algn="r" rtl="1"/>
            <a:endParaRPr lang="fa-IR" dirty="0" smtClean="0"/>
          </a:p>
        </p:txBody>
      </p:sp>
    </p:spTree>
    <p:extLst>
      <p:ext uri="{BB962C8B-B14F-4D97-AF65-F5344CB8AC3E}">
        <p14:creationId xmlns:p14="http://schemas.microsoft.com/office/powerpoint/2010/main" val="31342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Content</a:t>
            </a:r>
            <a:endParaRPr lang="fa-IR" dirty="0"/>
          </a:p>
        </p:txBody>
      </p:sp>
      <p:sp>
        <p:nvSpPr>
          <p:cNvPr id="3" name="Content Placeholder 2"/>
          <p:cNvSpPr>
            <a:spLocks noGrp="1"/>
          </p:cNvSpPr>
          <p:nvPr>
            <p:ph idx="1"/>
          </p:nvPr>
        </p:nvSpPr>
        <p:spPr/>
        <p:txBody>
          <a:bodyPr/>
          <a:lstStyle/>
          <a:p>
            <a:r>
              <a:rPr lang="en-US" dirty="0" smtClean="0"/>
              <a:t>Evidence- Based</a:t>
            </a:r>
          </a:p>
          <a:p>
            <a:r>
              <a:rPr lang="en-US" dirty="0" smtClean="0"/>
              <a:t>Guidelines</a:t>
            </a:r>
          </a:p>
          <a:p>
            <a:r>
              <a:rPr lang="en-US" dirty="0" smtClean="0"/>
              <a:t>Query-answering</a:t>
            </a:r>
          </a:p>
          <a:p>
            <a:r>
              <a:rPr lang="en-US" dirty="0" smtClean="0"/>
              <a:t>Medical Images</a:t>
            </a:r>
          </a:p>
          <a:p>
            <a:r>
              <a:rPr lang="en-US" dirty="0" err="1" smtClean="0"/>
              <a:t>eTextbooks</a:t>
            </a:r>
            <a:endParaRPr lang="en-US" dirty="0" smtClean="0"/>
          </a:p>
          <a:p>
            <a:r>
              <a:rPr lang="en-US" dirty="0" smtClean="0"/>
              <a:t>Patient Information Leaflets</a:t>
            </a:r>
          </a:p>
          <a:p>
            <a:r>
              <a:rPr lang="en-US" dirty="0" smtClean="0"/>
              <a:t>Peer-reviewed journals</a:t>
            </a:r>
            <a:endParaRPr lang="fa-IR" dirty="0"/>
          </a:p>
        </p:txBody>
      </p:sp>
    </p:spTree>
    <p:extLst>
      <p:ext uri="{BB962C8B-B14F-4D97-AF65-F5344CB8AC3E}">
        <p14:creationId xmlns:p14="http://schemas.microsoft.com/office/powerpoint/2010/main" val="169813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r" rtl="1"/>
            <a:r>
              <a:rPr lang="fa-IR" sz="3000" dirty="0">
                <a:solidFill>
                  <a:prstClr val="black"/>
                </a:solidFill>
                <a:cs typeface="B Nazanin" panose="00000400000000000000" pitchFamily="2" charset="-78"/>
              </a:rPr>
              <a:t>علاوه بر جستجوی متنی به کاربر اجازه جستجو در </a:t>
            </a:r>
          </a:p>
          <a:p>
            <a:pPr lvl="0" algn="r" rtl="1"/>
            <a:r>
              <a:rPr lang="en-US" sz="3000" dirty="0">
                <a:solidFill>
                  <a:prstClr val="black"/>
                </a:solidFill>
                <a:cs typeface="B Nazanin" panose="00000400000000000000" pitchFamily="2" charset="-78"/>
              </a:rPr>
              <a:t>images, videos, patient information leaflets, educational courses and news</a:t>
            </a:r>
            <a:r>
              <a:rPr lang="fa-IR" sz="3000" dirty="0">
                <a:solidFill>
                  <a:prstClr val="black"/>
                </a:solidFill>
                <a:cs typeface="B Nazanin" panose="00000400000000000000" pitchFamily="2" charset="-78"/>
              </a:rPr>
              <a:t> را نیز می دهد.</a:t>
            </a:r>
          </a:p>
          <a:p>
            <a:pPr lvl="0" algn="r" rtl="1"/>
            <a:r>
              <a:rPr lang="fa-IR" sz="3000" dirty="0">
                <a:solidFill>
                  <a:prstClr val="black"/>
                </a:solidFill>
                <a:cs typeface="B Nazanin" panose="00000400000000000000" pitchFamily="2" charset="-78"/>
              </a:rPr>
              <a:t>بخش </a:t>
            </a:r>
            <a:r>
              <a:rPr lang="en-US" sz="3000" dirty="0">
                <a:solidFill>
                  <a:prstClr val="black"/>
                </a:solidFill>
                <a:cs typeface="B Nazanin" panose="00000400000000000000" pitchFamily="2" charset="-78"/>
              </a:rPr>
              <a:t>Contact us</a:t>
            </a:r>
            <a:r>
              <a:rPr lang="fa-IR" sz="3000" dirty="0">
                <a:solidFill>
                  <a:prstClr val="black"/>
                </a:solidFill>
                <a:cs typeface="B Nazanin" panose="00000400000000000000" pitchFamily="2" charset="-78"/>
              </a:rPr>
              <a:t> پاسخگوی سوالات مطرح شده ما ظرف 48 ساعت است.</a:t>
            </a:r>
          </a:p>
          <a:p>
            <a:pPr lvl="0" algn="r" rtl="1"/>
            <a:endParaRPr lang="fa-IR" sz="3000" dirty="0">
              <a:solidFill>
                <a:prstClr val="black"/>
              </a:solidFill>
            </a:endParaRPr>
          </a:p>
          <a:p>
            <a:endParaRPr lang="fa-IR" dirty="0"/>
          </a:p>
        </p:txBody>
      </p:sp>
    </p:spTree>
    <p:extLst>
      <p:ext uri="{BB962C8B-B14F-4D97-AF65-F5344CB8AC3E}">
        <p14:creationId xmlns:p14="http://schemas.microsoft.com/office/powerpoint/2010/main" val="109719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0678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44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49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pPr algn="ctr"/>
            <a:r>
              <a:rPr lang="en-US" sz="4000" b="1" dirty="0" err="1" smtClean="0"/>
              <a:t>WebMedLit</a:t>
            </a:r>
            <a:r>
              <a:rPr lang="en-US" sz="4000" b="1" dirty="0" smtClean="0"/>
              <a:t/>
            </a:r>
            <a:br>
              <a:rPr lang="en-US" sz="4000" b="1" dirty="0" smtClean="0"/>
            </a:br>
            <a:r>
              <a:rPr lang="en-US" sz="4000" b="1" dirty="0" smtClean="0"/>
              <a:t>web medical literature services</a:t>
            </a:r>
            <a:endParaRPr lang="fa-IR" sz="4000" b="1" dirty="0"/>
          </a:p>
        </p:txBody>
      </p:sp>
      <p:sp>
        <p:nvSpPr>
          <p:cNvPr id="3" name="Content Placeholder 2"/>
          <p:cNvSpPr>
            <a:spLocks noGrp="1"/>
          </p:cNvSpPr>
          <p:nvPr>
            <p:ph idx="1"/>
          </p:nvPr>
        </p:nvSpPr>
        <p:spPr>
          <a:xfrm>
            <a:off x="457200" y="1676400"/>
            <a:ext cx="8229600" cy="4449763"/>
          </a:xfrm>
        </p:spPr>
        <p:txBody>
          <a:bodyPr>
            <a:normAutofit lnSpcReduction="10000"/>
          </a:bodyPr>
          <a:lstStyle/>
          <a:p>
            <a:pPr lvl="0" algn="r" rtl="1"/>
            <a:r>
              <a:rPr lang="fa-IR" sz="3000" dirty="0">
                <a:solidFill>
                  <a:prstClr val="black"/>
                </a:solidFill>
                <a:cs typeface="B Nazanin" panose="00000400000000000000" pitchFamily="2" charset="-78"/>
              </a:rPr>
              <a:t>آدرس: </a:t>
            </a:r>
            <a:r>
              <a:rPr lang="en-US" sz="3000" dirty="0">
                <a:solidFill>
                  <a:prstClr val="black"/>
                </a:solidFill>
                <a:cs typeface="B Nazanin" panose="00000400000000000000" pitchFamily="2" charset="-78"/>
                <a:hlinkClick r:id="rId2"/>
              </a:rPr>
              <a:t>www.webmedlit.com</a:t>
            </a:r>
            <a:r>
              <a:rPr lang="en-US" sz="3000" dirty="0">
                <a:solidFill>
                  <a:prstClr val="black"/>
                </a:solidFill>
                <a:cs typeface="B Nazanin" panose="00000400000000000000" pitchFamily="2" charset="-78"/>
              </a:rPr>
              <a:t> </a:t>
            </a:r>
            <a:endParaRPr lang="fa-IR" sz="3000" dirty="0">
              <a:solidFill>
                <a:prstClr val="black"/>
              </a:solidFill>
              <a:cs typeface="B Nazanin" panose="00000400000000000000" pitchFamily="2" charset="-78"/>
            </a:endParaRPr>
          </a:p>
          <a:p>
            <a:pPr lvl="0" algn="r" rtl="1"/>
            <a:r>
              <a:rPr lang="fa-IR" sz="3000" dirty="0">
                <a:solidFill>
                  <a:prstClr val="black"/>
                </a:solidFill>
                <a:cs typeface="B Nazanin" panose="00000400000000000000" pitchFamily="2" charset="-78"/>
              </a:rPr>
              <a:t>هزینه: رایگان</a:t>
            </a:r>
          </a:p>
          <a:p>
            <a:pPr lvl="0" algn="r" rtl="1"/>
            <a:r>
              <a:rPr lang="fa-IR" sz="3000" dirty="0">
                <a:solidFill>
                  <a:prstClr val="black"/>
                </a:solidFill>
                <a:cs typeface="B Nazanin" panose="00000400000000000000" pitchFamily="2" charset="-78"/>
              </a:rPr>
              <a:t>روزآمدسازی: روزانه</a:t>
            </a:r>
          </a:p>
          <a:p>
            <a:pPr lvl="0" algn="just" rtl="1"/>
            <a:r>
              <a:rPr lang="fa-IR" sz="3000" dirty="0">
                <a:solidFill>
                  <a:prstClr val="black"/>
                </a:solidFill>
                <a:cs typeface="B Nazanin" panose="00000400000000000000" pitchFamily="2" charset="-78"/>
              </a:rPr>
              <a:t>برای شاغلین حرفه های پزشکی روشی را جهت اطلاع از جدیدترین اطلاعات تحقیقی انتشار یافته در برخی مجلات معتبر پزشکی نظیر </a:t>
            </a:r>
            <a:r>
              <a:rPr lang="en-US" sz="3000" dirty="0">
                <a:solidFill>
                  <a:prstClr val="black"/>
                </a:solidFill>
                <a:cs typeface="B Nazanin" panose="00000400000000000000" pitchFamily="2" charset="-78"/>
              </a:rPr>
              <a:t>BMJ, JAMA, NEJM</a:t>
            </a:r>
            <a:r>
              <a:rPr lang="fa-IR" sz="3000" dirty="0">
                <a:solidFill>
                  <a:prstClr val="black"/>
                </a:solidFill>
                <a:cs typeface="B Nazanin" panose="00000400000000000000" pitchFamily="2" charset="-78"/>
              </a:rPr>
              <a:t>  فراهم  می آورد.</a:t>
            </a:r>
          </a:p>
          <a:p>
            <a:pPr lvl="0" algn="just" rtl="1"/>
            <a:r>
              <a:rPr lang="fa-IR" sz="3000" dirty="0">
                <a:solidFill>
                  <a:prstClr val="black"/>
                </a:solidFill>
                <a:cs typeface="B Nazanin" panose="00000400000000000000" pitchFamily="2" charset="-78"/>
              </a:rPr>
              <a:t>مقالات دراین بانک حدود 6 هفته نگهداری می شود و از آن پس در سایت پابمد قابل بازیابی هستند. نکته متمایز کننده آن این است که امکان جستجوی همزمان از 23 مجله است </a:t>
            </a:r>
          </a:p>
          <a:p>
            <a:endParaRPr lang="fa-IR" dirty="0"/>
          </a:p>
        </p:txBody>
      </p:sp>
    </p:spTree>
    <p:extLst>
      <p:ext uri="{BB962C8B-B14F-4D97-AF65-F5344CB8AC3E}">
        <p14:creationId xmlns:p14="http://schemas.microsoft.com/office/powerpoint/2010/main" val="194831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52400"/>
            <a:ext cx="89725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434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400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pPr algn="ctr"/>
            <a:r>
              <a:rPr lang="fa-IR" b="1" dirty="0" smtClean="0"/>
              <a:t>سازمان جهانی بهداشت</a:t>
            </a:r>
            <a:br>
              <a:rPr lang="fa-IR" b="1" dirty="0" smtClean="0"/>
            </a:br>
            <a:r>
              <a:rPr lang="en-US" b="1" dirty="0" smtClean="0"/>
              <a:t>WHO</a:t>
            </a:r>
            <a:endParaRPr lang="fa-IR" b="1" dirty="0"/>
          </a:p>
        </p:txBody>
      </p:sp>
      <p:sp>
        <p:nvSpPr>
          <p:cNvPr id="3" name="Content Placeholder 2"/>
          <p:cNvSpPr>
            <a:spLocks noGrp="1"/>
          </p:cNvSpPr>
          <p:nvPr>
            <p:ph idx="1"/>
          </p:nvPr>
        </p:nvSpPr>
        <p:spPr>
          <a:xfrm>
            <a:off x="457200" y="1524000"/>
            <a:ext cx="8229600" cy="4953000"/>
          </a:xfrm>
        </p:spPr>
        <p:txBody>
          <a:bodyPr>
            <a:normAutofit fontScale="92500" lnSpcReduction="10000"/>
          </a:bodyPr>
          <a:lstStyle/>
          <a:p>
            <a:pPr lvl="0" algn="r" rtl="1"/>
            <a:r>
              <a:rPr lang="fa-IR" sz="2800" dirty="0">
                <a:solidFill>
                  <a:prstClr val="black"/>
                </a:solidFill>
              </a:rPr>
              <a:t>آدرس: </a:t>
            </a:r>
            <a:r>
              <a:rPr lang="en-US" sz="2800" dirty="0" smtClean="0">
                <a:solidFill>
                  <a:prstClr val="black"/>
                </a:solidFill>
              </a:rPr>
              <a:t>www.who.ch</a:t>
            </a:r>
            <a:endParaRPr lang="fa-IR" sz="2800" dirty="0">
              <a:solidFill>
                <a:prstClr val="black"/>
              </a:solidFill>
            </a:endParaRPr>
          </a:p>
          <a:p>
            <a:pPr lvl="0" algn="r" rtl="1"/>
            <a:r>
              <a:rPr lang="fa-IR" sz="2800" dirty="0">
                <a:solidFill>
                  <a:prstClr val="black"/>
                </a:solidFill>
              </a:rPr>
              <a:t>هزینه: رایگان</a:t>
            </a:r>
          </a:p>
          <a:p>
            <a:pPr lvl="0" algn="r" rtl="1"/>
            <a:r>
              <a:rPr lang="fa-IR" sz="2800" dirty="0" smtClean="0">
                <a:solidFill>
                  <a:prstClr val="black"/>
                </a:solidFill>
              </a:rPr>
              <a:t>هدف : دستیابی همه مردم به بالاترین سطح سلامت. </a:t>
            </a:r>
          </a:p>
          <a:p>
            <a:pPr lvl="0" algn="just" rtl="1"/>
            <a:r>
              <a:rPr lang="fa-IR" dirty="0" smtClean="0">
                <a:solidFill>
                  <a:prstClr val="black"/>
                </a:solidFill>
              </a:rPr>
              <a:t>شرح کامل برنامه های </a:t>
            </a:r>
            <a:r>
              <a:rPr lang="en-US" dirty="0" smtClean="0">
                <a:solidFill>
                  <a:prstClr val="black"/>
                </a:solidFill>
              </a:rPr>
              <a:t>WHO</a:t>
            </a:r>
            <a:r>
              <a:rPr lang="fa-IR" dirty="0" smtClean="0">
                <a:solidFill>
                  <a:prstClr val="black"/>
                </a:solidFill>
              </a:rPr>
              <a:t> (برنامه های جهانی برای ایدز، برنامه های جهانی برای واکسیناسیون و ایمن سازی و ...) بانک اطلاعاتی انتشارات </a:t>
            </a:r>
            <a:r>
              <a:rPr lang="en-US" dirty="0" smtClean="0">
                <a:solidFill>
                  <a:prstClr val="black"/>
                </a:solidFill>
              </a:rPr>
              <a:t>WHO</a:t>
            </a:r>
            <a:r>
              <a:rPr lang="fa-IR" dirty="0" smtClean="0">
                <a:solidFill>
                  <a:prstClr val="black"/>
                </a:solidFill>
              </a:rPr>
              <a:t>، بانک اطلاعاتی آماری</a:t>
            </a:r>
          </a:p>
          <a:p>
            <a:pPr lvl="0" algn="just" rtl="1"/>
            <a:r>
              <a:rPr lang="en-US" dirty="0" smtClean="0">
                <a:solidFill>
                  <a:prstClr val="black"/>
                </a:solidFill>
              </a:rPr>
              <a:t>WHO</a:t>
            </a:r>
            <a:r>
              <a:rPr lang="fa-IR" dirty="0" smtClean="0">
                <a:solidFill>
                  <a:prstClr val="black"/>
                </a:solidFill>
              </a:rPr>
              <a:t> با تشخیص اهمیت اینترنت گزارش هفتگی اپیدمیولوژی را از طریق شبکه جهانی قابل دستیابی ساخته و این مجله الکترونیکی برای شاغلین حرفه های پزشکی، دستیابی سریع به اطلاعات اپیدمیولوژی را همراه با شرح کامل بروز بیماریهای جدید فراهم می کند.</a:t>
            </a:r>
          </a:p>
          <a:p>
            <a:pPr lvl="0" algn="just" rtl="1"/>
            <a:r>
              <a:rPr lang="fa-IR" dirty="0" smtClean="0">
                <a:solidFill>
                  <a:prstClr val="black"/>
                </a:solidFill>
              </a:rPr>
              <a:t>در واقع مرجع اصلی دورنمای بهداشت جهانی این سایت است.</a:t>
            </a:r>
          </a:p>
          <a:p>
            <a:pPr lvl="0" algn="just" rtl="1">
              <a:buClr>
                <a:srgbClr val="0BD0D9"/>
              </a:buClr>
            </a:pPr>
            <a:r>
              <a:rPr lang="fa-IR" dirty="0">
                <a:solidFill>
                  <a:prstClr val="black"/>
                </a:solidFill>
              </a:rPr>
              <a:t>بخشی به نام </a:t>
            </a:r>
            <a:r>
              <a:rPr lang="en-US" dirty="0">
                <a:solidFill>
                  <a:prstClr val="black"/>
                </a:solidFill>
              </a:rPr>
              <a:t>Countries</a:t>
            </a:r>
            <a:r>
              <a:rPr lang="fa-IR" dirty="0">
                <a:solidFill>
                  <a:prstClr val="black"/>
                </a:solidFill>
              </a:rPr>
              <a:t> اطلاعات آماری و مفیدی مربوط به کشورها را می آورد.</a:t>
            </a:r>
          </a:p>
          <a:p>
            <a:pPr lvl="0" algn="r" rtl="1"/>
            <a:endParaRPr lang="fa-IR" sz="2800" dirty="0" smtClean="0">
              <a:solidFill>
                <a:prstClr val="black"/>
              </a:solidFill>
            </a:endParaRPr>
          </a:p>
          <a:p>
            <a:pPr lvl="0" algn="r" rtl="1"/>
            <a:endParaRPr lang="fa-IR" sz="2800" dirty="0" smtClean="0">
              <a:solidFill>
                <a:prstClr val="black"/>
              </a:solidFill>
            </a:endParaRPr>
          </a:p>
          <a:p>
            <a:pPr lvl="0" algn="r" rtl="1"/>
            <a:endParaRPr lang="fa-IR" dirty="0"/>
          </a:p>
        </p:txBody>
      </p:sp>
    </p:spTree>
    <p:extLst>
      <p:ext uri="{BB962C8B-B14F-4D97-AF65-F5344CB8AC3E}">
        <p14:creationId xmlns:p14="http://schemas.microsoft.com/office/powerpoint/2010/main" val="1209170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02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pPr marL="342900" lvl="0" indent="-342900" algn="ctr" rtl="1">
              <a:spcBef>
                <a:spcPct val="20000"/>
              </a:spcBef>
            </a:pPr>
            <a:r>
              <a:rPr lang="en-US" sz="2400" b="1" dirty="0"/>
              <a:t>CDC</a:t>
            </a:r>
            <a:r>
              <a:rPr lang="fa-IR" sz="2400" b="1" dirty="0"/>
              <a:t> </a:t>
            </a:r>
            <a:r>
              <a:rPr lang="fa-IR" sz="2600" b="1" dirty="0">
                <a:latin typeface="+mn-lt"/>
                <a:ea typeface="+mn-ea"/>
                <a:cs typeface="B Nazanin" panose="00000400000000000000" pitchFamily="2" charset="-78"/>
              </a:rPr>
              <a:t>مرکز کنترل و پیشگیری از بیماریها</a:t>
            </a:r>
            <a:r>
              <a:rPr lang="fa-IR" sz="2400" b="1" dirty="0"/>
              <a:t/>
            </a:r>
            <a:br>
              <a:rPr lang="fa-IR" sz="2400" b="1" dirty="0"/>
            </a:br>
            <a:r>
              <a:rPr lang="en-US" sz="2400" b="1" dirty="0" smtClean="0"/>
              <a:t>centers </a:t>
            </a:r>
            <a:r>
              <a:rPr lang="en-US" sz="2400" b="1" dirty="0"/>
              <a:t>for disease control and prevention</a:t>
            </a:r>
            <a:endParaRPr lang="fa-IR" sz="2400" b="1" dirty="0"/>
          </a:p>
        </p:txBody>
      </p:sp>
      <p:sp>
        <p:nvSpPr>
          <p:cNvPr id="3" name="Content Placeholder 2"/>
          <p:cNvSpPr>
            <a:spLocks noGrp="1"/>
          </p:cNvSpPr>
          <p:nvPr>
            <p:ph idx="1"/>
          </p:nvPr>
        </p:nvSpPr>
        <p:spPr>
          <a:xfrm>
            <a:off x="457200" y="1524000"/>
            <a:ext cx="8229600" cy="5181600"/>
          </a:xfrm>
        </p:spPr>
        <p:txBody>
          <a:bodyPr>
            <a:normAutofit fontScale="62500" lnSpcReduction="20000"/>
          </a:bodyPr>
          <a:lstStyle/>
          <a:p>
            <a:pPr algn="r" rtl="1">
              <a:lnSpc>
                <a:spcPct val="170000"/>
              </a:lnSpc>
            </a:pPr>
            <a:r>
              <a:rPr lang="fa-IR" sz="2900" dirty="0" smtClean="0">
                <a:cs typeface="B Nazanin" panose="00000400000000000000" pitchFamily="2" charset="-78"/>
              </a:rPr>
              <a:t>آدرس: </a:t>
            </a:r>
            <a:r>
              <a:rPr lang="en-US" sz="2900" dirty="0" smtClean="0">
                <a:latin typeface="Times New Roman" panose="02020603050405020304" pitchFamily="18" charset="0"/>
                <a:cs typeface="Times New Roman" panose="02020603050405020304" pitchFamily="18" charset="0"/>
              </a:rPr>
              <a:t>www.cdc.gov</a:t>
            </a:r>
            <a:endParaRPr lang="fa-IR" sz="2900" dirty="0" smtClean="0">
              <a:latin typeface="Times New Roman" panose="02020603050405020304" pitchFamily="18" charset="0"/>
              <a:cs typeface="Times New Roman" panose="02020603050405020304" pitchFamily="18" charset="0"/>
            </a:endParaRPr>
          </a:p>
          <a:p>
            <a:pPr algn="r" rtl="1">
              <a:lnSpc>
                <a:spcPct val="170000"/>
              </a:lnSpc>
            </a:pPr>
            <a:r>
              <a:rPr lang="fa-IR" sz="2900" dirty="0" smtClean="0">
                <a:solidFill>
                  <a:prstClr val="black"/>
                </a:solidFill>
                <a:cs typeface="B Nazanin" panose="00000400000000000000" pitchFamily="2" charset="-78"/>
              </a:rPr>
              <a:t>هزینه: رایگان</a:t>
            </a:r>
          </a:p>
          <a:p>
            <a:pPr algn="r" rtl="1">
              <a:lnSpc>
                <a:spcPct val="170000"/>
              </a:lnSpc>
            </a:pPr>
            <a:r>
              <a:rPr lang="fa-IR" sz="2900" dirty="0" smtClean="0">
                <a:solidFill>
                  <a:prstClr val="black"/>
                </a:solidFill>
                <a:cs typeface="B Nazanin" panose="00000400000000000000" pitchFamily="2" charset="-78"/>
              </a:rPr>
              <a:t>روزآمد سازی: روزانه</a:t>
            </a:r>
          </a:p>
          <a:p>
            <a:pPr algn="just" rtl="1">
              <a:lnSpc>
                <a:spcPct val="170000"/>
              </a:lnSpc>
            </a:pPr>
            <a:r>
              <a:rPr lang="fa-IR" sz="2900" dirty="0" smtClean="0">
                <a:solidFill>
                  <a:prstClr val="black"/>
                </a:solidFill>
                <a:cs typeface="B Nazanin" panose="00000400000000000000" pitchFamily="2" charset="-78"/>
              </a:rPr>
              <a:t>آژانس بین المللی دولتی است </a:t>
            </a:r>
            <a:r>
              <a:rPr lang="fa-IR" sz="2900" dirty="0">
                <a:solidFill>
                  <a:prstClr val="black"/>
                </a:solidFill>
                <a:cs typeface="B Nazanin" panose="00000400000000000000" pitchFamily="2" charset="-78"/>
              </a:rPr>
              <a:t>واقع در جورجیای </a:t>
            </a:r>
            <a:r>
              <a:rPr lang="fa-IR" sz="2900" dirty="0" smtClean="0">
                <a:solidFill>
                  <a:prstClr val="black"/>
                </a:solidFill>
                <a:cs typeface="B Nazanin" panose="00000400000000000000" pitchFamily="2" charset="-78"/>
              </a:rPr>
              <a:t>آمریکا، اطلاعاتی راجع به بیماریها، آسیبها و ناتوانی های مزمن همچنین راهکارهایی برای پیشگیری از آنها برای تمام افراد جامعه.</a:t>
            </a:r>
          </a:p>
          <a:p>
            <a:pPr algn="just" rtl="1">
              <a:lnSpc>
                <a:spcPct val="170000"/>
              </a:lnSpc>
            </a:pPr>
            <a:r>
              <a:rPr lang="fa-IR" sz="2900" dirty="0" smtClean="0">
                <a:solidFill>
                  <a:prstClr val="black"/>
                </a:solidFill>
                <a:cs typeface="B Nazanin" panose="00000400000000000000" pitchFamily="2" charset="-78"/>
              </a:rPr>
              <a:t>اطلاعات ارزشمندی درباره بهداشت مسافران و امکان دستیابی به متن کامل «گزارش هفتگی مرگ و میر(</a:t>
            </a:r>
            <a:r>
              <a:rPr lang="en-US" sz="2900" dirty="0">
                <a:latin typeface="Times New Roman" panose="02020603050405020304" pitchFamily="18" charset="0"/>
                <a:cs typeface="Times New Roman" panose="02020603050405020304" pitchFamily="18" charset="0"/>
              </a:rPr>
              <a:t>MMWR</a:t>
            </a:r>
            <a:r>
              <a:rPr lang="fa-IR" sz="2900" dirty="0" smtClean="0">
                <a:solidFill>
                  <a:prstClr val="black"/>
                </a:solidFill>
                <a:cs typeface="B Nazanin" panose="00000400000000000000" pitchFamily="2" charset="-78"/>
              </a:rPr>
              <a:t> )»</a:t>
            </a:r>
            <a:r>
              <a:rPr lang="fa-IR" sz="2900" dirty="0">
                <a:solidFill>
                  <a:prstClr val="black"/>
                </a:solidFill>
                <a:cs typeface="B Nazanin" panose="00000400000000000000" pitchFamily="2" charset="-78"/>
              </a:rPr>
              <a:t> </a:t>
            </a:r>
            <a:endParaRPr lang="fa-IR" sz="2900" dirty="0" smtClean="0">
              <a:solidFill>
                <a:prstClr val="black"/>
              </a:solidFill>
              <a:cs typeface="B Nazanin" panose="00000400000000000000" pitchFamily="2" charset="-78"/>
            </a:endParaRPr>
          </a:p>
          <a:p>
            <a:pPr algn="just" rtl="1">
              <a:lnSpc>
                <a:spcPct val="170000"/>
              </a:lnSpc>
            </a:pPr>
            <a:r>
              <a:rPr lang="fa-IR" sz="2900" dirty="0" smtClean="0">
                <a:solidFill>
                  <a:prstClr val="black"/>
                </a:solidFill>
                <a:cs typeface="B Nazanin" panose="00000400000000000000" pitchFamily="2" charset="-78"/>
              </a:rPr>
              <a:t>هدف</a:t>
            </a:r>
            <a:r>
              <a:rPr lang="fa-IR" sz="2900" dirty="0">
                <a:solidFill>
                  <a:prstClr val="black"/>
                </a:solidFill>
                <a:cs typeface="B Nazanin" panose="00000400000000000000" pitchFamily="2" charset="-78"/>
              </a:rPr>
              <a:t>: ارتقا سلامتی و کیفیت زندگی از طریق </a:t>
            </a:r>
            <a:r>
              <a:rPr lang="fa-IR" sz="2900" dirty="0" smtClean="0">
                <a:solidFill>
                  <a:prstClr val="black"/>
                </a:solidFill>
                <a:cs typeface="B Nazanin" panose="00000400000000000000" pitchFamily="2" charset="-78"/>
              </a:rPr>
              <a:t>پیشگیری و کنترل بیماریها، آسیبها و ناتوانی ها </a:t>
            </a:r>
          </a:p>
          <a:p>
            <a:pPr lvl="0" algn="r" rtl="1">
              <a:lnSpc>
                <a:spcPct val="170000"/>
              </a:lnSpc>
              <a:buClr>
                <a:srgbClr val="0BD0D9"/>
              </a:buClr>
            </a:pPr>
            <a:r>
              <a:rPr lang="en-US" sz="2900" dirty="0">
                <a:solidFill>
                  <a:prstClr val="black"/>
                </a:solidFill>
                <a:latin typeface="Times New Roman" panose="02020603050405020304" pitchFamily="18" charset="0"/>
                <a:cs typeface="Times New Roman" panose="02020603050405020304" pitchFamily="18" charset="0"/>
              </a:rPr>
              <a:t>CDC</a:t>
            </a:r>
            <a:r>
              <a:rPr lang="en-US" sz="2900" dirty="0">
                <a:solidFill>
                  <a:prstClr val="black"/>
                </a:solidFill>
              </a:rPr>
              <a:t> </a:t>
            </a:r>
            <a:r>
              <a:rPr lang="en-US" sz="2900" dirty="0">
                <a:solidFill>
                  <a:prstClr val="black"/>
                </a:solidFill>
                <a:latin typeface="Times New Roman" panose="02020603050405020304" pitchFamily="18" charset="0"/>
                <a:cs typeface="Times New Roman" panose="02020603050405020304" pitchFamily="18" charset="0"/>
              </a:rPr>
              <a:t>WONDER</a:t>
            </a:r>
            <a:r>
              <a:rPr lang="fa-IR" sz="2900" dirty="0">
                <a:solidFill>
                  <a:prstClr val="black"/>
                </a:solidFill>
              </a:rPr>
              <a:t> ابزار </a:t>
            </a:r>
            <a:r>
              <a:rPr lang="en-US" sz="2900" dirty="0">
                <a:solidFill>
                  <a:prstClr val="black"/>
                </a:solidFill>
                <a:latin typeface="Times New Roman" panose="02020603050405020304" pitchFamily="18" charset="0"/>
                <a:cs typeface="Times New Roman" panose="02020603050405020304" pitchFamily="18" charset="0"/>
              </a:rPr>
              <a:t>CDC</a:t>
            </a:r>
            <a:r>
              <a:rPr lang="fa-IR" sz="2900" dirty="0">
                <a:solidFill>
                  <a:prstClr val="black"/>
                </a:solidFill>
              </a:rPr>
              <a:t> است که از طریق آن امکان دست یافتن به حدود چهل بانک اطلاعاتی متنی و عددی فراهم است. </a:t>
            </a:r>
            <a:endParaRPr lang="fa-IR" sz="2900" dirty="0" smtClean="0">
              <a:solidFill>
                <a:prstClr val="black"/>
              </a:solidFill>
            </a:endParaRPr>
          </a:p>
          <a:p>
            <a:pPr lvl="0" algn="r" rtl="1">
              <a:lnSpc>
                <a:spcPct val="170000"/>
              </a:lnSpc>
              <a:buClr>
                <a:srgbClr val="0BD0D9"/>
              </a:buClr>
            </a:pPr>
            <a:r>
              <a:rPr lang="en-US" sz="2900" dirty="0" smtClean="0">
                <a:solidFill>
                  <a:prstClr val="black"/>
                </a:solidFill>
              </a:rPr>
              <a:t>http://wonder.cdc.gov</a:t>
            </a:r>
            <a:endParaRPr lang="fa-IR" sz="2900" dirty="0" smtClean="0">
              <a:solidFill>
                <a:prstClr val="black"/>
              </a:solidFill>
              <a:cs typeface="Arial"/>
            </a:endParaRPr>
          </a:p>
          <a:p>
            <a:pPr algn="r" rtl="1"/>
            <a:endParaRPr lang="fa-IR" dirty="0"/>
          </a:p>
        </p:txBody>
      </p:sp>
    </p:spTree>
    <p:extLst>
      <p:ext uri="{BB962C8B-B14F-4D97-AF65-F5344CB8AC3E}">
        <p14:creationId xmlns:p14="http://schemas.microsoft.com/office/powerpoint/2010/main" val="3541187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154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127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b="1" dirty="0" err="1" smtClean="0"/>
              <a:t>Dxplain</a:t>
            </a:r>
            <a:endParaRPr lang="fa-IR" b="1" dirty="0"/>
          </a:p>
        </p:txBody>
      </p:sp>
      <p:sp>
        <p:nvSpPr>
          <p:cNvPr id="3" name="Content Placeholder 2"/>
          <p:cNvSpPr>
            <a:spLocks noGrp="1"/>
          </p:cNvSpPr>
          <p:nvPr>
            <p:ph idx="1"/>
          </p:nvPr>
        </p:nvSpPr>
        <p:spPr>
          <a:xfrm>
            <a:off x="457200" y="1295400"/>
            <a:ext cx="8229600" cy="4830763"/>
          </a:xfrm>
        </p:spPr>
        <p:txBody>
          <a:bodyPr>
            <a:noAutofit/>
          </a:bodyPr>
          <a:lstStyle/>
          <a:p>
            <a:pPr lvl="0" algn="r" rtl="1"/>
            <a:r>
              <a:rPr lang="fa-IR" sz="3000" dirty="0">
                <a:solidFill>
                  <a:prstClr val="black"/>
                </a:solidFill>
                <a:cs typeface="B Nazanin" panose="00000400000000000000" pitchFamily="2" charset="-78"/>
              </a:rPr>
              <a:t>هزینه: پولی</a:t>
            </a:r>
          </a:p>
          <a:p>
            <a:pPr lvl="0" algn="just" rtl="1"/>
            <a:r>
              <a:rPr lang="fa-IR" sz="3000" dirty="0">
                <a:solidFill>
                  <a:prstClr val="black"/>
                </a:solidFill>
                <a:cs typeface="B Nazanin" panose="00000400000000000000" pitchFamily="2" charset="-78"/>
              </a:rPr>
              <a:t>یک سایت حمایت از تصمیم گیری است که از مجموعه ای از یافته های کلینیکی شامل علایم و نشانه ها و اطلاعات آزمایشگاهی برای رسیدن به یک لیست رتبه بندی شده از تشخیص ها استفاده می کند. اطلاعات کلینیکی بیشتری که برای تایید تشخیص لازم است را پیشنهاد می دهد و هرگونه تظاهرات بالینی ناشایع و غیرمعمول را برای بیماریهای خاص لیست می کند.</a:t>
            </a:r>
          </a:p>
          <a:p>
            <a:pPr algn="just" rtl="1"/>
            <a:r>
              <a:rPr lang="fa-IR" sz="3000" dirty="0">
                <a:solidFill>
                  <a:prstClr val="black"/>
                </a:solidFill>
                <a:cs typeface="B Nazanin" panose="00000400000000000000" pitchFamily="2" charset="-78"/>
              </a:rPr>
              <a:t>این پایگاه شامل اطلاعات بیش از 2400 بیماری و بیش از 5000 علایم بالینی بیماریها می باشد</a:t>
            </a:r>
            <a:r>
              <a:rPr lang="fa-IR" sz="3000" dirty="0" smtClean="0">
                <a:solidFill>
                  <a:prstClr val="black"/>
                </a:solidFill>
                <a:cs typeface="B Nazanin" panose="00000400000000000000" pitchFamily="2" charset="-78"/>
              </a:rPr>
              <a:t>.</a:t>
            </a:r>
            <a:endParaRPr lang="en-US" sz="3000" dirty="0">
              <a:solidFill>
                <a:prstClr val="black"/>
              </a:solidFill>
              <a:cs typeface="B Nazanin" panose="00000400000000000000" pitchFamily="2" charset="-78"/>
            </a:endParaRPr>
          </a:p>
        </p:txBody>
      </p:sp>
    </p:spTree>
    <p:extLst>
      <p:ext uri="{BB962C8B-B14F-4D97-AF65-F5344CB8AC3E}">
        <p14:creationId xmlns:p14="http://schemas.microsoft.com/office/powerpoint/2010/main" val="305613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990600"/>
            <a:ext cx="8229600" cy="5334000"/>
          </a:xfrm>
        </p:spPr>
        <p:txBody>
          <a:bodyPr>
            <a:normAutofit/>
          </a:bodyPr>
          <a:lstStyle/>
          <a:p>
            <a:pPr lvl="0" algn="just" rtl="1">
              <a:buClr>
                <a:srgbClr val="0BD0D9"/>
              </a:buClr>
            </a:pPr>
            <a:r>
              <a:rPr lang="fa-IR" sz="3000" dirty="0">
                <a:solidFill>
                  <a:prstClr val="black"/>
                </a:solidFill>
                <a:cs typeface="B Nazanin" panose="00000400000000000000" pitchFamily="2" charset="-78"/>
              </a:rPr>
              <a:t>به عنوان یک </a:t>
            </a:r>
            <a:r>
              <a:rPr lang="en-US" sz="3000" dirty="0">
                <a:solidFill>
                  <a:prstClr val="black"/>
                </a:solidFill>
                <a:cs typeface="B Nazanin" panose="00000400000000000000" pitchFamily="2" charset="-78"/>
              </a:rPr>
              <a:t>text book</a:t>
            </a:r>
            <a:r>
              <a:rPr lang="fa-IR" sz="3000" dirty="0">
                <a:solidFill>
                  <a:prstClr val="black"/>
                </a:solidFill>
                <a:cs typeface="B Nazanin" panose="00000400000000000000" pitchFamily="2" charset="-78"/>
              </a:rPr>
              <a:t> الکترونیکی و رفرنس به منظور آموزشی پزشکی مورد استفاده قرار میگیرد. نقش کمک آموزشی دارد.</a:t>
            </a:r>
          </a:p>
          <a:p>
            <a:pPr lvl="0" algn="just" rtl="1">
              <a:buClr>
                <a:srgbClr val="0BD0D9"/>
              </a:buClr>
            </a:pPr>
            <a:r>
              <a:rPr lang="fa-IR" sz="3000" dirty="0">
                <a:solidFill>
                  <a:prstClr val="black"/>
                </a:solidFill>
                <a:cs typeface="B Nazanin" panose="00000400000000000000" pitchFamily="2" charset="-78"/>
              </a:rPr>
              <a:t>فقط بیمارستانها، سازمانهای پزشکی و دانشگاههای علوم پزشکی حق استفاده و بازیابی دارند.</a:t>
            </a:r>
          </a:p>
          <a:p>
            <a:pPr lvl="0" algn="just" rtl="1">
              <a:buClr>
                <a:srgbClr val="0BD0D9"/>
              </a:buClr>
            </a:pPr>
            <a:r>
              <a:rPr lang="fa-IR" sz="3000" dirty="0">
                <a:solidFill>
                  <a:prstClr val="black"/>
                </a:solidFill>
                <a:cs typeface="B Nazanin" panose="00000400000000000000" pitchFamily="2" charset="-78"/>
              </a:rPr>
              <a:t>تاکید دارد که یک مرجع پزشکی است و نباید به عنوان سیستم تشخیص و تصمیم گیری استفاده شود.</a:t>
            </a:r>
          </a:p>
          <a:p>
            <a:pPr lvl="0" algn="just" rtl="1">
              <a:buClr>
                <a:srgbClr val="0BD0D9"/>
              </a:buClr>
            </a:pPr>
            <a:r>
              <a:rPr lang="fa-IR" sz="3000" dirty="0">
                <a:solidFill>
                  <a:prstClr val="black"/>
                </a:solidFill>
                <a:cs typeface="B Nazanin" panose="00000400000000000000" pitchFamily="2" charset="-78"/>
              </a:rPr>
              <a:t>برای استفاده از این سیستم، پزشک یک فرم بر پایه وب را پر میکند و بعد از وارد کردن بعضی اطلاعات دموگرافیک کاربر می تواند هر گونه یافته های کلینیکی یا تظاهرات مرتبط را وارد کند.</a:t>
            </a:r>
          </a:p>
          <a:p>
            <a:endParaRPr lang="fa-IR" dirty="0"/>
          </a:p>
        </p:txBody>
      </p:sp>
    </p:spTree>
    <p:extLst>
      <p:ext uri="{BB962C8B-B14F-4D97-AF65-F5344CB8AC3E}">
        <p14:creationId xmlns:p14="http://schemas.microsoft.com/office/powerpoint/2010/main" val="244987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81000"/>
            <a:ext cx="8229600" cy="5745163"/>
          </a:xfrm>
        </p:spPr>
        <p:txBody>
          <a:bodyPr>
            <a:normAutofit/>
          </a:bodyPr>
          <a:lstStyle/>
          <a:p>
            <a:pPr algn="just" rtl="1"/>
            <a:r>
              <a:rPr lang="fa-IR" sz="3000" dirty="0">
                <a:solidFill>
                  <a:prstClr val="black"/>
                </a:solidFill>
                <a:latin typeface="Bnazanin"/>
                <a:cs typeface="B Nazanin" panose="00000400000000000000" pitchFamily="2" charset="-78"/>
              </a:rPr>
              <a:t>اگر عبارتی وارد شود که </a:t>
            </a:r>
            <a:r>
              <a:rPr lang="en-US" sz="3000" dirty="0" err="1">
                <a:solidFill>
                  <a:prstClr val="black"/>
                </a:solidFill>
                <a:latin typeface="Bnazanin"/>
                <a:cs typeface="B Nazanin" panose="00000400000000000000" pitchFamily="2" charset="-78"/>
              </a:rPr>
              <a:t>Dxplain</a:t>
            </a:r>
            <a:r>
              <a:rPr lang="fa-IR" sz="3000" dirty="0">
                <a:solidFill>
                  <a:prstClr val="black"/>
                </a:solidFill>
                <a:latin typeface="Bnazanin"/>
                <a:cs typeface="B Nazanin" panose="00000400000000000000" pitchFamily="2" charset="-78"/>
              </a:rPr>
              <a:t> آنرا نشناسد، عنوانهای جایگزینی پیشنهاد می شود. و اگر یک عبارت کلی وارد شود عبارات محدودتر و اختصاصی تری پیشنهاد می شود.وقتی تمام یافته ها در فرم وارد شد، کاربر روی دکمه «لیست بیماریهای احتمالی» کلیک میکند.</a:t>
            </a:r>
          </a:p>
          <a:p>
            <a:pPr algn="just" rtl="1"/>
            <a:r>
              <a:rPr lang="en-US" sz="3000" dirty="0">
                <a:solidFill>
                  <a:prstClr val="black"/>
                </a:solidFill>
                <a:latin typeface="Bnazanin"/>
                <a:cs typeface="B Nazanin" panose="00000400000000000000" pitchFamily="2" charset="-78"/>
                <a:hlinkClick r:id="rId2"/>
              </a:rPr>
              <a:t>http://dxplain.org/dxp2/dxp.sdemo.asp?login=demslcshome</a:t>
            </a:r>
            <a:endParaRPr lang="fa-IR" sz="3000" dirty="0">
              <a:solidFill>
                <a:prstClr val="black"/>
              </a:solidFill>
              <a:latin typeface="Bnazanin"/>
              <a:cs typeface="B Nazanin" panose="00000400000000000000" pitchFamily="2" charset="-78"/>
            </a:endParaRPr>
          </a:p>
          <a:p>
            <a:pPr algn="just" rtl="1"/>
            <a:r>
              <a:rPr lang="fa-IR" sz="3000" dirty="0">
                <a:solidFill>
                  <a:prstClr val="black"/>
                </a:solidFill>
                <a:latin typeface="Bnazanin"/>
                <a:cs typeface="B Nazanin" panose="00000400000000000000" pitchFamily="2" charset="-78"/>
              </a:rPr>
              <a:t>بخشی به نام </a:t>
            </a:r>
            <a:r>
              <a:rPr lang="en-US" sz="3000" dirty="0" err="1">
                <a:solidFill>
                  <a:prstClr val="black"/>
                </a:solidFill>
                <a:latin typeface="Bnazanin"/>
                <a:cs typeface="B Nazanin" panose="00000400000000000000" pitchFamily="2" charset="-78"/>
              </a:rPr>
              <a:t>Dxplain</a:t>
            </a:r>
            <a:r>
              <a:rPr lang="en-US" sz="3000" dirty="0">
                <a:solidFill>
                  <a:prstClr val="black"/>
                </a:solidFill>
                <a:latin typeface="Bnazanin"/>
                <a:cs typeface="B Nazanin" panose="00000400000000000000" pitchFamily="2" charset="-78"/>
              </a:rPr>
              <a:t> Demo</a:t>
            </a:r>
            <a:r>
              <a:rPr lang="fa-IR" sz="3000" dirty="0">
                <a:solidFill>
                  <a:prstClr val="black"/>
                </a:solidFill>
                <a:latin typeface="Bnazanin"/>
                <a:cs typeface="B Nazanin" panose="00000400000000000000" pitchFamily="2" charset="-78"/>
              </a:rPr>
              <a:t> (آدرس بالا) مراحل کار با این پایگاه را به خوبی توضیح داده زیرا برای استفاده و سرچ در این پایگاه باید با پرداخت هزینه ای مشخص عضو شد. تا سه ماه بصورت رایگان میتوان از پایگاه استفاده کرد.</a:t>
            </a:r>
          </a:p>
        </p:txBody>
      </p:sp>
    </p:spTree>
    <p:extLst>
      <p:ext uri="{BB962C8B-B14F-4D97-AF65-F5344CB8AC3E}">
        <p14:creationId xmlns:p14="http://schemas.microsoft.com/office/powerpoint/2010/main" val="987464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504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165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381000" y="228600"/>
            <a:ext cx="8229600" cy="6049963"/>
          </a:xfrm>
        </p:spPr>
        <p:txBody>
          <a:bodyPr/>
          <a:lstStyle/>
          <a:p>
            <a:pPr algn="r" rtl="1"/>
            <a:r>
              <a:rPr lang="en-US" dirty="0" smtClean="0">
                <a:latin typeface="Times New Roman" panose="02020603050405020304" pitchFamily="18" charset="0"/>
                <a:cs typeface="Times New Roman" panose="02020603050405020304" pitchFamily="18" charset="0"/>
              </a:rPr>
              <a:t>CDC</a:t>
            </a:r>
            <a:endParaRPr lang="fa-IR"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19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lgn="ctr" rtl="1">
              <a:spcBef>
                <a:spcPct val="20000"/>
              </a:spcBef>
            </a:pPr>
            <a:r>
              <a:rPr lang="fa-IR" sz="3100" dirty="0" smtClean="0">
                <a:cs typeface="B Nazanin" panose="00000400000000000000" pitchFamily="2" charset="-78"/>
              </a:rPr>
              <a:t>     </a:t>
            </a:r>
            <a:r>
              <a:rPr lang="fa-IR" sz="3100" b="1" dirty="0" smtClean="0">
                <a:cs typeface="B Nazanin" panose="00000400000000000000" pitchFamily="2" charset="-78"/>
              </a:rPr>
              <a:t>بهداشت </a:t>
            </a:r>
            <a:r>
              <a:rPr lang="fa-IR" sz="3100" b="1" dirty="0">
                <a:cs typeface="B Nazanin" panose="00000400000000000000" pitchFamily="2" charset="-78"/>
              </a:rPr>
              <a:t>روانی در </a:t>
            </a:r>
            <a:r>
              <a:rPr lang="fa-IR" sz="3100" b="1" dirty="0" smtClean="0">
                <a:cs typeface="B Nazanin" panose="00000400000000000000" pitchFamily="2" charset="-78"/>
              </a:rPr>
              <a:t>اینترنت</a:t>
            </a:r>
            <a:r>
              <a:rPr lang="fa-IR" sz="2700" dirty="0" smtClean="0">
                <a:cs typeface="Arial"/>
              </a:rPr>
              <a:t/>
            </a:r>
            <a:br>
              <a:rPr lang="fa-IR" sz="2700" dirty="0" smtClean="0">
                <a:cs typeface="Arial"/>
              </a:rPr>
            </a:br>
            <a:r>
              <a:rPr lang="en-US" sz="2700" b="1" dirty="0">
                <a:latin typeface="Times New Roman" panose="02020603050405020304" pitchFamily="18" charset="0"/>
                <a:ea typeface="+mn-ea"/>
                <a:cs typeface="Times New Roman" panose="02020603050405020304" pitchFamily="18" charset="0"/>
              </a:rPr>
              <a:t>Internet</a:t>
            </a:r>
            <a:r>
              <a:rPr lang="en-US" sz="2700" b="1" dirty="0" smtClean="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ea typeface="+mn-ea"/>
                <a:cs typeface="Times New Roman" panose="02020603050405020304" pitchFamily="18" charset="0"/>
              </a:rPr>
              <a:t>Mental</a:t>
            </a:r>
            <a:r>
              <a:rPr lang="en-US" sz="2700" b="1"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ea typeface="+mn-ea"/>
                <a:cs typeface="Times New Roman" panose="02020603050405020304" pitchFamily="18" charset="0"/>
              </a:rPr>
              <a:t>Health</a:t>
            </a:r>
            <a:r>
              <a:rPr lang="en-US" sz="2700" b="1" dirty="0">
                <a:latin typeface="Times New Roman" panose="02020603050405020304" pitchFamily="18" charset="0"/>
                <a:cs typeface="Times New Roman" panose="02020603050405020304" pitchFamily="18" charset="0"/>
              </a:rPr>
              <a:t> </a:t>
            </a:r>
            <a:r>
              <a:rPr lang="fa-IR" sz="2700" dirty="0">
                <a:solidFill>
                  <a:prstClr val="black"/>
                </a:solidFill>
                <a:cs typeface="Arial"/>
              </a:rPr>
              <a:t/>
            </a:r>
            <a:br>
              <a:rPr lang="fa-IR" sz="2700" dirty="0">
                <a:solidFill>
                  <a:prstClr val="black"/>
                </a:solidFill>
                <a:cs typeface="Arial"/>
              </a:rPr>
            </a:br>
            <a:endParaRPr lang="fa-IR" dirty="0"/>
          </a:p>
        </p:txBody>
      </p:sp>
      <p:sp>
        <p:nvSpPr>
          <p:cNvPr id="3" name="Content Placeholder 2"/>
          <p:cNvSpPr>
            <a:spLocks noGrp="1"/>
          </p:cNvSpPr>
          <p:nvPr>
            <p:ph idx="1"/>
          </p:nvPr>
        </p:nvSpPr>
        <p:spPr>
          <a:xfrm>
            <a:off x="457200" y="1143000"/>
            <a:ext cx="8229600" cy="5410200"/>
          </a:xfrm>
        </p:spPr>
        <p:txBody>
          <a:bodyPr>
            <a:normAutofit/>
          </a:bodyPr>
          <a:lstStyle/>
          <a:p>
            <a:pPr algn="r" rtl="1"/>
            <a:r>
              <a:rPr lang="fa-IR" dirty="0" smtClean="0"/>
              <a:t>آدرس: </a:t>
            </a:r>
            <a:r>
              <a:rPr lang="en-US" sz="2000" dirty="0" smtClean="0">
                <a:latin typeface="Bnazanin"/>
              </a:rPr>
              <a:t>www. Mentalhealth.com </a:t>
            </a:r>
            <a:endParaRPr lang="fa-IR" sz="2000" dirty="0" smtClean="0">
              <a:latin typeface="Bnazanin"/>
            </a:endParaRPr>
          </a:p>
          <a:p>
            <a:pPr algn="r" rtl="1"/>
            <a:r>
              <a:rPr lang="fa-IR" dirty="0" smtClean="0"/>
              <a:t>هزینه: رایگان</a:t>
            </a:r>
          </a:p>
          <a:p>
            <a:pPr algn="justLow" rtl="1">
              <a:lnSpc>
                <a:spcPct val="150000"/>
              </a:lnSpc>
            </a:pPr>
            <a:r>
              <a:rPr lang="fa-IR" sz="2400" dirty="0" smtClean="0">
                <a:cs typeface="B Nazanin" panose="00000400000000000000" pitchFamily="2" charset="-78"/>
              </a:rPr>
              <a:t>منبعی برای دستیابی به اطلاعات معتبر در مورد بیماریهای روانی می باشد توسط انجمن روانپزشکی آمریکا راه اندازی شد. خود را به عنوان دایره المعارف رایگان بهداشت روانی معرفی می نماید. اطلاعاتی راجع به شایعترین بیماریهای روانی و همچنین معمول ترین داروهای روانپزشکی  ارائه می دهد.</a:t>
            </a:r>
          </a:p>
          <a:p>
            <a:pPr algn="justLow" rtl="1">
              <a:lnSpc>
                <a:spcPct val="150000"/>
              </a:lnSpc>
            </a:pPr>
            <a:r>
              <a:rPr lang="fa-IR" sz="2400" dirty="0" smtClean="0">
                <a:cs typeface="B Nazanin" panose="00000400000000000000" pitchFamily="2" charset="-78"/>
              </a:rPr>
              <a:t>امکان تشخیص آنلاین برخی از اختلالات شامل اضطراب، اختلال خوردن، خلق، شخصیت و اختلالات مربوط به سوء مصرف مواد را فراهم می آورد. تشخیص بر مبنای پرسشنامه ای است که به صورت آنلاین پر می شود. </a:t>
            </a:r>
            <a:endParaRPr lang="en-US" sz="2400" dirty="0" smtClean="0">
              <a:cs typeface="B Nazanin" panose="00000400000000000000" pitchFamily="2" charset="-78"/>
            </a:endParaRPr>
          </a:p>
        </p:txBody>
      </p:sp>
    </p:spTree>
    <p:extLst>
      <p:ext uri="{BB962C8B-B14F-4D97-AF65-F5344CB8AC3E}">
        <p14:creationId xmlns:p14="http://schemas.microsoft.com/office/powerpoint/2010/main" val="3048836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1"/>
            <a:ext cx="89154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80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88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marL="342900" lvl="0" indent="-342900" algn="ctr" rtl="1">
              <a:spcBef>
                <a:spcPct val="20000"/>
              </a:spcBef>
            </a:pPr>
            <a:r>
              <a:rPr lang="fa-IR" sz="2700" b="1" dirty="0">
                <a:cs typeface="B Nazanin" panose="00000400000000000000" pitchFamily="2" charset="-78"/>
              </a:rPr>
              <a:t>موسسه ملی بهداشت </a:t>
            </a:r>
            <a:r>
              <a:rPr lang="en-US" sz="2700" b="1" dirty="0" smtClean="0">
                <a:latin typeface="Times New Roman" panose="02020603050405020304" pitchFamily="18" charset="0"/>
                <a:cs typeface="Times New Roman" panose="02020603050405020304" pitchFamily="18" charset="0"/>
              </a:rPr>
              <a:t>NIH</a:t>
            </a:r>
            <a:r>
              <a:rPr lang="fa-IR" sz="2700" b="1" dirty="0">
                <a:cs typeface="Arial"/>
              </a:rPr>
              <a:t/>
            </a:r>
            <a:br>
              <a:rPr lang="fa-IR" sz="2700" b="1" dirty="0">
                <a:cs typeface="Arial"/>
              </a:rPr>
            </a:br>
            <a:r>
              <a:rPr lang="fa-IR" sz="2700" b="1" dirty="0" smtClean="0">
                <a:cs typeface="Arial"/>
              </a:rPr>
              <a:t> </a:t>
            </a:r>
            <a:r>
              <a:rPr lang="en-US" sz="2700" b="1" dirty="0">
                <a:latin typeface="Times New Roman" panose="02020603050405020304" pitchFamily="18" charset="0"/>
                <a:cs typeface="Times New Roman" panose="02020603050405020304" pitchFamily="18" charset="0"/>
              </a:rPr>
              <a:t>National Institutes of Health</a:t>
            </a:r>
            <a:endParaRPr lang="fa-IR" sz="27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lvl="0" algn="just" rtl="1"/>
            <a:r>
              <a:rPr lang="fa-IR" sz="2400" dirty="0">
                <a:solidFill>
                  <a:prstClr val="black"/>
                </a:solidFill>
              </a:rPr>
              <a:t> آدرس: </a:t>
            </a:r>
            <a:r>
              <a:rPr lang="en-US" sz="2400" dirty="0" smtClean="0">
                <a:solidFill>
                  <a:prstClr val="black"/>
                </a:solidFill>
                <a:cs typeface="Arial"/>
              </a:rPr>
              <a:t>www.nih.gov</a:t>
            </a:r>
            <a:endParaRPr lang="fa-IR" sz="2400" dirty="0">
              <a:solidFill>
                <a:prstClr val="black"/>
              </a:solidFill>
            </a:endParaRPr>
          </a:p>
          <a:p>
            <a:pPr lvl="0" algn="just" rtl="1"/>
            <a:r>
              <a:rPr lang="fa-IR" sz="2400" dirty="0">
                <a:solidFill>
                  <a:prstClr val="black"/>
                </a:solidFill>
              </a:rPr>
              <a:t>هزینه: رایگان</a:t>
            </a:r>
          </a:p>
          <a:p>
            <a:pPr lvl="0" algn="just" rtl="1"/>
            <a:r>
              <a:rPr lang="fa-IR" sz="2400" dirty="0" smtClean="0">
                <a:solidFill>
                  <a:prstClr val="black"/>
                </a:solidFill>
              </a:rPr>
              <a:t>یکی از برجسته ترین مراکز تحقیقات زیست پزشکی در جهان. بخشی از اداره بهداشت و خدمات انسانی آمریکا. مجموعه ای از ارزشمندترین منابع اطلاعاتی برای شاغلین حرفه های بهداشتی </a:t>
            </a:r>
          </a:p>
          <a:p>
            <a:pPr lvl="0" algn="just" rtl="1"/>
            <a:r>
              <a:rPr lang="fa-IR" sz="2400" dirty="0" smtClean="0">
                <a:solidFill>
                  <a:prstClr val="black"/>
                </a:solidFill>
              </a:rPr>
              <a:t>دانشمندان </a:t>
            </a:r>
            <a:r>
              <a:rPr lang="en-US" sz="2400" dirty="0" smtClean="0">
                <a:solidFill>
                  <a:prstClr val="black"/>
                </a:solidFill>
              </a:rPr>
              <a:t>NIH</a:t>
            </a:r>
            <a:r>
              <a:rPr lang="fa-IR" sz="2400" dirty="0" smtClean="0">
                <a:solidFill>
                  <a:prstClr val="black"/>
                </a:solidFill>
              </a:rPr>
              <a:t> راههای جلوگیری از بیماری، علتها و روشهای درمان بیماریها را بررسی می کنند تا از طریق آن باعث بهبود وضعیت بهداشت افراد جامعه شوند.</a:t>
            </a:r>
          </a:p>
          <a:p>
            <a:pPr lvl="0" algn="just" rtl="1"/>
            <a:r>
              <a:rPr lang="fa-IR" sz="2400" dirty="0" smtClean="0">
                <a:solidFill>
                  <a:prstClr val="black"/>
                </a:solidFill>
              </a:rPr>
              <a:t>هدف: رسالت </a:t>
            </a:r>
            <a:r>
              <a:rPr lang="en-US" sz="2400" dirty="0" smtClean="0">
                <a:solidFill>
                  <a:prstClr val="black"/>
                </a:solidFill>
              </a:rPr>
              <a:t>NIH</a:t>
            </a:r>
            <a:r>
              <a:rPr lang="fa-IR" sz="2400" dirty="0" smtClean="0">
                <a:solidFill>
                  <a:prstClr val="black"/>
                </a:solidFill>
              </a:rPr>
              <a:t> کشف دانش جدید به منظور راهنمایی همه افراد به سوی سلامتی بهتر</a:t>
            </a:r>
            <a:endParaRPr lang="fa-IR" sz="2400" dirty="0"/>
          </a:p>
        </p:txBody>
      </p:sp>
    </p:spTree>
    <p:extLst>
      <p:ext uri="{BB962C8B-B14F-4D97-AF65-F5344CB8AC3E}">
        <p14:creationId xmlns:p14="http://schemas.microsoft.com/office/powerpoint/2010/main" val="3322704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1509</TotalTime>
  <Words>1179</Words>
  <Application>Microsoft Office PowerPoint</Application>
  <PresentationFormat>On-screen Show (4:3)</PresentationFormat>
  <Paragraphs>101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مرجع شناسی لاتین پزشکی</vt:lpstr>
      <vt:lpstr>ده منبع مرجع پزشکی</vt:lpstr>
      <vt:lpstr>CDC مرکز کنترل و پیشگیری از بیماریها centers for disease control and prevention</vt:lpstr>
      <vt:lpstr>PowerPoint Presentation</vt:lpstr>
      <vt:lpstr>PowerPoint Presentation</vt:lpstr>
      <vt:lpstr>     بهداشت روانی در اینترنت Internet Mental Health  </vt:lpstr>
      <vt:lpstr>PowerPoint Presentation</vt:lpstr>
      <vt:lpstr>PowerPoint Presentation</vt:lpstr>
      <vt:lpstr>موسسه ملی بهداشت NIH  National Institutes of Health</vt:lpstr>
      <vt:lpstr>PowerPoint Presentation</vt:lpstr>
      <vt:lpstr> </vt:lpstr>
      <vt:lpstr>پابمد PubMed</vt:lpstr>
      <vt:lpstr>تفاوت بین Medline  و PubMed</vt:lpstr>
      <vt:lpstr>PowerPoint Presentation</vt:lpstr>
      <vt:lpstr>        Reuters Health </vt:lpstr>
      <vt:lpstr>PowerPoint Presentation</vt:lpstr>
      <vt:lpstr>Rxlist فهرست دارویی اینترنت</vt:lpstr>
      <vt:lpstr>PowerPoint Presentation</vt:lpstr>
      <vt:lpstr>PowerPoint Presentation</vt:lpstr>
      <vt:lpstr>پایگاه اطلاعاتی TRIP Turning Research Into Practice</vt:lpstr>
      <vt:lpstr>Trip Content</vt:lpstr>
      <vt:lpstr>PowerPoint Presentation</vt:lpstr>
      <vt:lpstr>PowerPoint Presentation</vt:lpstr>
      <vt:lpstr>PowerPoint Presentation</vt:lpstr>
      <vt:lpstr>WebMedLit web medical literature services</vt:lpstr>
      <vt:lpstr>PowerPoint Presentation</vt:lpstr>
      <vt:lpstr>PowerPoint Presentation</vt:lpstr>
      <vt:lpstr>سازمان جهانی بهداشت WHO</vt:lpstr>
      <vt:lpstr>PowerPoint Presentation</vt:lpstr>
      <vt:lpstr>PowerPoint Presentation</vt:lpstr>
      <vt:lpstr>Dxplain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مرجع شناسی لاتین پزشکی</dc:title>
  <dc:creator>sosan khodabandeh</dc:creator>
  <cp:lastModifiedBy>sosan khodabandeh</cp:lastModifiedBy>
  <cp:revision>70</cp:revision>
  <dcterms:created xsi:type="dcterms:W3CDTF">2006-08-16T00:00:00Z</dcterms:created>
  <dcterms:modified xsi:type="dcterms:W3CDTF">2019-12-01T08:16:04Z</dcterms:modified>
</cp:coreProperties>
</file>