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3" r:id="rId18"/>
    <p:sldId id="284" r:id="rId19"/>
    <p:sldId id="285" r:id="rId20"/>
    <p:sldId id="286" r:id="rId21"/>
    <p:sldId id="287" r:id="rId22"/>
    <p:sldId id="288" r:id="rId23"/>
    <p:sldId id="273" r:id="rId24"/>
    <p:sldId id="274" r:id="rId25"/>
    <p:sldId id="275" r:id="rId26"/>
    <p:sldId id="276" r:id="rId27"/>
    <p:sldId id="277" r:id="rId28"/>
    <p:sldId id="278" r:id="rId29"/>
    <p:sldId id="289" r:id="rId30"/>
    <p:sldId id="279" r:id="rId31"/>
    <p:sldId id="280" r:id="rId32"/>
    <p:sldId id="28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64" d="100"/>
          <a:sy n="64" d="100"/>
        </p:scale>
        <p:origin x="-10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ui.ac.ir/ShowPage.aspx?page_=form&amp;order=show&amp;lang=1&amp;sub=17&amp;PageId=12416&amp;codeV=1&amp;tempname=Researc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آشنایی با موازین وتعاریف سرقت علمی وادبی </a:t>
            </a:r>
            <a:endParaRPr lang="fa-IR" dirty="0"/>
          </a:p>
        </p:txBody>
      </p:sp>
      <p:sp>
        <p:nvSpPr>
          <p:cNvPr id="3" name="Subtitle 2"/>
          <p:cNvSpPr>
            <a:spLocks noGrp="1"/>
          </p:cNvSpPr>
          <p:nvPr>
            <p:ph type="subTitle" idx="1"/>
          </p:nvPr>
        </p:nvSpPr>
        <p:spPr/>
        <p:txBody>
          <a:bodyPr/>
          <a:lstStyle/>
          <a:p>
            <a:r>
              <a:rPr lang="fa-IR" dirty="0" smtClean="0"/>
              <a:t>الهام برغانی</a:t>
            </a:r>
          </a:p>
          <a:p>
            <a:r>
              <a:rPr lang="fa-IR" dirty="0" smtClean="0"/>
              <a:t>مسئول کتابخانه دانشکده پزشکی</a:t>
            </a:r>
            <a:endParaRPr lang="fa-IR" dirty="0"/>
          </a:p>
        </p:txBody>
      </p:sp>
    </p:spTree>
    <p:extLst>
      <p:ext uri="{BB962C8B-B14F-4D97-AF65-F5344CB8AC3E}">
        <p14:creationId xmlns:p14="http://schemas.microsoft.com/office/powerpoint/2010/main" val="1528202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b="1" i="1" dirty="0" smtClean="0"/>
              <a:t>  Self </a:t>
            </a:r>
            <a:r>
              <a:rPr lang="en-US" b="1" i="1" dirty="0"/>
              <a:t>plagiarism</a:t>
            </a:r>
            <a:r>
              <a:rPr lang="fa-IR" b="1" i="1" dirty="0" smtClean="0"/>
              <a:t>سرقت </a:t>
            </a:r>
            <a:r>
              <a:rPr lang="fa-IR" b="1" i="1" dirty="0"/>
              <a:t>علمی از </a:t>
            </a:r>
            <a:r>
              <a:rPr lang="fa-IR" b="1" i="1" dirty="0" smtClean="0"/>
              <a:t>خود  </a:t>
            </a:r>
          </a:p>
          <a:p>
            <a:pPr marL="0" indent="0">
              <a:buNone/>
            </a:pPr>
            <a:endParaRPr lang="fa-IR" dirty="0" smtClean="0"/>
          </a:p>
          <a:p>
            <a:pPr marL="0" indent="0">
              <a:buNone/>
            </a:pPr>
            <a:r>
              <a:rPr lang="fa-IR" dirty="0"/>
              <a:t>انتشار يک مقاله (به طور کامل يا حتی بخشی از اطلاعات، داده ها و يافته ها) در چند نشريه</a:t>
            </a:r>
          </a:p>
          <a:p>
            <a:pPr marL="0" indent="0">
              <a:buNone/>
            </a:pPr>
            <a:r>
              <a:rPr lang="fa-IR" dirty="0"/>
              <a:t>به طور هم زمان يا با فاصله زمانی.</a:t>
            </a:r>
          </a:p>
        </p:txBody>
      </p:sp>
    </p:spTree>
    <p:extLst>
      <p:ext uri="{BB962C8B-B14F-4D97-AF65-F5344CB8AC3E}">
        <p14:creationId xmlns:p14="http://schemas.microsoft.com/office/powerpoint/2010/main" val="256676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b="1" i="1" dirty="0"/>
              <a:t>Copy &amp; paste </a:t>
            </a:r>
            <a:r>
              <a:rPr lang="en-US" b="1" i="1" dirty="0" smtClean="0"/>
              <a:t>plagiarism</a:t>
            </a:r>
            <a:r>
              <a:rPr lang="fa-IR" b="1" i="1" dirty="0" smtClean="0"/>
              <a:t>  </a:t>
            </a:r>
            <a:r>
              <a:rPr lang="fa-IR" b="1" i="1" dirty="0"/>
              <a:t>سرقت علمی کپی و </a:t>
            </a:r>
            <a:r>
              <a:rPr lang="fa-IR" b="1" i="1" dirty="0" smtClean="0"/>
              <a:t>درج</a:t>
            </a:r>
          </a:p>
          <a:p>
            <a:pPr marL="0" indent="0">
              <a:buNone/>
            </a:pPr>
            <a:endParaRPr lang="fa-IR" dirty="0" smtClean="0"/>
          </a:p>
          <a:p>
            <a:pPr marL="0" indent="0">
              <a:buNone/>
            </a:pPr>
            <a:r>
              <a:rPr lang="fa-IR" dirty="0"/>
              <a:t>استفاده از عين جملات يا عبارات ديگران بدون ذکر منبع و گذاشتن گيومه.</a:t>
            </a:r>
          </a:p>
        </p:txBody>
      </p:sp>
    </p:spTree>
    <p:extLst>
      <p:ext uri="{BB962C8B-B14F-4D97-AF65-F5344CB8AC3E}">
        <p14:creationId xmlns:p14="http://schemas.microsoft.com/office/powerpoint/2010/main" val="3872984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b="1" i="1" dirty="0"/>
              <a:t>Word Switch </a:t>
            </a:r>
            <a:r>
              <a:rPr lang="en-US" b="1" i="1" dirty="0" smtClean="0"/>
              <a:t>Plagiarism</a:t>
            </a:r>
            <a:r>
              <a:rPr lang="fa-IR" b="1" i="1" dirty="0" smtClean="0"/>
              <a:t>  </a:t>
            </a:r>
            <a:r>
              <a:rPr lang="fa-IR" b="1" i="1" dirty="0"/>
              <a:t>سرقت علمی با تغيير چند </a:t>
            </a:r>
            <a:r>
              <a:rPr lang="fa-IR" b="1" i="1" dirty="0" smtClean="0"/>
              <a:t>کلمه</a:t>
            </a:r>
          </a:p>
          <a:p>
            <a:endParaRPr lang="fa-IR" dirty="0" smtClean="0"/>
          </a:p>
          <a:p>
            <a:pPr marL="0" indent="0">
              <a:buNone/>
            </a:pPr>
            <a:r>
              <a:rPr lang="fa-IR" dirty="0" smtClean="0"/>
              <a:t>تغيير </a:t>
            </a:r>
            <a:r>
              <a:rPr lang="fa-IR" dirty="0"/>
              <a:t>چند کلمه در يک جمله </a:t>
            </a:r>
            <a:r>
              <a:rPr lang="fa-IR" dirty="0" smtClean="0"/>
              <a:t>نيز</a:t>
            </a:r>
            <a:r>
              <a:rPr lang="fa-IR" dirty="0"/>
              <a:t>نمی تواند اين جرم را تقليل دهد و به آن يا سرقت علمی با </a:t>
            </a:r>
            <a:r>
              <a:rPr lang="fa-IR" dirty="0" smtClean="0"/>
              <a:t>تغيير</a:t>
            </a:r>
          </a:p>
          <a:p>
            <a:pPr marL="0" indent="0">
              <a:buNone/>
            </a:pPr>
            <a:r>
              <a:rPr lang="fa-IR" dirty="0" smtClean="0"/>
              <a:t> </a:t>
            </a:r>
            <a:r>
              <a:rPr lang="fa-IR" dirty="0"/>
              <a:t>چند کلمه </a:t>
            </a:r>
            <a:r>
              <a:rPr lang="fa-IR" dirty="0" smtClean="0"/>
              <a:t> </a:t>
            </a:r>
            <a:r>
              <a:rPr lang="fa-IR" dirty="0"/>
              <a:t>گفته می </a:t>
            </a:r>
            <a:r>
              <a:rPr lang="fa-IR" dirty="0" smtClean="0"/>
              <a:t>شود</a:t>
            </a:r>
          </a:p>
          <a:p>
            <a:pPr marL="0" indent="0">
              <a:buNone/>
            </a:pPr>
            <a:endParaRPr lang="fa-IR" dirty="0"/>
          </a:p>
          <a:p>
            <a:pPr marL="0" indent="0">
              <a:buNone/>
            </a:pPr>
            <a:endParaRPr lang="fa-IR" dirty="0"/>
          </a:p>
        </p:txBody>
      </p:sp>
    </p:spTree>
    <p:extLst>
      <p:ext uri="{BB962C8B-B14F-4D97-AF65-F5344CB8AC3E}">
        <p14:creationId xmlns:p14="http://schemas.microsoft.com/office/powerpoint/2010/main" val="2647214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r>
              <a:rPr lang="en-US" b="1" i="1" dirty="0"/>
              <a:t>Metaphor </a:t>
            </a:r>
            <a:r>
              <a:rPr lang="en-US" b="1" i="1" dirty="0" smtClean="0"/>
              <a:t>plagiarism</a:t>
            </a:r>
            <a:r>
              <a:rPr lang="fa-IR" b="1" i="1" dirty="0" smtClean="0"/>
              <a:t>   سرقت </a:t>
            </a:r>
            <a:r>
              <a:rPr lang="fa-IR" b="1" i="1" dirty="0"/>
              <a:t>علمی </a:t>
            </a:r>
            <a:r>
              <a:rPr lang="fa-IR" b="1" i="1" dirty="0" smtClean="0"/>
              <a:t>استعاره</a:t>
            </a:r>
          </a:p>
          <a:p>
            <a:endParaRPr lang="fa-IR" dirty="0" smtClean="0"/>
          </a:p>
          <a:p>
            <a:pPr marL="0" indent="0">
              <a:buNone/>
            </a:pPr>
            <a:r>
              <a:rPr lang="fa-IR" dirty="0" smtClean="0"/>
              <a:t>این نوع به </a:t>
            </a:r>
            <a:r>
              <a:rPr lang="fa-IR" dirty="0"/>
              <a:t>حالتی اطلاق می شود که از کنايه، تشبيه يا استعاره ديگران برای روشن کردن يک </a:t>
            </a:r>
            <a:r>
              <a:rPr lang="fa-IR" dirty="0" smtClean="0"/>
              <a:t>ايده</a:t>
            </a:r>
            <a:r>
              <a:rPr lang="fa-IR" dirty="0"/>
              <a:t> استفاده می شود. </a:t>
            </a:r>
          </a:p>
          <a:p>
            <a:pPr marL="0" indent="0">
              <a:buNone/>
            </a:pPr>
            <a:r>
              <a:rPr lang="fa-IR" dirty="0" smtClean="0"/>
              <a:t>در </a:t>
            </a:r>
            <a:r>
              <a:rPr lang="fa-IR" dirty="0"/>
              <a:t>شرايطی که چاره ای جز بکارگيری اين استعاره ها نيست، بايد از </a:t>
            </a:r>
            <a:r>
              <a:rPr lang="fa-IR" dirty="0" smtClean="0"/>
              <a:t>نويسنده</a:t>
            </a:r>
            <a:r>
              <a:rPr lang="fa-IR" dirty="0"/>
              <a:t> اصلی کسب اجازه نمود.</a:t>
            </a:r>
          </a:p>
        </p:txBody>
      </p:sp>
    </p:spTree>
    <p:extLst>
      <p:ext uri="{BB962C8B-B14F-4D97-AF65-F5344CB8AC3E}">
        <p14:creationId xmlns:p14="http://schemas.microsoft.com/office/powerpoint/2010/main" val="1198279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smtClean="0"/>
              <a:t>  </a:t>
            </a:r>
            <a:r>
              <a:rPr lang="en-US" b="1" i="1" dirty="0" smtClean="0"/>
              <a:t>Idea </a:t>
            </a:r>
            <a:r>
              <a:rPr lang="en-US" b="1" i="1" dirty="0"/>
              <a:t>plagiarism </a:t>
            </a:r>
            <a:r>
              <a:rPr lang="fa-IR" b="1" i="1" dirty="0" smtClean="0"/>
              <a:t>سرقت </a:t>
            </a:r>
            <a:r>
              <a:rPr lang="fa-IR" b="1" i="1" dirty="0"/>
              <a:t>علمی </a:t>
            </a:r>
            <a:r>
              <a:rPr lang="fa-IR" b="1" i="1" dirty="0" smtClean="0"/>
              <a:t>ايده</a:t>
            </a:r>
          </a:p>
          <a:p>
            <a:endParaRPr lang="fa-IR" dirty="0" smtClean="0"/>
          </a:p>
          <a:p>
            <a:pPr marL="0" indent="0">
              <a:buNone/>
            </a:pPr>
            <a:r>
              <a:rPr lang="fa-IR" dirty="0"/>
              <a:t>به وضعيتی اطلاق می شود که در آن يک شخص، ايده، يا پيشنهاد خلاقانه</a:t>
            </a:r>
          </a:p>
          <a:p>
            <a:pPr marL="0" indent="0">
              <a:buNone/>
            </a:pPr>
            <a:r>
              <a:rPr lang="fa-IR" dirty="0"/>
              <a:t>ديگری برای رفع يک معظل را، به نام خود مطرح می کند.</a:t>
            </a:r>
          </a:p>
        </p:txBody>
      </p:sp>
    </p:spTree>
    <p:extLst>
      <p:ext uri="{BB962C8B-B14F-4D97-AF65-F5344CB8AC3E}">
        <p14:creationId xmlns:p14="http://schemas.microsoft.com/office/powerpoint/2010/main" val="2767762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r>
              <a:rPr lang="fa-IR" sz="2900" b="1" i="1" dirty="0"/>
              <a:t>استفاده از جداول يا نمودارهای ديگران در مقاله خود، بدون کسب اجازه يا ارائه </a:t>
            </a:r>
            <a:r>
              <a:rPr lang="fa-IR" sz="2900" b="1" i="1" dirty="0" smtClean="0"/>
              <a:t>منبع</a:t>
            </a:r>
          </a:p>
          <a:p>
            <a:endParaRPr lang="fa-IR" sz="2900" dirty="0" smtClean="0"/>
          </a:p>
          <a:p>
            <a:pPr marL="0" indent="0" algn="just">
              <a:buNone/>
            </a:pPr>
            <a:r>
              <a:rPr lang="fa-IR" sz="2900" dirty="0"/>
              <a:t>بعضی از مجلات اجازه استفاده حتی يکی از جداول، نمودارها، تصاوير و غيره را بدون کسب مجوز، حتی </a:t>
            </a:r>
            <a:r>
              <a:rPr lang="fa-IR" sz="2900" dirty="0" smtClean="0"/>
              <a:t>در</a:t>
            </a:r>
          </a:p>
          <a:p>
            <a:pPr marL="0" indent="0" algn="just">
              <a:buNone/>
            </a:pPr>
            <a:endParaRPr lang="fa-IR" sz="2900" dirty="0" smtClean="0"/>
          </a:p>
          <a:p>
            <a:pPr marL="0" indent="0" algn="just">
              <a:buNone/>
            </a:pPr>
            <a:r>
              <a:rPr lang="fa-IR" sz="2900" dirty="0" smtClean="0"/>
              <a:t>مقالات مروری </a:t>
            </a:r>
            <a:r>
              <a:rPr lang="fa-IR" sz="2900" dirty="0"/>
              <a:t>نمی دهند. در حالی که بعضی ديگر ممکن است به صرف ارائه منبع، اين عمل را مجاز </a:t>
            </a:r>
            <a:r>
              <a:rPr lang="fa-IR" sz="2900" dirty="0" smtClean="0"/>
              <a:t>دانسته</a:t>
            </a:r>
            <a:endParaRPr lang="fa-IR" sz="2900" dirty="0"/>
          </a:p>
          <a:p>
            <a:pPr marL="0" indent="0" algn="just">
              <a:buNone/>
            </a:pPr>
            <a:r>
              <a:rPr lang="fa-IR" sz="2900" dirty="0" smtClean="0"/>
              <a:t>باشند</a:t>
            </a:r>
            <a:r>
              <a:rPr lang="fa-IR" sz="2900" dirty="0"/>
              <a:t>. </a:t>
            </a:r>
            <a:r>
              <a:rPr lang="fa-IR" sz="2900" dirty="0" smtClean="0"/>
              <a:t> بنابراين </a:t>
            </a:r>
            <a:r>
              <a:rPr lang="fa-IR" sz="2900" dirty="0"/>
              <a:t>قبل از اقدام به استفاده از اين چنين مواردی، حتما بايد دستورالعمل های </a:t>
            </a:r>
            <a:r>
              <a:rPr lang="fa-IR" sz="2900" dirty="0" smtClean="0"/>
              <a:t>مجله</a:t>
            </a:r>
          </a:p>
          <a:p>
            <a:pPr marL="0" indent="0" algn="just">
              <a:buNone/>
            </a:pPr>
            <a:endParaRPr lang="fa-IR" sz="2900" dirty="0"/>
          </a:p>
          <a:p>
            <a:pPr marL="0" indent="0" algn="just">
              <a:buNone/>
            </a:pPr>
            <a:r>
              <a:rPr lang="fa-IR" sz="2900" dirty="0" smtClean="0"/>
              <a:t>اوليه را به طور دقيق مطالعه نمود تا عمل بعدی مصداق سرقت علمی نباشد.</a:t>
            </a:r>
            <a:endParaRPr lang="en-US" sz="2900" dirty="0" smtClean="0"/>
          </a:p>
          <a:p>
            <a:pPr marL="0" indent="0">
              <a:buNone/>
            </a:pPr>
            <a:endParaRPr lang="fa-IR" dirty="0"/>
          </a:p>
        </p:txBody>
      </p:sp>
    </p:spTree>
    <p:extLst>
      <p:ext uri="{BB962C8B-B14F-4D97-AF65-F5344CB8AC3E}">
        <p14:creationId xmlns:p14="http://schemas.microsoft.com/office/powerpoint/2010/main" val="1361102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i="1" dirty="0"/>
              <a:t>ترجمه کتب و مقالات بدون اجازه مولف اوليه</a:t>
            </a:r>
            <a:r>
              <a:rPr lang="fa-IR" b="1" i="1" dirty="0" smtClean="0"/>
              <a:t>.</a:t>
            </a:r>
          </a:p>
          <a:p>
            <a:endParaRPr lang="fa-IR" dirty="0" smtClean="0"/>
          </a:p>
          <a:p>
            <a:pPr marL="0" indent="0">
              <a:buNone/>
            </a:pPr>
            <a:r>
              <a:rPr lang="fa-IR" dirty="0"/>
              <a:t>اين عمل نيز در مواردی که مولف يا انتشاراتی،</a:t>
            </a:r>
          </a:p>
          <a:p>
            <a:pPr marL="0" indent="0">
              <a:buNone/>
            </a:pPr>
            <a:r>
              <a:rPr lang="fa-IR" dirty="0"/>
              <a:t>هرگونه ترجمه اثر و چاپ آن را به طور کامل يا حتی محدود به چند فصل، يا بخش </a:t>
            </a:r>
            <a:r>
              <a:rPr lang="fa-IR" dirty="0" smtClean="0"/>
              <a:t>غيرمجاز</a:t>
            </a:r>
            <a:r>
              <a:rPr lang="fa-IR" dirty="0"/>
              <a:t> بداند، جرم محسوب می شود.</a:t>
            </a:r>
          </a:p>
        </p:txBody>
      </p:sp>
    </p:spTree>
    <p:extLst>
      <p:ext uri="{BB962C8B-B14F-4D97-AF65-F5344CB8AC3E}">
        <p14:creationId xmlns:p14="http://schemas.microsoft.com/office/powerpoint/2010/main" val="130655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867437"/>
            <a:ext cx="9601196" cy="2756078"/>
          </a:xfrm>
        </p:spPr>
        <p:txBody>
          <a:bodyPr/>
          <a:lstStyle/>
          <a:p>
            <a:r>
              <a:rPr lang="fa-IR" b="1" dirty="0"/>
              <a:t>معرفي پايگاه هاي شناسايي سرقت علمي</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15776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معرفي چند پايگاه بررسي سرقت علمي فارسي</a:t>
            </a:r>
            <a:endParaRPr lang="fa-IR" dirty="0"/>
          </a:p>
        </p:txBody>
      </p:sp>
      <p:sp>
        <p:nvSpPr>
          <p:cNvPr id="3" name="Content Placeholder 2"/>
          <p:cNvSpPr>
            <a:spLocks noGrp="1"/>
          </p:cNvSpPr>
          <p:nvPr>
            <p:ph idx="1"/>
          </p:nvPr>
        </p:nvSpPr>
        <p:spPr/>
        <p:txBody>
          <a:bodyPr/>
          <a:lstStyle/>
          <a:p>
            <a:r>
              <a:rPr lang="fa-IR" b="1" dirty="0"/>
              <a:t>سامانه </a:t>
            </a:r>
            <a:r>
              <a:rPr lang="fa-IR" b="1" dirty="0" smtClean="0"/>
              <a:t>همانندجو</a:t>
            </a:r>
          </a:p>
          <a:p>
            <a:endParaRPr lang="fa-IR" b="1" dirty="0"/>
          </a:p>
          <a:p>
            <a:endParaRPr lang="fa-IR" b="1" dirty="0" smtClean="0"/>
          </a:p>
          <a:p>
            <a:pPr marL="0" indent="0">
              <a:buNone/>
            </a:pPr>
            <a:r>
              <a:rPr lang="fa-IR" dirty="0"/>
              <a:t>«همانندجو» با جست‌وجوي خودكار در متن كامل پايان‌نامه‌ها و رساله‌هاي موجود در ايرانداك، نوشته‌هاي همانند را بازيابي و اندازه‌ي همانندي و منبع اطلاعات همانند را نمايش مي‌دهد. </a:t>
            </a:r>
          </a:p>
        </p:txBody>
      </p:sp>
      <p:pic>
        <p:nvPicPr>
          <p:cNvPr id="2050" name="Picture 2" descr="http://ui.ac.ir/Dorsapax/userfiles/Sub17/hamanadnj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947" y="2456421"/>
            <a:ext cx="19526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6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2" y="2556932"/>
            <a:ext cx="9601196" cy="3318936"/>
          </a:xfrm>
        </p:spPr>
        <p:txBody>
          <a:bodyPr/>
          <a:lstStyle/>
          <a:p>
            <a:r>
              <a:rPr lang="fa-IR" dirty="0"/>
              <a:t> </a:t>
            </a:r>
            <a:r>
              <a:rPr lang="fa-IR" b="1" dirty="0"/>
              <a:t>سامانه مشابه ياب متون سميم </a:t>
            </a:r>
            <a:r>
              <a:rPr lang="fa-IR" b="1" dirty="0" smtClean="0"/>
              <a:t>نور</a:t>
            </a:r>
          </a:p>
          <a:p>
            <a:endParaRPr lang="fa-IR" b="1" dirty="0" smtClean="0"/>
          </a:p>
          <a:p>
            <a:endParaRPr lang="fa-IR" b="1" dirty="0" smtClean="0"/>
          </a:p>
          <a:p>
            <a:pPr marL="0" indent="0">
              <a:buNone/>
            </a:pPr>
            <a:r>
              <a:rPr lang="fa-IR" dirty="0"/>
              <a:t>سامانه مشابه‌ياب متون(سميم نور) پايگاهي است كه مي‌تواند مقالات ارائه شده</a:t>
            </a:r>
            <a:r>
              <a:rPr lang="fa-IR" i="1" dirty="0"/>
              <a:t> </a:t>
            </a:r>
            <a:r>
              <a:rPr lang="fa-IR" dirty="0"/>
              <a:t>از جانب كاربران را با حجم انبوه اطلاعات خود مطابقت دهد و عبارات مشابه را بازيابي و مقايسه نمايد. اين سامانه، در راستاي «مجموعه‌پروژه‌هاي مبتني بر داده‌كاوي علوم اسلامي» در مركز تحقيقات كامپيوتري علوم اسلامي در حال انجام است. </a:t>
            </a:r>
          </a:p>
        </p:txBody>
      </p:sp>
      <p:pic>
        <p:nvPicPr>
          <p:cNvPr id="3074" name="Picture 2" descr="http://ui.ac.ir/Dorsapax/userfiles/Sub17/samimno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17" y="2447947"/>
            <a:ext cx="2857500" cy="8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08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سرقت علمی              </a:t>
            </a:r>
            <a:r>
              <a:rPr lang="en-US" dirty="0"/>
              <a:t>Plagiarism</a:t>
            </a:r>
            <a:endParaRPr lang="fa-IR" dirty="0"/>
          </a:p>
        </p:txBody>
      </p:sp>
      <p:sp>
        <p:nvSpPr>
          <p:cNvPr id="3" name="Content Placeholder 2"/>
          <p:cNvSpPr>
            <a:spLocks noGrp="1"/>
          </p:cNvSpPr>
          <p:nvPr>
            <p:ph idx="1"/>
          </p:nvPr>
        </p:nvSpPr>
        <p:spPr/>
        <p:txBody>
          <a:bodyPr/>
          <a:lstStyle/>
          <a:p>
            <a:pPr marL="0" indent="0">
              <a:buNone/>
            </a:pPr>
            <a:endParaRPr lang="fa-IR" dirty="0"/>
          </a:p>
          <a:p>
            <a:pPr marL="0" indent="0">
              <a:buNone/>
            </a:pPr>
            <a:r>
              <a:rPr lang="fa-IR" dirty="0" smtClean="0"/>
              <a:t> استفاده از </a:t>
            </a:r>
            <a:r>
              <a:rPr lang="fa-IR" dirty="0"/>
              <a:t>لغات يا ايده ديگران به عنوان ايده خود. اين امر ممکن است به دليل جهل يا عدم اطلاع </a:t>
            </a:r>
          </a:p>
          <a:p>
            <a:pPr marL="0" indent="0">
              <a:buNone/>
            </a:pPr>
            <a:endParaRPr lang="fa-IR" dirty="0"/>
          </a:p>
          <a:p>
            <a:pPr marL="0" indent="0">
              <a:buNone/>
            </a:pPr>
            <a:r>
              <a:rPr lang="fa-IR" dirty="0"/>
              <a:t>راه صحيح تشکر از ديگران يا منبع دادن به آنها باشد. همچنين ممکن است به طور عمد و </a:t>
            </a:r>
            <a:r>
              <a:rPr lang="fa-IR" dirty="0" smtClean="0"/>
              <a:t>به قصد </a:t>
            </a:r>
          </a:p>
          <a:p>
            <a:pPr marL="0" indent="0">
              <a:buNone/>
            </a:pPr>
            <a:endParaRPr lang="fa-IR" dirty="0" smtClean="0"/>
          </a:p>
          <a:p>
            <a:pPr marL="0" indent="0">
              <a:buNone/>
            </a:pPr>
            <a:r>
              <a:rPr lang="fa-IR" dirty="0" smtClean="0"/>
              <a:t>فريب </a:t>
            </a:r>
            <a:r>
              <a:rPr lang="fa-IR" dirty="0"/>
              <a:t>ديگران انجام شود</a:t>
            </a:r>
            <a:r>
              <a:rPr lang="fa-IR" dirty="0" smtClean="0"/>
              <a:t>.</a:t>
            </a:r>
          </a:p>
          <a:p>
            <a:pPr marL="0" indent="0">
              <a:buNone/>
            </a:pPr>
            <a:endParaRPr lang="fa-IR" dirty="0"/>
          </a:p>
        </p:txBody>
      </p:sp>
    </p:spTree>
    <p:extLst>
      <p:ext uri="{BB962C8B-B14F-4D97-AF65-F5344CB8AC3E}">
        <p14:creationId xmlns:p14="http://schemas.microsoft.com/office/powerpoint/2010/main" val="2178393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a:t>
            </a:r>
            <a:r>
              <a:rPr lang="fa-IR" b="1" dirty="0"/>
              <a:t>معرفي چند پايگاه بررسي سرقت علمي لاتين</a:t>
            </a:r>
            <a:r>
              <a:rPr lang="fa-IR" dirty="0"/>
              <a:t> </a:t>
            </a:r>
          </a:p>
        </p:txBody>
      </p:sp>
      <p:sp>
        <p:nvSpPr>
          <p:cNvPr id="3" name="Content Placeholder 2"/>
          <p:cNvSpPr>
            <a:spLocks noGrp="1"/>
          </p:cNvSpPr>
          <p:nvPr>
            <p:ph idx="1"/>
          </p:nvPr>
        </p:nvSpPr>
        <p:spPr>
          <a:xfrm>
            <a:off x="1295402" y="2544053"/>
            <a:ext cx="9601196" cy="3318936"/>
          </a:xfrm>
        </p:spPr>
        <p:txBody>
          <a:bodyPr/>
          <a:lstStyle/>
          <a:p>
            <a:r>
              <a:rPr lang="fa-IR" b="1" dirty="0" smtClean="0"/>
              <a:t>پايگاه </a:t>
            </a:r>
            <a:r>
              <a:rPr lang="fa-IR" b="1" dirty="0"/>
              <a:t>اينترنتي  </a:t>
            </a:r>
            <a:r>
              <a:rPr lang="en-US" b="1" dirty="0" err="1" smtClean="0"/>
              <a:t>Turnitin</a:t>
            </a:r>
            <a:endParaRPr lang="fa-IR" b="1" dirty="0" smtClean="0"/>
          </a:p>
          <a:p>
            <a:endParaRPr lang="fa-IR" b="1" dirty="0" smtClean="0"/>
          </a:p>
          <a:p>
            <a:r>
              <a:rPr lang="fa-IR" b="1" dirty="0"/>
              <a:t>پايگاه اينترنتي ۲ </a:t>
            </a:r>
            <a:r>
              <a:rPr lang="en-US" b="1" dirty="0" smtClean="0"/>
              <a:t>Eve</a:t>
            </a:r>
            <a:endParaRPr lang="fa-IR" b="1" dirty="0" smtClean="0"/>
          </a:p>
          <a:p>
            <a:endParaRPr lang="fa-IR" b="1" dirty="0" smtClean="0"/>
          </a:p>
          <a:p>
            <a:r>
              <a:rPr lang="fa-IR" b="1" dirty="0"/>
              <a:t>پايگاه اينترنتي  </a:t>
            </a:r>
            <a:r>
              <a:rPr lang="en-US" b="1" dirty="0" err="1" smtClean="0"/>
              <a:t>Safeassign</a:t>
            </a:r>
            <a:endParaRPr lang="fa-IR" b="1" dirty="0" smtClean="0"/>
          </a:p>
          <a:p>
            <a:endParaRPr lang="fa-IR" dirty="0"/>
          </a:p>
        </p:txBody>
      </p:sp>
    </p:spTree>
    <p:extLst>
      <p:ext uri="{BB962C8B-B14F-4D97-AF65-F5344CB8AC3E}">
        <p14:creationId xmlns:p14="http://schemas.microsoft.com/office/powerpoint/2010/main" val="4178592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پایگاه اینترنتی </a:t>
            </a:r>
            <a:r>
              <a:rPr lang="en-US" dirty="0"/>
              <a:t>scan my </a:t>
            </a:r>
            <a:r>
              <a:rPr lang="en-US" dirty="0" smtClean="0"/>
              <a:t>essay</a:t>
            </a:r>
            <a:endParaRPr lang="fa-IR" dirty="0" smtClean="0"/>
          </a:p>
          <a:p>
            <a:endParaRPr lang="fa-IR" dirty="0" smtClean="0"/>
          </a:p>
          <a:p>
            <a:r>
              <a:rPr lang="fa-IR" b="1" dirty="0" smtClean="0"/>
              <a:t>پايگاه </a:t>
            </a:r>
            <a:r>
              <a:rPr lang="fa-IR" b="1" dirty="0"/>
              <a:t>اينترنتي  </a:t>
            </a:r>
            <a:r>
              <a:rPr lang="en-US" b="1" dirty="0" err="1" smtClean="0"/>
              <a:t>Copyscape</a:t>
            </a:r>
            <a:endParaRPr lang="fa-IR" b="1" dirty="0" smtClean="0"/>
          </a:p>
          <a:p>
            <a:endParaRPr lang="fa-IR" dirty="0"/>
          </a:p>
          <a:p>
            <a:r>
              <a:rPr lang="fa-IR" b="1" dirty="0"/>
              <a:t>پايگاه اينترنتي  </a:t>
            </a:r>
            <a:r>
              <a:rPr lang="en-US" b="1" dirty="0" err="1"/>
              <a:t>Ithenticate</a:t>
            </a:r>
            <a:endParaRPr lang="fa-IR" dirty="0"/>
          </a:p>
        </p:txBody>
      </p:sp>
    </p:spTree>
    <p:extLst>
      <p:ext uri="{BB962C8B-B14F-4D97-AF65-F5344CB8AC3E}">
        <p14:creationId xmlns:p14="http://schemas.microsoft.com/office/powerpoint/2010/main" val="3417546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a:r>
              <a:rPr lang="en-US" dirty="0">
                <a:hlinkClick r:id="rId2"/>
              </a:rPr>
              <a:t>http://ui.ac.ir/ShowPage.aspx?page_=form&amp;order=show&amp;lang=1&amp;sub=17&amp;PageId=12416&amp;codeV=1&amp;tempname=Research</a:t>
            </a:r>
            <a:endParaRPr lang="en-US" dirty="0"/>
          </a:p>
          <a:p>
            <a:pPr algn="l"/>
            <a:endParaRPr lang="fa-IR" dirty="0"/>
          </a:p>
        </p:txBody>
      </p:sp>
    </p:spTree>
    <p:extLst>
      <p:ext uri="{BB962C8B-B14F-4D97-AF65-F5344CB8AC3E}">
        <p14:creationId xmlns:p14="http://schemas.microsoft.com/office/powerpoint/2010/main" val="1931591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655" y="2557463"/>
            <a:ext cx="6701708" cy="3521365"/>
          </a:xfrm>
        </p:spPr>
      </p:pic>
    </p:spTree>
    <p:extLst>
      <p:ext uri="{BB962C8B-B14F-4D97-AF65-F5344CB8AC3E}">
        <p14:creationId xmlns:p14="http://schemas.microsoft.com/office/powerpoint/2010/main" val="3197031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3158298" y="2557463"/>
            <a:ext cx="5875403" cy="3317875"/>
          </a:xfrm>
          <a:prstGeom prst="rect">
            <a:avLst/>
          </a:prstGeom>
        </p:spPr>
      </p:pic>
    </p:spTree>
    <p:extLst>
      <p:ext uri="{BB962C8B-B14F-4D97-AF65-F5344CB8AC3E}">
        <p14:creationId xmlns:p14="http://schemas.microsoft.com/office/powerpoint/2010/main" val="378743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راهکارهای مبارزه با رواج فرهنگ سرقت علمی چيست؟</a:t>
            </a:r>
            <a:endParaRPr lang="fa-IR" dirty="0"/>
          </a:p>
        </p:txBody>
      </p:sp>
      <p:sp>
        <p:nvSpPr>
          <p:cNvPr id="3" name="Content Placeholder 2"/>
          <p:cNvSpPr>
            <a:spLocks noGrp="1"/>
          </p:cNvSpPr>
          <p:nvPr>
            <p:ph idx="1"/>
          </p:nvPr>
        </p:nvSpPr>
        <p:spPr/>
        <p:txBody>
          <a:bodyPr/>
          <a:lstStyle/>
          <a:p>
            <a:r>
              <a:rPr lang="fa-IR" b="1" dirty="0"/>
              <a:t>آگاهی دادن</a:t>
            </a:r>
            <a:r>
              <a:rPr lang="fa-IR" dirty="0" smtClean="0"/>
              <a:t>:</a:t>
            </a:r>
          </a:p>
          <a:p>
            <a:pPr marL="0" indent="0" algn="just">
              <a:buNone/>
            </a:pPr>
            <a:r>
              <a:rPr lang="fa-IR" dirty="0"/>
              <a:t>نمی توان به دانشجويان و محققين آموزش های لازم را نداد و انتظار تخلف</a:t>
            </a:r>
          </a:p>
          <a:p>
            <a:pPr marL="0" indent="0" algn="just">
              <a:buNone/>
            </a:pPr>
            <a:r>
              <a:rPr lang="fa-IR" dirty="0"/>
              <a:t>را از سوی آنها نداشت. بنابراين پيشنهاد می شود همانند دانشگاههای معتبر دنيا، برای </a:t>
            </a:r>
            <a:r>
              <a:rPr lang="fa-IR" dirty="0" smtClean="0"/>
              <a:t>تمام</a:t>
            </a:r>
            <a:r>
              <a:rPr lang="fa-IR" dirty="0"/>
              <a:t> </a:t>
            </a:r>
            <a:endParaRPr lang="fa-IR" dirty="0" smtClean="0"/>
          </a:p>
          <a:p>
            <a:pPr marL="0" indent="0" algn="just">
              <a:buNone/>
            </a:pPr>
            <a:r>
              <a:rPr lang="fa-IR" dirty="0" smtClean="0"/>
              <a:t>دانشجويان</a:t>
            </a:r>
            <a:r>
              <a:rPr lang="fa-IR" dirty="0"/>
              <a:t>، بخصوص دانشجويان تحصيلات تکميلی به محض ورود به مرکز، دوره ها يا</a:t>
            </a:r>
          </a:p>
          <a:p>
            <a:pPr marL="0" indent="0" algn="just">
              <a:buNone/>
            </a:pPr>
            <a:r>
              <a:rPr lang="fa-IR" dirty="0"/>
              <a:t>کارگاههای مقاله نويسی و سرقت علمی اجباری ارائه گردد.</a:t>
            </a:r>
          </a:p>
        </p:txBody>
      </p:sp>
    </p:spTree>
    <p:extLst>
      <p:ext uri="{BB962C8B-B14F-4D97-AF65-F5344CB8AC3E}">
        <p14:creationId xmlns:p14="http://schemas.microsoft.com/office/powerpoint/2010/main" val="3428312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smtClean="0"/>
              <a:t>پرهیز </a:t>
            </a:r>
            <a:r>
              <a:rPr lang="fa-IR" b="1" dirty="0"/>
              <a:t>از متهم کردن </a:t>
            </a:r>
            <a:r>
              <a:rPr lang="fa-IR" b="1" dirty="0" smtClean="0"/>
              <a:t>بی دلیل </a:t>
            </a:r>
          </a:p>
          <a:p>
            <a:endParaRPr lang="fa-IR" dirty="0" smtClean="0"/>
          </a:p>
          <a:p>
            <a:pPr marL="0" indent="0">
              <a:buNone/>
            </a:pPr>
            <a:r>
              <a:rPr lang="fa-IR" dirty="0" smtClean="0"/>
              <a:t>موارد مشکوک  باید توسط یه تیم متخصص ارزیابی شود ودلیل وقوع سرقت علمی بررسی شود وبعد از اخذ توضیحات از فرد حکم نهایی صادر شود، گاهی ممکن است محقق اطلاع نداشته که این کار مصداق تخلف است .</a:t>
            </a:r>
            <a:endParaRPr lang="fa-IR" dirty="0"/>
          </a:p>
        </p:txBody>
      </p:sp>
    </p:spTree>
    <p:extLst>
      <p:ext uri="{BB962C8B-B14F-4D97-AF65-F5344CB8AC3E}">
        <p14:creationId xmlns:p14="http://schemas.microsoft.com/office/powerpoint/2010/main" val="859911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a:t>حذف فشارهای کاذب بر روی دانشجويان و اساتيد از برای ارائه مقاله يا اتمام</a:t>
            </a:r>
          </a:p>
          <a:p>
            <a:pPr marL="0" indent="0">
              <a:buNone/>
            </a:pPr>
            <a:r>
              <a:rPr lang="fa-IR" b="1" dirty="0"/>
              <a:t>طرح در يک زمان خاص</a:t>
            </a:r>
            <a:r>
              <a:rPr lang="fa-IR" dirty="0" smtClean="0"/>
              <a:t>:</a:t>
            </a:r>
          </a:p>
          <a:p>
            <a:pPr marL="0" indent="0">
              <a:buNone/>
            </a:pPr>
            <a:r>
              <a:rPr lang="fa-IR" dirty="0"/>
              <a:t>هنگام وضع قوانين، تمامی پارامترها را مد </a:t>
            </a:r>
            <a:r>
              <a:rPr lang="fa-IR" dirty="0" smtClean="0"/>
              <a:t>نظرداشته وموارد استثنایی را در ضمائم قوانین بگنجانند</a:t>
            </a:r>
          </a:p>
          <a:p>
            <a:pPr>
              <a:buFont typeface="Arial" panose="020B0604020202020204" pitchFamily="34" charset="0"/>
              <a:buChar char="•"/>
            </a:pPr>
            <a:r>
              <a:rPr lang="fa-IR" b="1" dirty="0"/>
              <a:t>عدم تسلط به زبان خارجی يکی ديگر از عوامل اصلی بروز اين جرم است</a:t>
            </a:r>
            <a:r>
              <a:rPr lang="fa-IR" dirty="0"/>
              <a:t>.</a:t>
            </a:r>
          </a:p>
        </p:txBody>
      </p:sp>
    </p:spTree>
    <p:extLst>
      <p:ext uri="{BB962C8B-B14F-4D97-AF65-F5344CB8AC3E}">
        <p14:creationId xmlns:p14="http://schemas.microsoft.com/office/powerpoint/2010/main" val="126101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385554" y="2690971"/>
            <a:ext cx="9601196" cy="3318936"/>
          </a:xfrm>
        </p:spPr>
        <p:txBody>
          <a:bodyPr>
            <a:normAutofit/>
          </a:bodyPr>
          <a:lstStyle/>
          <a:p>
            <a:r>
              <a:rPr lang="fa-IR" b="1" dirty="0"/>
              <a:t>عطف به ما سبق نکردن قوانين</a:t>
            </a:r>
            <a:r>
              <a:rPr lang="fa-IR" dirty="0" smtClean="0"/>
              <a:t>.</a:t>
            </a:r>
          </a:p>
          <a:p>
            <a:endParaRPr lang="fa-IR" dirty="0" smtClean="0"/>
          </a:p>
          <a:p>
            <a:pPr marL="0" indent="0">
              <a:buNone/>
            </a:pPr>
            <a:r>
              <a:rPr lang="fa-IR" dirty="0"/>
              <a:t>گاهی يک قانون سخت گيرانه بر اساس وضعيت </a:t>
            </a:r>
            <a:r>
              <a:rPr lang="fa-IR" dirty="0" smtClean="0"/>
              <a:t>و</a:t>
            </a:r>
            <a:r>
              <a:rPr lang="fa-IR" dirty="0"/>
              <a:t>توانايی های فعلی نوشته می شود، به طور </a:t>
            </a:r>
            <a:endParaRPr lang="fa-IR" dirty="0" smtClean="0"/>
          </a:p>
          <a:p>
            <a:pPr marL="0" indent="0">
              <a:buNone/>
            </a:pPr>
            <a:r>
              <a:rPr lang="fa-IR" dirty="0" smtClean="0"/>
              <a:t>طبيعی </a:t>
            </a:r>
            <a:r>
              <a:rPr lang="fa-IR" dirty="0"/>
              <a:t>اجرای آن برای سال ها قبل يا حتی </a:t>
            </a:r>
            <a:r>
              <a:rPr lang="fa-IR" dirty="0" smtClean="0"/>
              <a:t>ماه های قبل </a:t>
            </a:r>
            <a:r>
              <a:rPr lang="fa-IR" dirty="0"/>
              <a:t>معقول به نظر نمی رسد و از عواملی </a:t>
            </a:r>
            <a:endParaRPr lang="fa-IR" dirty="0" smtClean="0"/>
          </a:p>
          <a:p>
            <a:pPr marL="0" indent="0">
              <a:buNone/>
            </a:pPr>
            <a:r>
              <a:rPr lang="fa-IR" dirty="0" smtClean="0"/>
              <a:t>است </a:t>
            </a:r>
            <a:r>
              <a:rPr lang="fa-IR" dirty="0"/>
              <a:t>که افراد را به طرف خطا سوق می دهد.</a:t>
            </a:r>
          </a:p>
          <a:p>
            <a:endParaRPr lang="fa-IR" dirty="0" smtClean="0"/>
          </a:p>
        </p:txBody>
      </p:sp>
    </p:spTree>
    <p:extLst>
      <p:ext uri="{BB962C8B-B14F-4D97-AF65-F5344CB8AC3E}">
        <p14:creationId xmlns:p14="http://schemas.microsoft.com/office/powerpoint/2010/main" val="150608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b="1" dirty="0"/>
              <a:t>استفاده و بکارگيری از اساتيد مجرب در تخصص های مورد نياز</a:t>
            </a:r>
            <a:r>
              <a:rPr lang="fa-IR" dirty="0" smtClean="0"/>
              <a:t>.</a:t>
            </a:r>
          </a:p>
          <a:p>
            <a:endParaRPr lang="fa-IR" dirty="0"/>
          </a:p>
          <a:p>
            <a:endParaRPr lang="fa-IR" dirty="0"/>
          </a:p>
          <a:p>
            <a:r>
              <a:rPr lang="fa-IR" b="1" dirty="0"/>
              <a:t>آگاهی دادن به عواقب وقوع اين جرم و وضع قوانين لازم برای برخورد با مجرم</a:t>
            </a:r>
          </a:p>
          <a:p>
            <a:pPr marL="0" indent="0">
              <a:buNone/>
            </a:pPr>
            <a:r>
              <a:rPr lang="fa-IR" b="1" dirty="0"/>
              <a:t>توسط هيئت های قضائی متخصص دراين رابطه</a:t>
            </a:r>
            <a:r>
              <a:rPr lang="fa-IR" dirty="0"/>
              <a:t>.</a:t>
            </a:r>
          </a:p>
          <a:p>
            <a:endParaRPr lang="fa-IR" dirty="0"/>
          </a:p>
        </p:txBody>
      </p:sp>
    </p:spTree>
    <p:extLst>
      <p:ext uri="{BB962C8B-B14F-4D97-AF65-F5344CB8AC3E}">
        <p14:creationId xmlns:p14="http://schemas.microsoft.com/office/powerpoint/2010/main" val="3220587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dirty="0"/>
              <a:t>استفاده از توليدات و نوآوری های علمی ديگران بدون ذکر منبع و اجازه از </a:t>
            </a:r>
            <a:r>
              <a:rPr lang="fa-IR" dirty="0" smtClean="0"/>
              <a:t>آنها</a:t>
            </a:r>
          </a:p>
          <a:p>
            <a:endParaRPr lang="fa-IR" dirty="0" smtClean="0"/>
          </a:p>
          <a:p>
            <a:r>
              <a:rPr lang="fa-IR" dirty="0"/>
              <a:t>ارائه دادن ايده يا يافته ديگری، به عنوان يک مورد جديد و </a:t>
            </a:r>
            <a:r>
              <a:rPr lang="fa-IR" dirty="0" smtClean="0"/>
              <a:t>اوليه</a:t>
            </a:r>
          </a:p>
          <a:p>
            <a:endParaRPr lang="fa-IR" dirty="0" smtClean="0"/>
          </a:p>
          <a:p>
            <a:r>
              <a:rPr lang="fa-IR" dirty="0"/>
              <a:t>بکاربردن بدون اجازه يا تقلبی افکار يا بيان ديگران و ارائه آنها به عنوان يافته اصلی خود</a:t>
            </a:r>
            <a:r>
              <a:rPr lang="fa-IR" dirty="0" smtClean="0"/>
              <a:t>.</a:t>
            </a:r>
          </a:p>
          <a:p>
            <a:endParaRPr lang="fa-IR" dirty="0" smtClean="0"/>
          </a:p>
          <a:p>
            <a:r>
              <a:rPr lang="fa-IR" dirty="0"/>
              <a:t>دزديدن و به حيله ارائه دادن ايده و نوشته های ديگران، به نام خود.</a:t>
            </a:r>
          </a:p>
        </p:txBody>
      </p:sp>
    </p:spTree>
    <p:extLst>
      <p:ext uri="{BB962C8B-B14F-4D97-AF65-F5344CB8AC3E}">
        <p14:creationId xmlns:p14="http://schemas.microsoft.com/office/powerpoint/2010/main" val="699148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سخن آخر</a:t>
            </a:r>
            <a:endParaRPr lang="fa-IR" dirty="0"/>
          </a:p>
        </p:txBody>
      </p:sp>
      <p:sp>
        <p:nvSpPr>
          <p:cNvPr id="3" name="Content Placeholder 2"/>
          <p:cNvSpPr>
            <a:spLocks noGrp="1"/>
          </p:cNvSpPr>
          <p:nvPr>
            <p:ph idx="1"/>
          </p:nvPr>
        </p:nvSpPr>
        <p:spPr/>
        <p:txBody>
          <a:bodyPr/>
          <a:lstStyle/>
          <a:p>
            <a:pPr marL="0" indent="0">
              <a:buNone/>
            </a:pPr>
            <a:endParaRPr lang="fa-IR" b="1" dirty="0"/>
          </a:p>
          <a:p>
            <a:pPr marL="0" indent="0" algn="justLow">
              <a:buNone/>
            </a:pPr>
            <a:r>
              <a:rPr lang="fa-IR" dirty="0"/>
              <a:t>سرقت علمی پديده اي است كه در سالهاي اخير در ايران مطرح شده است. هرچند كه</a:t>
            </a:r>
          </a:p>
          <a:p>
            <a:pPr marL="0" indent="0" algn="justLow">
              <a:buNone/>
            </a:pPr>
            <a:r>
              <a:rPr lang="fa-IR" dirty="0"/>
              <a:t>در دنيا سابقه بيشتري دارد. علت اين امر نيز نو بودن رواج تحقيقات و مقاله نويسي در ايران</a:t>
            </a:r>
          </a:p>
          <a:p>
            <a:pPr marL="0" indent="0" algn="justLow">
              <a:buNone/>
            </a:pPr>
            <a:r>
              <a:rPr lang="fa-IR" dirty="0"/>
              <a:t>نسبت به كشورهاي پيشرفته علمي است. يكي از علل وقوع سرقت علمي، عدم اطلاع مجرمين</a:t>
            </a:r>
          </a:p>
          <a:p>
            <a:pPr marL="0" indent="0" algn="justLow">
              <a:buNone/>
            </a:pPr>
            <a:r>
              <a:rPr lang="fa-IR" dirty="0"/>
              <a:t>نسبت به موارد و مصاديق سرقت علمي است. عدم تسلط به زبان دوم، فشارها براي انتشار</a:t>
            </a:r>
          </a:p>
          <a:p>
            <a:pPr marL="0" indent="0" algn="justLow">
              <a:buNone/>
            </a:pPr>
            <a:r>
              <a:rPr lang="fa-IR" dirty="0"/>
              <a:t>دستاوردها و غيره نيز از عوامل ديگر وقوع اين جرم هستند</a:t>
            </a:r>
          </a:p>
        </p:txBody>
      </p:sp>
    </p:spTree>
    <p:extLst>
      <p:ext uri="{BB962C8B-B14F-4D97-AF65-F5344CB8AC3E}">
        <p14:creationId xmlns:p14="http://schemas.microsoft.com/office/powerpoint/2010/main" val="3333165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dirty="0" smtClean="0"/>
              <a:t>به نظر می رسد واقع </a:t>
            </a:r>
            <a:r>
              <a:rPr lang="fa-IR" dirty="0"/>
              <a:t>نگري و تصويب قوانين مناسب، زمينه هاي ارتكاب </a:t>
            </a:r>
            <a:r>
              <a:rPr lang="fa-IR" dirty="0" smtClean="0"/>
              <a:t>سرقت علمی وادبی  </a:t>
            </a:r>
            <a:r>
              <a:rPr lang="fa-IR" dirty="0"/>
              <a:t>را از بين ببرند و انگيزه هاي </a:t>
            </a:r>
            <a:r>
              <a:rPr lang="fa-IR" dirty="0" smtClean="0"/>
              <a:t>ارتكاب </a:t>
            </a:r>
            <a:r>
              <a:rPr lang="fa-IR" dirty="0"/>
              <a:t>اين جرم كاهش يابد. چرا كه فرهنگ سازي بهترين راه ممانعت از وقوع جرم </a:t>
            </a:r>
            <a:r>
              <a:rPr lang="fa-IR" dirty="0" smtClean="0"/>
              <a:t>است ،</a:t>
            </a:r>
            <a:r>
              <a:rPr lang="fa-IR" dirty="0"/>
              <a:t> </a:t>
            </a:r>
            <a:r>
              <a:rPr lang="fa-IR" dirty="0" smtClean="0"/>
              <a:t>دانشگاه ها نیز </a:t>
            </a:r>
            <a:r>
              <a:rPr lang="fa-IR" dirty="0"/>
              <a:t>باید با اقدامات حقوقی به مقابله </a:t>
            </a:r>
            <a:r>
              <a:rPr lang="fa-IR" dirty="0" smtClean="0"/>
              <a:t>با موسساتی که </a:t>
            </a:r>
            <a:r>
              <a:rPr lang="fa-IR" dirty="0"/>
              <a:t>به طراحی و تحریر پایان‌نامه و مقالات علمی </a:t>
            </a:r>
            <a:r>
              <a:rPr lang="fa-IR" dirty="0" smtClean="0"/>
              <a:t>می‌پردازند </a:t>
            </a:r>
            <a:r>
              <a:rPr lang="fa-IR" dirty="0"/>
              <a:t>و آن‌ها را از حیث درج اسامی اعضای </a:t>
            </a:r>
            <a:r>
              <a:rPr lang="fa-IR" dirty="0" smtClean="0"/>
              <a:t>هیئت علمی  و </a:t>
            </a:r>
            <a:r>
              <a:rPr lang="fa-IR" dirty="0"/>
              <a:t>خدشه دار نمودن اعتبار دانشگاه </a:t>
            </a:r>
            <a:r>
              <a:rPr lang="fa-IR" dirty="0" smtClean="0"/>
              <a:t>، تحت </a:t>
            </a:r>
            <a:r>
              <a:rPr lang="fa-IR" dirty="0"/>
              <a:t>پیگرد قرار دهند. در کنار این اقدامات، بروزرسانی و تکمیل پایگاه‌های جامع علمی که حفاظت از </a:t>
            </a:r>
            <a:r>
              <a:rPr lang="fa-IR" dirty="0" smtClean="0"/>
              <a:t>حقوق مالکیت</a:t>
            </a:r>
            <a:r>
              <a:rPr lang="fa-IR" dirty="0"/>
              <a:t> فکری را برای دانشجویان فراهم می‌آورد می‌تواند راهکار مناسبی در برابر اقدامات این موسسات به‌شمار </a:t>
            </a:r>
            <a:r>
              <a:rPr lang="fa-IR" dirty="0" smtClean="0"/>
              <a:t>آید.</a:t>
            </a:r>
            <a:endParaRPr lang="fa-IR" dirty="0"/>
          </a:p>
          <a:p>
            <a:pPr marL="0" indent="0">
              <a:buNone/>
            </a:pPr>
            <a:endParaRPr lang="fa-IR" dirty="0"/>
          </a:p>
          <a:p>
            <a:pPr marL="0" indent="0">
              <a:buNone/>
            </a:pPr>
            <a:endParaRPr lang="fa-IR" dirty="0"/>
          </a:p>
        </p:txBody>
      </p:sp>
    </p:spTree>
    <p:extLst>
      <p:ext uri="{BB962C8B-B14F-4D97-AF65-F5344CB8AC3E}">
        <p14:creationId xmlns:p14="http://schemas.microsoft.com/office/powerpoint/2010/main" val="1194461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خسته نباشید</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169512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تاریخچه سرقت ادبی </a:t>
            </a:r>
            <a:endParaRPr lang="fa-IR" dirty="0"/>
          </a:p>
        </p:txBody>
      </p:sp>
      <p:sp>
        <p:nvSpPr>
          <p:cNvPr id="3" name="Content Placeholder 2"/>
          <p:cNvSpPr>
            <a:spLocks noGrp="1"/>
          </p:cNvSpPr>
          <p:nvPr>
            <p:ph idx="1"/>
          </p:nvPr>
        </p:nvSpPr>
        <p:spPr/>
        <p:txBody>
          <a:bodyPr/>
          <a:lstStyle/>
          <a:p>
            <a:pPr marL="0" indent="0">
              <a:buNone/>
            </a:pPr>
            <a:r>
              <a:rPr lang="fa-IR" dirty="0"/>
              <a:t>واژه </a:t>
            </a:r>
            <a:r>
              <a:rPr lang="en-US" dirty="0"/>
              <a:t>plagiarism </a:t>
            </a:r>
            <a:r>
              <a:rPr lang="fa-IR" dirty="0" smtClean="0"/>
              <a:t>  یا </a:t>
            </a:r>
            <a:r>
              <a:rPr lang="fa-IR" dirty="0"/>
              <a:t>دزدی علمی برای اولین بار در قرن اول میلادی توسط شاعر رومی </a:t>
            </a:r>
            <a:r>
              <a:rPr lang="fa-IR" dirty="0" smtClean="0"/>
              <a:t>به</a:t>
            </a:r>
          </a:p>
          <a:p>
            <a:pPr marL="0" indent="0">
              <a:buNone/>
            </a:pPr>
            <a:r>
              <a:rPr lang="fa-IR" dirty="0" smtClean="0"/>
              <a:t> </a:t>
            </a:r>
            <a:r>
              <a:rPr lang="fa-IR" dirty="0"/>
              <a:t>نام “مارتیال” برای ربودن شعرهایش توسط شاعر دیگری به کار رفت. این واژه در سال </a:t>
            </a:r>
            <a:endParaRPr lang="fa-IR" dirty="0" smtClean="0"/>
          </a:p>
          <a:p>
            <a:pPr marL="0" indent="0">
              <a:buNone/>
            </a:pPr>
            <a:r>
              <a:rPr lang="fa-IR" dirty="0" smtClean="0"/>
              <a:t>۱۶۰۱ </a:t>
            </a:r>
            <a:r>
              <a:rPr lang="fa-IR" dirty="0"/>
              <a:t>توسط بن جانسون به معنی کسی که متهم به دزدی ادبی است توصیف شد و واژه </a:t>
            </a:r>
            <a:endParaRPr lang="fa-IR" dirty="0" smtClean="0"/>
          </a:p>
          <a:p>
            <a:pPr marL="0" indent="0">
              <a:buNone/>
            </a:pPr>
            <a:r>
              <a:rPr lang="fa-IR" dirty="0" smtClean="0"/>
              <a:t>دستبرد </a:t>
            </a:r>
            <a:r>
              <a:rPr lang="fa-IR" dirty="0"/>
              <a:t>یا دزدی علمی در حوالی سال ۱۶۲۰ از آن مشتق شد</a:t>
            </a:r>
          </a:p>
        </p:txBody>
      </p:sp>
    </p:spTree>
    <p:extLst>
      <p:ext uri="{BB962C8B-B14F-4D97-AF65-F5344CB8AC3E}">
        <p14:creationId xmlns:p14="http://schemas.microsoft.com/office/powerpoint/2010/main" val="3650200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مصادیق سرقت علمی </a:t>
            </a:r>
            <a:endParaRPr lang="fa-IR" dirty="0"/>
          </a:p>
        </p:txBody>
      </p:sp>
      <p:sp>
        <p:nvSpPr>
          <p:cNvPr id="3" name="Content Placeholder 2"/>
          <p:cNvSpPr>
            <a:spLocks noGrp="1"/>
          </p:cNvSpPr>
          <p:nvPr>
            <p:ph idx="1"/>
          </p:nvPr>
        </p:nvSpPr>
        <p:spPr>
          <a:xfrm>
            <a:off x="1076460" y="3000778"/>
            <a:ext cx="9601196" cy="2540240"/>
          </a:xfrm>
        </p:spPr>
        <p:txBody>
          <a:bodyPr/>
          <a:lstStyle/>
          <a:p>
            <a:pPr algn="just"/>
            <a:r>
              <a:rPr lang="fa-IR" dirty="0"/>
              <a:t>تعويض نام و آدرس مقاله، پايان نامه يا رساله ای که قبلا توسط محقق(ين) ديگری در </a:t>
            </a:r>
            <a:r>
              <a:rPr lang="fa-IR" dirty="0" smtClean="0"/>
              <a:t>همان</a:t>
            </a:r>
          </a:p>
          <a:p>
            <a:pPr marL="0" indent="0" algn="just">
              <a:buNone/>
            </a:pPr>
            <a:r>
              <a:rPr lang="fa-IR" dirty="0" smtClean="0"/>
              <a:t>کشور </a:t>
            </a:r>
            <a:r>
              <a:rPr lang="fa-IR" dirty="0"/>
              <a:t>يا کشور ديگری انجام و منتشر شده است با نام و آدرس جديد و چاپ يا ارائه در </a:t>
            </a:r>
            <a:r>
              <a:rPr lang="fa-IR" dirty="0" smtClean="0"/>
              <a:t>يک</a:t>
            </a:r>
            <a:endParaRPr lang="fa-IR" dirty="0"/>
          </a:p>
          <a:p>
            <a:pPr marL="0" indent="0" algn="just">
              <a:buNone/>
            </a:pPr>
            <a:r>
              <a:rPr lang="fa-IR" dirty="0"/>
              <a:t>مجله يا مرکز ديگر. اين کار مصداق بارز سرقت علمی از نوع عمد است.</a:t>
            </a:r>
          </a:p>
        </p:txBody>
      </p:sp>
    </p:spTree>
    <p:extLst>
      <p:ext uri="{BB962C8B-B14F-4D97-AF65-F5344CB8AC3E}">
        <p14:creationId xmlns:p14="http://schemas.microsoft.com/office/powerpoint/2010/main" val="2674003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1" y="2846230"/>
            <a:ext cx="9601196" cy="3029637"/>
          </a:xfrm>
        </p:spPr>
        <p:txBody>
          <a:bodyPr/>
          <a:lstStyle/>
          <a:p>
            <a:r>
              <a:rPr lang="en-US" b="1" i="1" dirty="0" smtClean="0"/>
              <a:t>The </a:t>
            </a:r>
            <a:r>
              <a:rPr lang="en-US" b="1" i="1" dirty="0"/>
              <a:t>Potluck </a:t>
            </a:r>
            <a:r>
              <a:rPr lang="en-US" b="1" i="1" dirty="0" smtClean="0"/>
              <a:t>paper</a:t>
            </a:r>
            <a:r>
              <a:rPr lang="fa-IR" b="1" i="1" dirty="0" smtClean="0"/>
              <a:t>"مقاله </a:t>
            </a:r>
            <a:r>
              <a:rPr lang="fa-IR" b="1" i="1" dirty="0"/>
              <a:t>معجون" </a:t>
            </a:r>
          </a:p>
          <a:p>
            <a:endParaRPr lang="fa-IR" dirty="0" smtClean="0"/>
          </a:p>
          <a:p>
            <a:pPr marL="0" indent="0">
              <a:buNone/>
            </a:pPr>
            <a:r>
              <a:rPr lang="fa-IR" dirty="0"/>
              <a:t>ا</a:t>
            </a:r>
            <a:r>
              <a:rPr lang="fa-IR" dirty="0" smtClean="0"/>
              <a:t>ستفاده </a:t>
            </a:r>
            <a:r>
              <a:rPr lang="fa-IR" dirty="0"/>
              <a:t>از داده ها، متون و يافته های چند مقاله و تلفيق آن ها در يکديگر به منظور </a:t>
            </a:r>
            <a:r>
              <a:rPr lang="fa-IR" dirty="0" smtClean="0"/>
              <a:t>توليد يک </a:t>
            </a:r>
            <a:r>
              <a:rPr lang="fa-IR" dirty="0"/>
              <a:t>مقاله نو</a:t>
            </a:r>
            <a:r>
              <a:rPr lang="fa-IR" dirty="0" smtClean="0"/>
              <a:t>.</a:t>
            </a:r>
            <a:endParaRPr lang="fa-IR" dirty="0"/>
          </a:p>
        </p:txBody>
      </p:sp>
    </p:spTree>
    <p:extLst>
      <p:ext uri="{BB962C8B-B14F-4D97-AF65-F5344CB8AC3E}">
        <p14:creationId xmlns:p14="http://schemas.microsoft.com/office/powerpoint/2010/main" val="3707602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en-US" b="1" i="1" dirty="0"/>
              <a:t>“The labor of </a:t>
            </a:r>
            <a:r>
              <a:rPr lang="en-US" b="1" i="1" dirty="0" smtClean="0"/>
              <a:t>laziness"</a:t>
            </a:r>
            <a:r>
              <a:rPr lang="fa-IR" b="1" i="1" dirty="0"/>
              <a:t>يا </a:t>
            </a:r>
            <a:r>
              <a:rPr lang="fa-IR" b="1" i="1" dirty="0" smtClean="0"/>
              <a:t> تنبل کاری</a:t>
            </a:r>
          </a:p>
          <a:p>
            <a:endParaRPr lang="fa-IR" dirty="0" smtClean="0"/>
          </a:p>
          <a:p>
            <a:pPr marL="0" indent="0">
              <a:buNone/>
            </a:pPr>
            <a:r>
              <a:rPr lang="fa-IR" dirty="0"/>
              <a:t>مقاله نويس يا به عبارت بهتر، مقاله ساز، متن را نيز </a:t>
            </a:r>
            <a:r>
              <a:rPr lang="fa-IR" dirty="0" smtClean="0"/>
              <a:t>به نحوی </a:t>
            </a:r>
            <a:r>
              <a:rPr lang="fa-IR" dirty="0"/>
              <a:t>تغيير می دهد که تشخيص تقلبی </a:t>
            </a:r>
            <a:endParaRPr lang="fa-IR" dirty="0" smtClean="0"/>
          </a:p>
          <a:p>
            <a:pPr marL="0" indent="0">
              <a:buNone/>
            </a:pPr>
            <a:endParaRPr lang="fa-IR" dirty="0" smtClean="0"/>
          </a:p>
          <a:p>
            <a:pPr marL="0" indent="0">
              <a:buNone/>
            </a:pPr>
            <a:r>
              <a:rPr lang="fa-IR" dirty="0" smtClean="0"/>
              <a:t>بودن </a:t>
            </a:r>
            <a:r>
              <a:rPr lang="fa-IR" dirty="0"/>
              <a:t>آن به سادگی امکان پذير </a:t>
            </a:r>
            <a:r>
              <a:rPr lang="fa-IR" dirty="0" smtClean="0"/>
              <a:t>نيست، </a:t>
            </a:r>
            <a:r>
              <a:rPr lang="fa-IR" dirty="0"/>
              <a:t>فرد به جای انجام </a:t>
            </a:r>
            <a:r>
              <a:rPr lang="fa-IR" dirty="0" smtClean="0"/>
              <a:t>کار</a:t>
            </a:r>
            <a:r>
              <a:rPr lang="fa-IR" dirty="0"/>
              <a:t>اصلی، وقت خود را صرف سوء </a:t>
            </a:r>
            <a:endParaRPr lang="fa-IR" dirty="0" smtClean="0"/>
          </a:p>
          <a:p>
            <a:pPr marL="0" indent="0">
              <a:buNone/>
            </a:pPr>
            <a:endParaRPr lang="fa-IR" dirty="0" smtClean="0"/>
          </a:p>
          <a:p>
            <a:pPr marL="0" indent="0">
              <a:buNone/>
            </a:pPr>
            <a:r>
              <a:rPr lang="fa-IR" dirty="0" smtClean="0"/>
              <a:t>استفاده </a:t>
            </a:r>
            <a:r>
              <a:rPr lang="fa-IR" dirty="0"/>
              <a:t>از داده های ديگران می کند</a:t>
            </a:r>
            <a:r>
              <a:rPr lang="fa-IR" dirty="0" smtClean="0"/>
              <a:t>.</a:t>
            </a:r>
          </a:p>
          <a:p>
            <a:pPr marL="0" indent="0">
              <a:buNone/>
            </a:pPr>
            <a:endParaRPr lang="fa-IR" dirty="0" smtClean="0"/>
          </a:p>
          <a:p>
            <a:pPr marL="0" indent="0">
              <a:buNone/>
            </a:pPr>
            <a:endParaRPr lang="fa-IR" dirty="0"/>
          </a:p>
          <a:p>
            <a:pPr marL="0" indent="0">
              <a:buNone/>
            </a:pPr>
            <a:endParaRPr lang="fa-IR" dirty="0"/>
          </a:p>
        </p:txBody>
      </p:sp>
    </p:spTree>
    <p:extLst>
      <p:ext uri="{BB962C8B-B14F-4D97-AF65-F5344CB8AC3E}">
        <p14:creationId xmlns:p14="http://schemas.microsoft.com/office/powerpoint/2010/main" val="1809742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b="1" i="1" dirty="0"/>
              <a:t>“The poor </a:t>
            </a:r>
            <a:r>
              <a:rPr lang="en-US" b="1" i="1" dirty="0" smtClean="0"/>
              <a:t>disguise</a:t>
            </a:r>
            <a:r>
              <a:rPr lang="fa-IR" b="1" i="1" dirty="0" smtClean="0"/>
              <a:t>  استتار جزئی</a:t>
            </a:r>
          </a:p>
          <a:p>
            <a:endParaRPr lang="fa-IR" dirty="0" smtClean="0"/>
          </a:p>
          <a:p>
            <a:pPr marL="0" indent="0">
              <a:buNone/>
            </a:pPr>
            <a:r>
              <a:rPr lang="fa-IR" dirty="0"/>
              <a:t>مقاله ساز، با حفظ محتويات مقاله اصلی، ظاهر مقاله، مثل شکل جداول يا نحوه رسم نمودارها</a:t>
            </a:r>
          </a:p>
          <a:p>
            <a:pPr marL="0" indent="0">
              <a:buNone/>
            </a:pPr>
            <a:r>
              <a:rPr lang="fa-IR" dirty="0"/>
              <a:t>را تغيير می دهد. يا مثلا جداول ارائه شده در مقاله اصلی را به نمودار تبديل می کند،</a:t>
            </a:r>
          </a:p>
          <a:p>
            <a:pPr marL="0" indent="0">
              <a:buNone/>
            </a:pPr>
            <a:r>
              <a:rPr lang="fa-IR" dirty="0"/>
              <a:t>کليد واژه ها را تغيير می دهد، خلاصه را عوض می کند و غيره.</a:t>
            </a:r>
          </a:p>
        </p:txBody>
      </p:sp>
    </p:spTree>
    <p:extLst>
      <p:ext uri="{BB962C8B-B14F-4D97-AF65-F5344CB8AC3E}">
        <p14:creationId xmlns:p14="http://schemas.microsoft.com/office/powerpoint/2010/main" val="3917912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en-US" b="1" i="1" dirty="0"/>
              <a:t>“Style </a:t>
            </a:r>
            <a:r>
              <a:rPr lang="en-US" b="1" i="1" dirty="0" smtClean="0"/>
              <a:t>plagiarism«</a:t>
            </a:r>
            <a:endParaRPr lang="fa-IR" b="1" i="1" dirty="0" smtClean="0"/>
          </a:p>
          <a:p>
            <a:endParaRPr lang="fa-IR" b="1" i="1" dirty="0" smtClean="0"/>
          </a:p>
          <a:p>
            <a:pPr marL="0" indent="0">
              <a:buNone/>
            </a:pPr>
            <a:r>
              <a:rPr lang="fa-IR" dirty="0"/>
              <a:t>به موردی گفته می شود که در آن جمله </a:t>
            </a:r>
            <a:r>
              <a:rPr lang="fa-IR" dirty="0" smtClean="0"/>
              <a:t>به جمله </a:t>
            </a:r>
            <a:r>
              <a:rPr lang="fa-IR" dirty="0"/>
              <a:t>يا پاراگراف به پاراگراف يک مقاله، از يک </a:t>
            </a:r>
            <a:r>
              <a:rPr lang="fa-IR" dirty="0" smtClean="0"/>
              <a:t>متن</a:t>
            </a:r>
          </a:p>
          <a:p>
            <a:pPr marL="0" indent="0">
              <a:buNone/>
            </a:pPr>
            <a:r>
              <a:rPr lang="fa-IR" dirty="0" smtClean="0"/>
              <a:t> </a:t>
            </a:r>
            <a:r>
              <a:rPr lang="fa-IR" dirty="0"/>
              <a:t>ديگر اقتباس می شود</a:t>
            </a:r>
            <a:r>
              <a:rPr lang="fa-IR" dirty="0" smtClean="0"/>
              <a:t>.</a:t>
            </a:r>
            <a:r>
              <a:rPr lang="fa-IR" dirty="0"/>
              <a:t> اين مورد </a:t>
            </a:r>
            <a:r>
              <a:rPr lang="fa-IR" dirty="0" smtClean="0"/>
              <a:t>بيشتر</a:t>
            </a:r>
            <a:r>
              <a:rPr lang="fa-IR" dirty="0"/>
              <a:t>به دليل عدم تسلط به </a:t>
            </a:r>
            <a:r>
              <a:rPr lang="fa-IR" dirty="0" smtClean="0"/>
              <a:t>زبان  </a:t>
            </a:r>
            <a:r>
              <a:rPr lang="fa-IR" dirty="0"/>
              <a:t>دوم پيش می آيد. برخی </a:t>
            </a:r>
            <a:endParaRPr lang="fa-IR" dirty="0" smtClean="0"/>
          </a:p>
          <a:p>
            <a:pPr marL="0" indent="0">
              <a:buNone/>
            </a:pPr>
            <a:r>
              <a:rPr lang="fa-IR" dirty="0" smtClean="0"/>
              <a:t>دانشجويان </a:t>
            </a:r>
            <a:r>
              <a:rPr lang="fa-IR" dirty="0"/>
              <a:t>و محققين </a:t>
            </a:r>
            <a:r>
              <a:rPr lang="fa-IR" dirty="0" smtClean="0"/>
              <a:t>، </a:t>
            </a:r>
            <a:r>
              <a:rPr lang="fa-IR" dirty="0"/>
              <a:t>داده </a:t>
            </a:r>
            <a:r>
              <a:rPr lang="fa-IR" dirty="0" smtClean="0"/>
              <a:t>های خود </a:t>
            </a:r>
            <a:r>
              <a:rPr lang="fa-IR" dirty="0"/>
              <a:t>را در الگوهای چاپ شده قبلی قرار می دهند و چون با زبان </a:t>
            </a:r>
            <a:endParaRPr lang="fa-IR" dirty="0" smtClean="0"/>
          </a:p>
          <a:p>
            <a:pPr marL="0" indent="0">
              <a:buNone/>
            </a:pPr>
            <a:r>
              <a:rPr lang="fa-IR" dirty="0" smtClean="0"/>
              <a:t>دوم </a:t>
            </a:r>
            <a:r>
              <a:rPr lang="fa-IR" dirty="0"/>
              <a:t>آشنائی کافی </a:t>
            </a:r>
            <a:r>
              <a:rPr lang="fa-IR" dirty="0" smtClean="0"/>
              <a:t>ندارند به زعم </a:t>
            </a:r>
            <a:r>
              <a:rPr lang="fa-IR" dirty="0"/>
              <a:t>خود از قالب نگارشی و جملات نويسندگان ديگر، به طور کامل يا </a:t>
            </a:r>
            <a:endParaRPr lang="fa-IR" dirty="0" smtClean="0"/>
          </a:p>
          <a:p>
            <a:pPr marL="0" indent="0">
              <a:buNone/>
            </a:pPr>
            <a:r>
              <a:rPr lang="fa-IR" dirty="0" smtClean="0"/>
              <a:t>حتی </a:t>
            </a:r>
            <a:r>
              <a:rPr lang="fa-IR" dirty="0"/>
              <a:t>جزئی، </a:t>
            </a:r>
            <a:r>
              <a:rPr lang="fa-IR" dirty="0" smtClean="0"/>
              <a:t>استفاده می </a:t>
            </a:r>
            <a:r>
              <a:rPr lang="fa-IR" dirty="0"/>
              <a:t>کنند.</a:t>
            </a:r>
          </a:p>
          <a:p>
            <a:endParaRPr lang="fa-IR" dirty="0"/>
          </a:p>
          <a:p>
            <a:pPr marL="0" indent="0">
              <a:buNone/>
            </a:pPr>
            <a:endParaRPr lang="fa-IR" dirty="0"/>
          </a:p>
          <a:p>
            <a:pPr marL="0" indent="0">
              <a:buNone/>
            </a:pPr>
            <a:endParaRPr lang="fa-IR" dirty="0"/>
          </a:p>
        </p:txBody>
      </p:sp>
    </p:spTree>
    <p:extLst>
      <p:ext uri="{BB962C8B-B14F-4D97-AF65-F5344CB8AC3E}">
        <p14:creationId xmlns:p14="http://schemas.microsoft.com/office/powerpoint/2010/main" val="42040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430</TotalTime>
  <Words>1220</Words>
  <Application>Microsoft Office PowerPoint</Application>
  <PresentationFormat>Custom</PresentationFormat>
  <Paragraphs>135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Organic</vt:lpstr>
      <vt:lpstr>آشنایی با موازین وتعاریف سرقت علمی وادبی </vt:lpstr>
      <vt:lpstr>تعریف سرقت علمی              Plagiarism</vt:lpstr>
      <vt:lpstr>PowerPoint Presentation</vt:lpstr>
      <vt:lpstr>تاریخچه سرقت ادبی </vt:lpstr>
      <vt:lpstr>مصادیق سرقت علمی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معرفي پايگاه هاي شناسايي سرقت علمي</vt:lpstr>
      <vt:lpstr>معرفي چند پايگاه بررسي سرقت علمي فارسي</vt:lpstr>
      <vt:lpstr>PowerPoint Presentation</vt:lpstr>
      <vt:lpstr> معرفي چند پايگاه بررسي سرقت علمي لاتين </vt:lpstr>
      <vt:lpstr>PowerPoint Presentation</vt:lpstr>
      <vt:lpstr>PowerPoint Presentation</vt:lpstr>
      <vt:lpstr>PowerPoint Presentation</vt:lpstr>
      <vt:lpstr>PowerPoint Presentation</vt:lpstr>
      <vt:lpstr>راهکارهای مبارزه با رواج فرهنگ سرقت علمی چيست؟</vt:lpstr>
      <vt:lpstr>PowerPoint Presentation</vt:lpstr>
      <vt:lpstr>PowerPoint Presentation</vt:lpstr>
      <vt:lpstr>PowerPoint Presentation</vt:lpstr>
      <vt:lpstr>PowerPoint Presentation</vt:lpstr>
      <vt:lpstr>سخن آخر</vt:lpstr>
      <vt:lpstr>PowerPoint Presentation</vt:lpstr>
      <vt:lpstr>خسته نباشید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موازین وتعاریف سرقت علمی وادبی</dc:title>
  <dc:creator>baraghani</dc:creator>
  <cp:lastModifiedBy>sosan khodabandeh</cp:lastModifiedBy>
  <cp:revision>42</cp:revision>
  <dcterms:created xsi:type="dcterms:W3CDTF">2019-07-20T06:29:13Z</dcterms:created>
  <dcterms:modified xsi:type="dcterms:W3CDTF">2019-12-01T08:12:45Z</dcterms:modified>
</cp:coreProperties>
</file>