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52" r:id="rId1"/>
  </p:sldMasterIdLst>
  <p:notesMasterIdLst>
    <p:notesMasterId r:id="rId46"/>
  </p:notesMasterIdLst>
  <p:sldIdLst>
    <p:sldId id="333" r:id="rId2"/>
    <p:sldId id="277" r:id="rId3"/>
    <p:sldId id="256" r:id="rId4"/>
    <p:sldId id="257" r:id="rId5"/>
    <p:sldId id="258" r:id="rId6"/>
    <p:sldId id="259" r:id="rId7"/>
    <p:sldId id="260" r:id="rId8"/>
    <p:sldId id="263" r:id="rId9"/>
    <p:sldId id="262" r:id="rId10"/>
    <p:sldId id="264" r:id="rId11"/>
    <p:sldId id="265" r:id="rId12"/>
    <p:sldId id="266" r:id="rId13"/>
    <p:sldId id="267" r:id="rId14"/>
    <p:sldId id="270" r:id="rId15"/>
    <p:sldId id="272" r:id="rId16"/>
    <p:sldId id="274" r:id="rId17"/>
    <p:sldId id="276" r:id="rId18"/>
    <p:sldId id="278" r:id="rId19"/>
    <p:sldId id="299" r:id="rId20"/>
    <p:sldId id="300" r:id="rId21"/>
    <p:sldId id="279" r:id="rId22"/>
    <p:sldId id="280" r:id="rId23"/>
    <p:sldId id="330" r:id="rId24"/>
    <p:sldId id="331" r:id="rId25"/>
    <p:sldId id="287" r:id="rId26"/>
    <p:sldId id="290" r:id="rId27"/>
    <p:sldId id="291" r:id="rId28"/>
    <p:sldId id="326" r:id="rId29"/>
    <p:sldId id="327" r:id="rId30"/>
    <p:sldId id="328" r:id="rId31"/>
    <p:sldId id="329" r:id="rId32"/>
    <p:sldId id="315" r:id="rId33"/>
    <p:sldId id="316" r:id="rId34"/>
    <p:sldId id="317" r:id="rId35"/>
    <p:sldId id="332" r:id="rId36"/>
    <p:sldId id="318" r:id="rId37"/>
    <p:sldId id="320" r:id="rId38"/>
    <p:sldId id="322" r:id="rId39"/>
    <p:sldId id="321" r:id="rId40"/>
    <p:sldId id="325" r:id="rId41"/>
    <p:sldId id="336" r:id="rId42"/>
    <p:sldId id="335" r:id="rId43"/>
    <p:sldId id="337" r:id="rId44"/>
    <p:sldId id="334" r:id="rId45"/>
  </p:sldIdLst>
  <p:sldSz cx="9144000" cy="6858000" type="screen4x3"/>
  <p:notesSz cx="6858000" cy="9144000"/>
  <p:defaultTextStyle>
    <a:defPPr>
      <a:defRPr lang="fa-IR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578" autoAdjust="0"/>
    <p:restoredTop sz="94434" autoAdjust="0"/>
  </p:normalViewPr>
  <p:slideViewPr>
    <p:cSldViewPr>
      <p:cViewPr>
        <p:scale>
          <a:sx n="81" d="100"/>
          <a:sy n="81" d="100"/>
        </p:scale>
        <p:origin x="-192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-114" y="20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pPr>
              <a:defRPr/>
            </a:pPr>
            <a:fld id="{59D31FF6-BC0D-47A3-9263-6276EF3137D7}" type="datetimeFigureOut">
              <a:rPr lang="fa-IR"/>
              <a:pPr>
                <a:defRPr/>
              </a:pPr>
              <a:t>1441/01/02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fa-IR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fld id="{703CF2EA-7984-4E64-8AF2-8E8BB66FDD50}" type="slidenum">
              <a:rPr lang="fa-IR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860125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a-IR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0CEE9C2-B196-4FF9-A763-7D5A2026FA42}" type="slidenum">
              <a:rPr lang="ar-SA"/>
              <a:pPr eaLnBrk="1" hangingPunct="1"/>
              <a:t>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844664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a-IR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F74079C-7867-4603-AED5-06B84D213207}" type="slidenum">
              <a:rPr lang="fa-IR"/>
              <a:pPr eaLnBrk="1" hangingPunct="1"/>
              <a:t>33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94530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2FFA0-8615-4B85-A616-25CEF69AC38E}" type="datetimeFigureOut">
              <a:rPr lang="fa-IR"/>
              <a:pPr>
                <a:defRPr/>
              </a:pPr>
              <a:t>1441/01/02</a:t>
            </a:fld>
            <a:endParaRPr lang="fa-I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58374-786B-4DD9-9E9D-B5EBA233ED76}" type="slidenum">
              <a:rPr lang="fa-IR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67410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2CE7F-18D6-42B6-A8E3-02FB65B2DC72}" type="datetimeFigureOut">
              <a:rPr lang="fa-IR"/>
              <a:pPr>
                <a:defRPr/>
              </a:pPr>
              <a:t>1441/01/02</a:t>
            </a:fld>
            <a:endParaRPr lang="fa-I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98A730-BB46-40AD-BCE6-6607693B4962}" type="slidenum">
              <a:rPr lang="fa-IR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36575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2BD84-D131-4BDA-8187-29BDD3B378EE}" type="datetimeFigureOut">
              <a:rPr lang="fa-IR"/>
              <a:pPr>
                <a:defRPr/>
              </a:pPr>
              <a:t>1441/01/02</a:t>
            </a:fld>
            <a:endParaRPr lang="fa-I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31A3FB-EC4D-4407-9708-CF4058F18202}" type="slidenum">
              <a:rPr lang="fa-IR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94167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11A70-E128-4A91-AD09-74801C32378D}" type="datetimeFigureOut">
              <a:rPr lang="fa-IR"/>
              <a:pPr>
                <a:defRPr/>
              </a:pPr>
              <a:t>1441/01/02</a:t>
            </a:fld>
            <a:endParaRPr lang="fa-I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556FD9-C3A4-42D3-9CAD-891CAF1E62AE}" type="slidenum">
              <a:rPr lang="fa-IR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29399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8E888-356C-4DCD-ABC1-28AB42ED3B89}" type="datetimeFigureOut">
              <a:rPr lang="fa-IR"/>
              <a:pPr>
                <a:defRPr/>
              </a:pPr>
              <a:t>1441/01/02</a:t>
            </a:fld>
            <a:endParaRPr lang="fa-IR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B25F3B-4AEB-49AB-90DD-17CAA0A14113}" type="slidenum">
              <a:rPr lang="fa-IR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8935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0E3F8-40C2-4F96-9CCA-35E25EB39E44}" type="datetimeFigureOut">
              <a:rPr lang="fa-IR"/>
              <a:pPr>
                <a:defRPr/>
              </a:pPr>
              <a:t>1441/01/02</a:t>
            </a:fld>
            <a:endParaRPr lang="fa-IR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B4E7D3-44BB-4858-BBD1-B7B9736CE558}" type="slidenum">
              <a:rPr lang="fa-IR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67830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45664-AB85-46B4-A955-646978408C4F}" type="datetimeFigureOut">
              <a:rPr lang="fa-IR"/>
              <a:pPr>
                <a:defRPr/>
              </a:pPr>
              <a:t>1441/01/02</a:t>
            </a:fld>
            <a:endParaRPr lang="fa-IR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C1FAD5-82FF-4019-88E1-9690283E6015}" type="slidenum">
              <a:rPr lang="fa-IR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72888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6B96F-3D46-46EA-BE06-CC1E40959915}" type="datetimeFigureOut">
              <a:rPr lang="fa-IR"/>
              <a:pPr>
                <a:defRPr/>
              </a:pPr>
              <a:t>1441/01/02</a:t>
            </a:fld>
            <a:endParaRPr lang="fa-IR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4F658C-AF33-4EC6-AE6B-0F495F87C0A6}" type="slidenum">
              <a:rPr lang="fa-IR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27261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BC0F2-36D4-45E5-8ACD-F1B08516B038}" type="datetimeFigureOut">
              <a:rPr lang="fa-IR"/>
              <a:pPr>
                <a:defRPr/>
              </a:pPr>
              <a:t>1441/01/02</a:t>
            </a:fld>
            <a:endParaRPr lang="fa-IR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86DCD7-FA1C-44BC-9508-46BD72482854}" type="slidenum">
              <a:rPr lang="fa-IR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47767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FDA39-5F61-4CF7-AA42-021CA90872CF}" type="datetimeFigureOut">
              <a:rPr lang="fa-IR"/>
              <a:pPr>
                <a:defRPr/>
              </a:pPr>
              <a:t>1441/01/02</a:t>
            </a:fld>
            <a:endParaRPr lang="fa-IR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AC8350-6014-433D-9BC0-902E167AB102}" type="slidenum">
              <a:rPr lang="fa-IR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81447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F5AC8-B0EB-40ED-8C93-6BD5080015AC}" type="datetimeFigureOut">
              <a:rPr lang="fa-IR"/>
              <a:pPr>
                <a:defRPr/>
              </a:pPr>
              <a:t>1441/01/02</a:t>
            </a:fld>
            <a:endParaRPr lang="fa-IR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029A894C-1F48-4158-A55E-C56494D1E827}" type="slidenum">
              <a:rPr lang="fa-IR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23730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53C1289-5296-410F-B573-42267CB9EE6B}" type="datetimeFigureOut">
              <a:rPr lang="fa-IR"/>
              <a:pPr>
                <a:defRPr/>
              </a:pPr>
              <a:t>1441/01/02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3F4052"/>
                </a:solidFill>
                <a:latin typeface="Georgia" panose="02040502050405020303" pitchFamily="18" charset="0"/>
                <a:cs typeface="Times New Roman" panose="02020603050405020304" pitchFamily="18" charset="0"/>
              </a:defRPr>
            </a:lvl1pPr>
          </a:lstStyle>
          <a:p>
            <a:fld id="{CD35EEA6-6A3E-4D95-B856-729EEC9571D0}" type="slidenum">
              <a:rPr lang="fa-IR"/>
              <a:pPr/>
              <a:t>‹#›</a:t>
            </a:fld>
            <a:endParaRPr lang="fa-IR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5" r:id="rId9"/>
    <p:sldLayoutId id="2147483933" r:id="rId10"/>
    <p:sldLayoutId id="2147483934" r:id="rId11"/>
  </p:sldLayoutIdLst>
  <p:txStyles>
    <p:titleStyle>
      <a:lvl1pPr algn="l" rtl="1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Georgia" pitchFamily="18" charset="0"/>
          <a:cs typeface="Arial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Georgia" pitchFamily="18" charset="0"/>
          <a:cs typeface="Arial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Georgia" pitchFamily="18" charset="0"/>
          <a:cs typeface="Arial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Georgia" pitchFamily="18" charset="0"/>
          <a:cs typeface="Arial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Georgia" pitchFamily="18" charset="0"/>
          <a:cs typeface="Arial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Georgia" pitchFamily="18" charset="0"/>
          <a:cs typeface="Arial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Georgia" pitchFamily="18" charset="0"/>
          <a:cs typeface="Arial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Georgia" pitchFamily="18" charset="0"/>
          <a:cs typeface="Arial" pitchFamily="34" charset="0"/>
        </a:defRPr>
      </a:lvl9pPr>
    </p:titleStyle>
    <p:bodyStyle>
      <a:lvl1pPr marL="273050" indent="-273050" algn="r" rtl="1" eaLnBrk="0" fontAlgn="base" hangingPunct="0">
        <a:spcBef>
          <a:spcPct val="20000"/>
        </a:spcBef>
        <a:spcAft>
          <a:spcPct val="0"/>
        </a:spcAft>
        <a:buClr>
          <a:srgbClr val="A04DA3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r" rtl="1" eaLnBrk="0" fontAlgn="base" hangingPunct="0">
        <a:spcBef>
          <a:spcPct val="20000"/>
        </a:spcBef>
        <a:spcAft>
          <a:spcPct val="0"/>
        </a:spcAft>
        <a:buClr>
          <a:srgbClr val="A04DA3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r" rtl="1" eaLnBrk="0" fontAlgn="base" hangingPunct="0">
        <a:spcBef>
          <a:spcPct val="20000"/>
        </a:spcBef>
        <a:spcAft>
          <a:spcPct val="0"/>
        </a:spcAft>
        <a:buClr>
          <a:srgbClr val="C4652D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561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08112"/>
          </a:xfrm>
        </p:spPr>
        <p:txBody>
          <a:bodyPr/>
          <a:lstStyle/>
          <a:p>
            <a:pPr algn="ctr" eaLnBrk="1" hangingPunct="1"/>
            <a:r>
              <a:rPr lang="fa-IR" sz="4000" dirty="0">
                <a:solidFill>
                  <a:srgbClr val="000000"/>
                </a:solidFill>
                <a:cs typeface="B Titr" panose="00000700000000000000" pitchFamily="2" charset="-78"/>
              </a:rPr>
              <a:t>تاریخچه </a:t>
            </a:r>
            <a:r>
              <a:rPr lang="fa-IR" sz="4000" dirty="0" smtClean="0">
                <a:solidFill>
                  <a:srgbClr val="000000"/>
                </a:solidFill>
                <a:cs typeface="B Titr" panose="00000700000000000000" pitchFamily="2" charset="-78"/>
              </a:rPr>
              <a:t>نمایه‌سازی </a:t>
            </a:r>
            <a:endParaRPr lang="fa-IR" sz="4000" dirty="0">
              <a:solidFill>
                <a:srgbClr val="000000"/>
              </a:solidFill>
              <a:cs typeface="B Titr" panose="00000700000000000000" pitchFamily="2" charset="-78"/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363272" cy="4389437"/>
          </a:xfrm>
        </p:spPr>
        <p:txBody>
          <a:bodyPr/>
          <a:lstStyle/>
          <a:p>
            <a:pPr algn="justLow" eaLnBrk="1" hangingPunct="1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افزودن آستر بدرقه به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کتابها باعث</a:t>
            </a:r>
            <a:r>
              <a:rPr lang="en-US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م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ی‌شود خوانندگان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مطالب و موضوعات مهم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را یادداشت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کنند به عنوان مثال: </a:t>
            </a:r>
            <a:r>
              <a:rPr lang="fa-IR" sz="2000" dirty="0">
                <a:solidFill>
                  <a:srgbClr val="000000"/>
                </a:solidFill>
                <a:cs typeface="B Nazanin" panose="00000400000000000000" pitchFamily="2" charset="-78"/>
              </a:rPr>
              <a:t>وکلا از آن برای فهرست الفبایی قوانین مورد علاقه خود استفاده کردند و کاتبان برای نوشتن ارجاعات به کتب مقدس ....</a:t>
            </a:r>
            <a:endParaRPr lang="en-US" sz="20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algn="justLow" eaLnBrk="1" hangingPunct="1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در قرن 16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نمایه‌های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با کیفیت برای کتاب ایجاد شد</a:t>
            </a:r>
          </a:p>
          <a:p>
            <a:pPr algn="justLow" eaLnBrk="1" hangingPunct="1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در قرن 17 نوع جدید ابزار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اطلاعاتی (نشریات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ادواری ) به وجود آمد و با رشد سریع آن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نمایه‌ها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ضرورت یافتند. </a:t>
            </a:r>
            <a:endParaRPr lang="en-US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algn="justLow" eaLnBrk="1" hangingPunct="1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همزمان با رشد مجلات علمی مجلات چکیده نیز توسعه یافت</a:t>
            </a:r>
            <a:endParaRPr lang="en-US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eaLnBrk="1" hangingPunct="1"/>
            <a:endParaRPr lang="fa-I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/>
          <a:lstStyle/>
          <a:p>
            <a:pPr algn="ctr" eaLnBrk="1" hangingPunct="1"/>
            <a:r>
              <a:rPr lang="fa-IR" sz="4000" dirty="0" smtClean="0">
                <a:solidFill>
                  <a:srgbClr val="000000"/>
                </a:solidFill>
                <a:cs typeface="B Titr" panose="00000700000000000000" pitchFamily="2" charset="-78"/>
              </a:rPr>
              <a:t>تاریخچه</a:t>
            </a:r>
            <a:r>
              <a:rPr lang="fa-IR" sz="5400" dirty="0"/>
              <a:t> </a:t>
            </a:r>
            <a:r>
              <a:rPr lang="fa-IR" sz="4000" dirty="0" smtClean="0">
                <a:solidFill>
                  <a:srgbClr val="000000"/>
                </a:solidFill>
                <a:cs typeface="B Titr" panose="00000700000000000000" pitchFamily="2" charset="-78"/>
              </a:rPr>
              <a:t>نمایه</a:t>
            </a:r>
            <a:r>
              <a:rPr lang="fa-IR" sz="5400" dirty="0" smtClean="0"/>
              <a:t>‌</a:t>
            </a:r>
            <a:r>
              <a:rPr lang="fa-IR" sz="4000" dirty="0" smtClean="0">
                <a:solidFill>
                  <a:srgbClr val="000000"/>
                </a:solidFill>
                <a:cs typeface="B Titr" panose="00000700000000000000" pitchFamily="2" charset="-78"/>
              </a:rPr>
              <a:t>سازی </a:t>
            </a:r>
            <a:endParaRPr lang="fa-IR" sz="4000" dirty="0">
              <a:solidFill>
                <a:srgbClr val="000000"/>
              </a:solidFill>
              <a:cs typeface="B Titr" panose="00000700000000000000" pitchFamily="2" charset="-78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قرن 19 روند حرکت به سمت انتشارات تخصصی، مجلات چکیده رشد سریع خود را آغاز کردند</a:t>
            </a:r>
            <a:endParaRPr lang="en-US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eaLnBrk="1" hangingPunct="1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انفجار اطلاعات از دهه 1940</a:t>
            </a:r>
            <a:endParaRPr lang="en-US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eaLnBrk="1" hangingPunct="1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در دهه 1850 دبلیو اف. پول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نمایه‌ای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منتشر کرد که مجلات بسیاری را شامل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می‌شد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و مفهوم جدید انتشار نمایه مشترک برای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شماره‌های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متعدد نشریات گوناگون را آغاز کرد. که اهمیت فراوانی در رشد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نمایه‌سازی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داشته است. </a:t>
            </a:r>
            <a:endParaRPr lang="en-US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eaLnBrk="1" hangingPunct="1"/>
            <a:endParaRPr lang="fa-I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4283" y="404664"/>
            <a:ext cx="8229600" cy="1143000"/>
          </a:xfrm>
        </p:spPr>
        <p:txBody>
          <a:bodyPr/>
          <a:lstStyle/>
          <a:p>
            <a:pPr algn="ctr" eaLnBrk="1" hangingPunct="1"/>
            <a:r>
              <a:rPr lang="fa-IR" sz="3600" dirty="0" smtClean="0">
                <a:solidFill>
                  <a:srgbClr val="000000"/>
                </a:solidFill>
                <a:cs typeface="B Titr" panose="00000700000000000000" pitchFamily="2" charset="-78"/>
              </a:rPr>
              <a:t>نمایه‌سازان </a:t>
            </a:r>
            <a:endParaRPr lang="fa-IR" sz="3600" dirty="0">
              <a:solidFill>
                <a:srgbClr val="000000"/>
              </a:solidFill>
              <a:cs typeface="B Titr" panose="00000700000000000000" pitchFamily="2" charset="-78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نمایه‌سازان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چه کاری انجام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می‌دهند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؟ 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تحلیل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سند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و تخصیص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واژه‌های موضوعی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که فکر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می‌کند استفاده‌کننده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براساس آن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واژه‌ها را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جستجو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خواهد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کرد.</a:t>
            </a:r>
            <a:endParaRPr lang="en-US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eaLnBrk="1" hangingPunct="1">
              <a:lnSpc>
                <a:spcPct val="150000"/>
              </a:lnSpc>
            </a:pP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نمایه‌ساز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به چه مواردی توجه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می‌کند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؟</a:t>
            </a:r>
            <a:endParaRPr lang="en-US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توجه به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خط‌مشی نمایه‌سازی </a:t>
            </a:r>
            <a:endParaRPr lang="en-US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نیاز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استفاده‌کننده</a:t>
            </a:r>
            <a:endParaRPr lang="en-US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eaLnBrk="1" hangingPunct="1"/>
            <a:endParaRPr lang="fa-I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46670" y="188640"/>
            <a:ext cx="8229600" cy="1143000"/>
          </a:xfrm>
        </p:spPr>
        <p:txBody>
          <a:bodyPr/>
          <a:lstStyle/>
          <a:p>
            <a:pPr algn="ctr" eaLnBrk="1" hangingPunct="1"/>
            <a:r>
              <a:rPr lang="fa-IR" dirty="0" smtClean="0"/>
              <a:t> </a:t>
            </a:r>
            <a:r>
              <a:rPr lang="fa-IR" sz="4000" dirty="0">
                <a:solidFill>
                  <a:srgbClr val="000000"/>
                </a:solidFill>
                <a:cs typeface="B Titr" panose="00000700000000000000" pitchFamily="2" charset="-78"/>
              </a:rPr>
              <a:t>ویژگی </a:t>
            </a:r>
            <a:r>
              <a:rPr lang="fa-IR" sz="4000" dirty="0" smtClean="0">
                <a:solidFill>
                  <a:srgbClr val="000000"/>
                </a:solidFill>
                <a:cs typeface="B Titr" panose="00000700000000000000" pitchFamily="2" charset="-78"/>
              </a:rPr>
              <a:t>نمایه‌سازان </a:t>
            </a:r>
            <a:endParaRPr lang="fa-IR" sz="4000" dirty="0">
              <a:solidFill>
                <a:srgbClr val="000000"/>
              </a:solidFill>
              <a:cs typeface="B Titr" panose="00000700000000000000" pitchFamily="2" charset="-7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6632" y="1484784"/>
            <a:ext cx="8435280" cy="5112568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نظم و انضباط و علاقه به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جزئیات (دو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ویژگی بسیار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مهم) </a:t>
            </a:r>
            <a:endParaRPr lang="fa-IR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eaLnBrk="1" hangingPunct="1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حافظه خوب یک سرمایه است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(نرم‌افزارهای نمایه‌سازی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به حافظه بسیار کمک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می‌کند)</a:t>
            </a:r>
            <a:endParaRPr lang="en-US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eaLnBrk="1" hangingPunct="1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سریع خواندن یک ویژگی مثبت است.  </a:t>
            </a:r>
            <a:endParaRPr lang="en-US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eaLnBrk="1" hangingPunct="1">
              <a:lnSpc>
                <a:spcPct val="150000"/>
              </a:lnSpc>
            </a:pP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نمایه‌سازان، سانسور‌کننده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نیز هستند ( چه بسا به طور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غیرعمد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)</a:t>
            </a:r>
            <a:endParaRPr lang="en-US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eaLnBrk="1" hangingPunct="1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ذهن کنجکاو و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خلاق.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مثال:</a:t>
            </a:r>
            <a:r>
              <a:rPr lang="fa-IR" sz="2000" dirty="0">
                <a:solidFill>
                  <a:srgbClr val="000000"/>
                </a:solidFill>
                <a:cs typeface="B Nazanin" panose="00000400000000000000" pitchFamily="2" charset="-78"/>
              </a:rPr>
              <a:t> ( معنی یک جمله خاص در متن دقیقا چیست؟  آیا اگر این اصطلاح را انتخاب کنم در جستجو دقیقا همین واژه </a:t>
            </a:r>
            <a:r>
              <a:rPr lang="fa-IR" sz="20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استفاده می‌شود؟ </a:t>
            </a:r>
            <a:endParaRPr lang="en-US" sz="20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eaLnBrk="1" hangingPunct="1">
              <a:lnSpc>
                <a:spcPct val="150000"/>
              </a:lnSpc>
            </a:pP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نمایه‌ساز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خوب خود را به جای خواننده قرار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می‌دهد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. </a:t>
            </a:r>
            <a:endParaRPr lang="en-US" sz="2400" dirty="0">
              <a:solidFill>
                <a:srgbClr val="000000"/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1259631" y="116632"/>
            <a:ext cx="6912769" cy="854968"/>
          </a:xfrm>
        </p:spPr>
        <p:txBody>
          <a:bodyPr/>
          <a:lstStyle/>
          <a:p>
            <a:pPr algn="ctr" eaLnBrk="1" hangingPunct="1"/>
            <a:r>
              <a:rPr lang="fa-IR" sz="4000" dirty="0" smtClean="0">
                <a:solidFill>
                  <a:srgbClr val="000000"/>
                </a:solidFill>
                <a:cs typeface="B Titr" panose="00000700000000000000" pitchFamily="2" charset="-78"/>
              </a:rPr>
              <a:t>نمایه‌های قدیمی 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9827" y="1169039"/>
            <a:ext cx="8507288" cy="5688961"/>
          </a:xfrm>
        </p:spPr>
        <p:txBody>
          <a:bodyPr/>
          <a:lstStyle/>
          <a:p>
            <a:pPr algn="justLow" eaLnBrk="1" hangingPunct="1">
              <a:lnSpc>
                <a:spcPct val="150000"/>
              </a:lnSpc>
            </a:pP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نمایه‌های گردان:</a:t>
            </a:r>
            <a:r>
              <a:rPr lang="en-US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اساس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کار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آن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بر گردش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کلیدواژه‌های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عنوان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است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.</a:t>
            </a:r>
          </a:p>
          <a:p>
            <a:pPr algn="justLow" eaLnBrk="1" hangingPunct="1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با استفاده از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stop list </a:t>
            </a:r>
            <a:r>
              <a:rPr lang="fa-IR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کلمات 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 informative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حذف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می‌شوند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.</a:t>
            </a:r>
          </a:p>
          <a:p>
            <a:pPr algn="justLow" eaLnBrk="1" hangingPunct="1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Kwic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= نوعی نمایه عنوان است که در آن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کلیدواژه‌های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عنوان با وسایل ماشینی انتخاب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می‌شوند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.</a:t>
            </a:r>
          </a:p>
          <a:p>
            <a:pPr algn="justLow" eaLnBrk="1" hangingPunct="1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رایانه کار گردش عناوین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مقاله‌های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مجلات را با قرار دادن الفبایی عناوینی که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واژه‌های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مشابه دارند، انجام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می‌دهد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. مانند ”عناوین شیمی“ </a:t>
            </a:r>
          </a:p>
          <a:p>
            <a:pPr algn="justLow" eaLnBrk="1" hangingPunct="1">
              <a:lnSpc>
                <a:spcPct val="150000"/>
              </a:lnSpc>
            </a:pPr>
            <a:r>
              <a:rPr lang="fa-IR" sz="1800" dirty="0">
                <a:solidFill>
                  <a:srgbClr val="000000"/>
                </a:solidFill>
                <a:cs typeface="B Nazanin" panose="00000400000000000000" pitchFamily="2" charset="-78"/>
              </a:rPr>
              <a:t>مثال:  </a:t>
            </a:r>
            <a:r>
              <a:rPr lang="fa-IR" sz="18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چگونگی </a:t>
            </a:r>
            <a:r>
              <a:rPr lang="fa-IR" sz="1800" dirty="0">
                <a:solidFill>
                  <a:srgbClr val="000000"/>
                </a:solidFill>
                <a:cs typeface="B Nazanin" panose="00000400000000000000" pitchFamily="2" charset="-78"/>
              </a:rPr>
              <a:t>افزایش تولید سیب زمینی با استفاده از کود حیوانی</a:t>
            </a:r>
          </a:p>
          <a:p>
            <a:pPr algn="justLow" eaLnBrk="1" hangingPunct="1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عنوان‌ها بر اساس کلیدواژه‌ها به ترتیب الفبایی مرتب می‌شوند.</a:t>
            </a:r>
            <a:endParaRPr lang="en-US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algn="justLow" eaLnBrk="1" hangingPunct="1">
              <a:buFont typeface="Wingdings 2" panose="05020102010507070707" pitchFamily="18" charset="2"/>
              <a:buNone/>
            </a:pPr>
            <a:endParaRPr lang="en-US" dirty="0" smtClean="0">
              <a:cs typeface="Times New Roman" panose="02020603050405020304" pitchFamily="18" charset="0"/>
            </a:endParaRPr>
          </a:p>
          <a:p>
            <a:pPr algn="justLow" eaLnBrk="1" hangingPunct="1">
              <a:buFont typeface="Wingdings 2" panose="05020102010507070707" pitchFamily="18" charset="2"/>
              <a:buNone/>
            </a:pPr>
            <a:endParaRPr lang="fa-I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5923" y="239713"/>
            <a:ext cx="8229600" cy="1143000"/>
          </a:xfrm>
        </p:spPr>
        <p:txBody>
          <a:bodyPr/>
          <a:lstStyle/>
          <a:p>
            <a:pPr algn="ctr" eaLnBrk="1" hangingPunct="1"/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KWOC</a:t>
            </a:r>
            <a:endParaRPr lang="en-US" sz="44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5847" y="1628800"/>
            <a:ext cx="8224335" cy="4275559"/>
          </a:xfrm>
        </p:spPr>
        <p:txBody>
          <a:bodyPr/>
          <a:lstStyle/>
          <a:p>
            <a:pPr algn="justLow" eaLnBrk="1" hangingPunct="1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نوعی نمایه گردان است که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کلیدواژه‌ای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از عنوان در ابتدا قرار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می‌گیرد و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بقیه عنوان بعد از این کلمه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می‌آید</a:t>
            </a:r>
            <a:r>
              <a:rPr lang="en-US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 مثل:</a:t>
            </a:r>
            <a:endParaRPr lang="fa-IR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algn="justLow" eaLnBrk="1" hangingPunct="1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بررسی رابطه کتابخانه و آموزش در نظام آموزشی ایران</a:t>
            </a:r>
          </a:p>
          <a:p>
            <a:pPr algn="justLow" eaLnBrk="1" hangingPunct="1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کتابخانه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و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آموزش در نظام آموزشی ایران، بررسی رابطه</a:t>
            </a:r>
          </a:p>
          <a:p>
            <a:pPr algn="justLow" eaLnBrk="1" hangingPunct="1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آموزش در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نظام آموزشی ایران، بررسی رابطه کتابخانه </a:t>
            </a:r>
          </a:p>
          <a:p>
            <a:pPr algn="justLow" eaLnBrk="1" hangingPunct="1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نظام آموزشی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ایران،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بررسی رابطه کتابخانه و آموزش در</a:t>
            </a:r>
          </a:p>
          <a:p>
            <a:pPr algn="justLow" eaLnBrk="1" hangingPunct="1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ایران،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بررسی رابطه کتابخانه و آموزش در نظام آموزشی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sz="2800" dirty="0" smtClean="0">
              <a:cs typeface="Times New Roman" panose="02020603050405020304" pitchFamily="18" charset="0"/>
            </a:endParaRPr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>
            <a:off x="3563938" y="3246438"/>
            <a:ext cx="1825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74207" y="404664"/>
            <a:ext cx="8229600" cy="1143000"/>
          </a:xfrm>
        </p:spPr>
        <p:txBody>
          <a:bodyPr/>
          <a:lstStyle/>
          <a:p>
            <a:pPr algn="ctr" eaLnBrk="1" hangingPunct="1"/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Permuterm</a:t>
            </a:r>
            <a:endParaRPr lang="en-US" sz="4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4207" y="1772816"/>
            <a:ext cx="8229600" cy="4389437"/>
          </a:xfrm>
        </p:spPr>
        <p:txBody>
          <a:bodyPr/>
          <a:lstStyle/>
          <a:p>
            <a:pPr algn="justLow" eaLnBrk="1" hangingPunct="1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یا جایگشتی اساس کار آن مانند کوئیک و کووک گردش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کلیدواژه‌های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عنوان است.</a:t>
            </a:r>
          </a:p>
          <a:p>
            <a:pPr algn="justLow" eaLnBrk="1" hangingPunct="1">
              <a:lnSpc>
                <a:spcPct val="150000"/>
              </a:lnSpc>
            </a:pP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کلیدواژه‌های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عنوان به صورت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دوتایی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انتخاب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می‌شوند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و یک اصطلاح را تشکیل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می‌دهند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. گردش کار با دو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کلیدواژه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است</a:t>
            </a:r>
          </a:p>
          <a:p>
            <a:pPr algn="justLow" eaLnBrk="1" hangingPunct="1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اصطلاح دوم در محدود کردن اصطلاح اول و اخص کردن آن نقش مهمی دارد.</a:t>
            </a:r>
          </a:p>
          <a:p>
            <a:pPr algn="justLow" eaLnBrk="1" hangingPunct="1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اصطلاحات جابجا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می‌شوند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و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شناسه‌های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اصلی الفبایی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می‌شوند</a:t>
            </a:r>
            <a:endParaRPr lang="fa-IR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dirty="0" smtClean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97690" y="-15074"/>
            <a:ext cx="8229600" cy="1143000"/>
          </a:xfrm>
        </p:spPr>
        <p:txBody>
          <a:bodyPr/>
          <a:lstStyle/>
          <a:p>
            <a:pPr algn="ctr" eaLnBrk="1" hangingPunct="1"/>
            <a:r>
              <a:rPr lang="en-US" sz="44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Permuterm</a:t>
            </a:r>
            <a:endParaRPr lang="en-US" sz="44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1783" y="1268760"/>
            <a:ext cx="8400698" cy="5328592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buNone/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مثال : </a:t>
            </a:r>
          </a:p>
          <a:p>
            <a:pPr eaLnBrk="1" hangingPunct="1">
              <a:lnSpc>
                <a:spcPct val="150000"/>
              </a:lnSpc>
            </a:pP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عنوان: آماده‌سازی و برنامه‌ریزی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برای ساختمان کتابخانه 14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آماده‌سازی/ برنامه‌ریزی  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14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آماده‌سازی/ ساختمان کتابخانه     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14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برنامه‌ریزی / آماده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سازی 14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برنامه‌ریزی / ساختمان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کتابخانه  14  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ساختمان کتابخانه/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آماده‌سازی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14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ساختمان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کتابخانه/ برنامه‌ریزی 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14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fa-IR" sz="2800" dirty="0" smtClean="0"/>
              <a:t>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fa-IR" sz="2800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sz="2800" dirty="0" smtClean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77693" y="260648"/>
            <a:ext cx="8229600" cy="1143000"/>
          </a:xfrm>
        </p:spPr>
        <p:txBody>
          <a:bodyPr/>
          <a:lstStyle/>
          <a:p>
            <a:pPr algn="ctr" eaLnBrk="1" hangingPunct="1"/>
            <a:r>
              <a:rPr lang="fa-IR" sz="3600" dirty="0" smtClean="0">
                <a:solidFill>
                  <a:srgbClr val="000000"/>
                </a:solidFill>
                <a:cs typeface="B Titr" panose="00000700000000000000" pitchFamily="2" charset="-78"/>
              </a:rPr>
              <a:t>انواع نمایه انتهای کتاب</a:t>
            </a:r>
            <a:endParaRPr lang="en-US" sz="3600" dirty="0" smtClean="0">
              <a:solidFill>
                <a:srgbClr val="000000"/>
              </a:solidFill>
              <a:cs typeface="B Titr" panose="00000700000000000000" pitchFamily="2" charset="-78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403648"/>
            <a:ext cx="8229600" cy="5049688"/>
          </a:xfrm>
        </p:spPr>
        <p:txBody>
          <a:bodyPr/>
          <a:lstStyle/>
          <a:p>
            <a:pPr algn="justLow" eaLnBrk="1" hangingPunct="1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نمایه ساده: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مدخل‌ها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به ترتیب الفبایی است و در جلوی آن جاینما وجود دارد. فاقد بیانگر است و هیچگونه تورفتگی وجود ندارد و تعداد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جاینماهای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آن افزایش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می‌یابد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.</a:t>
            </a:r>
          </a:p>
          <a:p>
            <a:pPr algn="justLow" eaLnBrk="1" hangingPunct="1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نمایه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درون‌بافتی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: این نمایه به صورت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خطی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و نحوی است و به ترتیب پیدایش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بیانگرها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در متن است. بنابراین الفبایی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نیستند.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بیشتر مناسب متون علوم انسانی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می‌باشد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. </a:t>
            </a:r>
          </a:p>
          <a:p>
            <a:pPr eaLnBrk="1" hangingPunct="1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مثال: کودکان                      مدخل </a:t>
            </a:r>
          </a:p>
          <a:p>
            <a:pPr eaLnBrk="1" hangingPunct="1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                  </a:t>
            </a:r>
            <a:r>
              <a:rPr lang="en-US" sz="2400" dirty="0">
                <a:solidFill>
                  <a:srgbClr val="000000"/>
                </a:solidFill>
                <a:cs typeface="B Nazanin" panose="00000400000000000000" pitchFamily="2" charset="-78"/>
              </a:rPr>
              <a:t>~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 استثنایی 15- 17؛ </a:t>
            </a:r>
            <a:r>
              <a:rPr lang="en-US" sz="2400" dirty="0">
                <a:solidFill>
                  <a:srgbClr val="000000"/>
                </a:solidFill>
                <a:cs typeface="B Nazanin" panose="00000400000000000000" pitchFamily="2" charset="-78"/>
              </a:rPr>
              <a:t>~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 عقب مانده ذهنی 21-45؛ </a:t>
            </a:r>
            <a:r>
              <a:rPr lang="en-US" sz="2400" dirty="0">
                <a:solidFill>
                  <a:srgbClr val="000000"/>
                </a:solidFill>
                <a:cs typeface="B Nazanin" panose="00000400000000000000" pitchFamily="2" charset="-78"/>
              </a:rPr>
              <a:t>~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 تیزهوش 47</a:t>
            </a:r>
          </a:p>
          <a:p>
            <a:pPr eaLnBrk="1" hangingPunct="1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 بیانگر </a:t>
            </a:r>
            <a:endParaRPr lang="en-US" sz="2400" dirty="0">
              <a:solidFill>
                <a:srgbClr val="000000"/>
              </a:solidFill>
              <a:cs typeface="B Nazanin" panose="00000400000000000000" pitchFamily="2" charset="-78"/>
            </a:endParaRPr>
          </a:p>
        </p:txBody>
      </p:sp>
      <p:cxnSp>
        <p:nvCxnSpPr>
          <p:cNvPr id="6" name="Elbow Connector 5"/>
          <p:cNvCxnSpPr/>
          <p:nvPr/>
        </p:nvCxnSpPr>
        <p:spPr>
          <a:xfrm>
            <a:off x="6882435" y="5408649"/>
            <a:ext cx="1008112" cy="432048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ight Arrow 6"/>
          <p:cNvSpPr/>
          <p:nvPr/>
        </p:nvSpPr>
        <p:spPr>
          <a:xfrm>
            <a:off x="5903817" y="4653136"/>
            <a:ext cx="977900" cy="1428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pPr algn="ctr"/>
            <a:r>
              <a:rPr lang="fa-IR" sz="4000" dirty="0" smtClean="0">
                <a:solidFill>
                  <a:srgbClr val="000000"/>
                </a:solidFill>
                <a:cs typeface="B Titr" panose="00000700000000000000" pitchFamily="2" charset="-78"/>
              </a:rPr>
              <a:t>نمایه انتهای کتاب 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363272" cy="4968552"/>
          </a:xfrm>
        </p:spPr>
        <p:txBody>
          <a:bodyPr/>
          <a:lstStyle/>
          <a:p>
            <a:pPr algn="justLow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نمایه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برون‌بافتی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: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نمایه‌ای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است که بیانگرها در بافت نحوی قرار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نمی‌گیرند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، بلکه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درذیل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مدخل اصلی به صورت الفبایی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می‌آیند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. توالی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صفحه‌ها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مطرح نیست. کلماتی مثل حروف اضافه و غیره در آن استفاده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نمی‌شود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. برخی از بیانگرها در جای خود به عنوان مدخل قرار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می‌گیرند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. </a:t>
            </a:r>
          </a:p>
          <a:p>
            <a:pPr algn="justLow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مثال:   </a:t>
            </a:r>
            <a:r>
              <a:rPr lang="fa-IR" sz="18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فهرست‌نویسی </a:t>
            </a:r>
            <a:endParaRPr lang="fa-IR" sz="18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1800" dirty="0">
                <a:solidFill>
                  <a:srgbClr val="000000"/>
                </a:solidFill>
                <a:cs typeface="B Nazanin" panose="00000400000000000000" pitchFamily="2" charset="-78"/>
              </a:rPr>
              <a:t>        </a:t>
            </a:r>
            <a:r>
              <a:rPr lang="fa-IR" sz="18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    </a:t>
            </a:r>
            <a:r>
              <a:rPr lang="fa-IR" sz="1800" dirty="0">
                <a:solidFill>
                  <a:srgbClr val="000000"/>
                </a:solidFill>
                <a:cs typeface="B Nazanin" panose="00000400000000000000" pitchFamily="2" charset="-78"/>
              </a:rPr>
              <a:t>سی دی 36، 34، 32</a:t>
            </a:r>
          </a:p>
          <a:p>
            <a:pPr>
              <a:lnSpc>
                <a:spcPct val="150000"/>
              </a:lnSpc>
            </a:pPr>
            <a:r>
              <a:rPr lang="fa-IR" sz="1800" dirty="0">
                <a:solidFill>
                  <a:srgbClr val="000000"/>
                </a:solidFill>
                <a:cs typeface="B Nazanin" panose="00000400000000000000" pitchFamily="2" charset="-78"/>
              </a:rPr>
              <a:t>         </a:t>
            </a:r>
            <a:r>
              <a:rPr lang="fa-IR" sz="18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   </a:t>
            </a:r>
            <a:r>
              <a:rPr lang="fa-IR" sz="1800" dirty="0">
                <a:solidFill>
                  <a:srgbClr val="000000"/>
                </a:solidFill>
                <a:cs typeface="B Nazanin" panose="00000400000000000000" pitchFamily="2" charset="-78"/>
              </a:rPr>
              <a:t>کتاب 25 </a:t>
            </a:r>
          </a:p>
          <a:p>
            <a:pPr>
              <a:lnSpc>
                <a:spcPct val="150000"/>
              </a:lnSpc>
            </a:pPr>
            <a:r>
              <a:rPr lang="fa-IR" sz="1800" dirty="0">
                <a:solidFill>
                  <a:srgbClr val="000000"/>
                </a:solidFill>
                <a:cs typeface="B Nazanin" panose="00000400000000000000" pitchFamily="2" charset="-78"/>
              </a:rPr>
              <a:t>         </a:t>
            </a:r>
            <a:r>
              <a:rPr lang="fa-IR" sz="18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   </a:t>
            </a:r>
            <a:r>
              <a:rPr lang="fa-IR" sz="1800" dirty="0">
                <a:solidFill>
                  <a:srgbClr val="000000"/>
                </a:solidFill>
                <a:cs typeface="B Nazanin" panose="00000400000000000000" pitchFamily="2" charset="-78"/>
              </a:rPr>
              <a:t>نرم افزار 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763686" y="2127124"/>
            <a:ext cx="6480720" cy="2510707"/>
          </a:xfrm>
        </p:spPr>
        <p:txBody>
          <a:bodyPr/>
          <a:lstStyle/>
          <a:p>
            <a:pPr algn="ctr" eaLnBrk="1" hangingPunct="1">
              <a:defRPr/>
            </a:pPr>
            <a:r>
              <a:rPr lang="fa-IR" sz="6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anose="00000700000000000000" pitchFamily="2" charset="-78"/>
              </a:rPr>
              <a:t> نمایه‌سازی و چکیده‌نویسی</a:t>
            </a:r>
            <a:endParaRPr lang="fa-IR" sz="6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anose="00000700000000000000" pitchFamily="2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4137" y="0"/>
            <a:ext cx="1619819" cy="125152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43808" y="1108912"/>
            <a:ext cx="4536504" cy="473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a-IR" dirty="0" smtClean="0">
                <a:solidFill>
                  <a:srgbClr val="002060"/>
                </a:solidFill>
                <a:cs typeface="B Titr" panose="00000700000000000000" pitchFamily="2" charset="-78"/>
              </a:rPr>
              <a:t>دانشگاه علوم پزشکی البرز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91780" y="5229200"/>
            <a:ext cx="5040560" cy="888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a-I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ربابه جعفری</a:t>
            </a:r>
          </a:p>
          <a:p>
            <a:pPr algn="ctr">
              <a:lnSpc>
                <a:spcPct val="150000"/>
              </a:lnSpc>
            </a:pPr>
            <a:r>
              <a:rPr lang="fa-IR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کارشناسی ارشد علم اطلاعات و دانش شناسی</a:t>
            </a:r>
            <a:endParaRPr 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260648"/>
            <a:ext cx="8229600" cy="928687"/>
          </a:xfrm>
        </p:spPr>
        <p:txBody>
          <a:bodyPr/>
          <a:lstStyle/>
          <a:p>
            <a:pPr algn="ctr" eaLnBrk="1" hangingPunct="1"/>
            <a:r>
              <a:rPr lang="fa-IR" sz="4000" dirty="0" smtClean="0">
                <a:solidFill>
                  <a:srgbClr val="000000"/>
                </a:solidFill>
                <a:cs typeface="B Titr" panose="00000700000000000000" pitchFamily="2" charset="-78"/>
              </a:rPr>
              <a:t>تفاوت‌های نمایه برون‌بافتی و درون‌بافتی</a:t>
            </a:r>
            <a:endParaRPr lang="en-US" sz="4000" dirty="0" smtClean="0">
              <a:solidFill>
                <a:srgbClr val="000000"/>
              </a:solidFill>
              <a:cs typeface="B Titr" panose="00000700000000000000" pitchFamily="2" charset="-78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628800"/>
            <a:ext cx="8229600" cy="4389437"/>
          </a:xfrm>
        </p:spPr>
        <p:txBody>
          <a:bodyPr/>
          <a:lstStyle/>
          <a:p>
            <a:pPr algn="justLow" eaLnBrk="1" hangingPunct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نمایه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درون‌بافتی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صورت نحوی دارد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. مثلا می‌گوییم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رفتار با کودکان ولی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در برون‌بافتی «با»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را بکار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نمی‌بریم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و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نمی‌دانیم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آیا رفتار کودکان است یا رفتار با کودکان .</a:t>
            </a:r>
          </a:p>
          <a:p>
            <a:pPr algn="justLow" eaLnBrk="1" hangingPunct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 نمایه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درون‌بافتی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بیشتر به حوزه علوم انسانی تعلق دارد.</a:t>
            </a:r>
          </a:p>
          <a:p>
            <a:pPr algn="justLow" eaLnBrk="1" hangingPunct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نمایه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درون‌بافتی کل‌نگر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هستند.</a:t>
            </a:r>
          </a:p>
          <a:p>
            <a:pPr algn="justLow" eaLnBrk="1" hangingPunct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نمایه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برون‌بافتی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بیشتر به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حوزه‌های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علوم و فنون مرتبط است و بيشتر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بر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پ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ايه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اصطلاحنامه قرار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مي‌گيرد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.</a:t>
            </a:r>
          </a:p>
          <a:p>
            <a:pPr eaLnBrk="1" hangingPunct="1"/>
            <a:endParaRPr lang="en-US" dirty="0" smtClean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31540" y="133350"/>
            <a:ext cx="8229600" cy="1143000"/>
          </a:xfrm>
        </p:spPr>
        <p:txBody>
          <a:bodyPr/>
          <a:lstStyle/>
          <a:p>
            <a:pPr algn="ctr" eaLnBrk="1" hangingPunct="1"/>
            <a:r>
              <a:rPr lang="fa-IR" sz="4000" dirty="0" smtClean="0">
                <a:solidFill>
                  <a:srgbClr val="000000"/>
                </a:solidFill>
                <a:cs typeface="B Titr" panose="00000700000000000000" pitchFamily="2" charset="-78"/>
              </a:rPr>
              <a:t>عناصر نمایه‌های درون‌بافتی و برون‌بافتی</a:t>
            </a:r>
            <a:endParaRPr lang="en-US" sz="4000" dirty="0" smtClean="0">
              <a:solidFill>
                <a:srgbClr val="000000"/>
              </a:solidFill>
              <a:cs typeface="B Titr" panose="00000700000000000000" pitchFamily="2" charset="-78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556792"/>
            <a:ext cx="8733656" cy="5112568"/>
          </a:xfrm>
        </p:spPr>
        <p:txBody>
          <a:bodyPr/>
          <a:lstStyle/>
          <a:p>
            <a:pPr algn="justLow" eaLnBrk="1" hangingPunct="1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شناسه(</a:t>
            </a:r>
            <a:r>
              <a:rPr lang="en-US" sz="2400" dirty="0">
                <a:solidFill>
                  <a:srgbClr val="000000"/>
                </a:solidFill>
                <a:cs typeface="B Nazanin" panose="00000400000000000000" pitchFamily="2" charset="-78"/>
              </a:rPr>
              <a:t>heading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): به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همه مجموعه سر جمع شناسه گفته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می‌شود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.</a:t>
            </a:r>
          </a:p>
          <a:p>
            <a:pPr algn="justLow" eaLnBrk="1" hangingPunct="1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هر شناسه از چند عنصر تشکیل شده است:</a:t>
            </a:r>
          </a:p>
          <a:p>
            <a:pPr algn="justLow" eaLnBrk="1" hangingPunct="1">
              <a:lnSpc>
                <a:spcPct val="150000"/>
              </a:lnSpc>
              <a:buFontTx/>
              <a:buChar char="-"/>
            </a:pPr>
            <a:r>
              <a:rPr lang="fa-IR" sz="2000" dirty="0">
                <a:solidFill>
                  <a:srgbClr val="000000"/>
                </a:solidFill>
                <a:cs typeface="B Nazanin" panose="00000400000000000000" pitchFamily="2" charset="-78"/>
              </a:rPr>
              <a:t>مدخل(</a:t>
            </a:r>
            <a:r>
              <a:rPr lang="en-US" sz="2000" dirty="0">
                <a:solidFill>
                  <a:srgbClr val="000000"/>
                </a:solidFill>
                <a:cs typeface="B Nazanin" panose="00000400000000000000" pitchFamily="2" charset="-78"/>
              </a:rPr>
              <a:t>entry</a:t>
            </a:r>
            <a:r>
              <a:rPr lang="fa-IR" sz="20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): کلیت </a:t>
            </a:r>
            <a:r>
              <a:rPr lang="fa-IR" sz="2000" dirty="0">
                <a:solidFill>
                  <a:srgbClr val="000000"/>
                </a:solidFill>
                <a:cs typeface="B Nazanin" panose="00000400000000000000" pitchFamily="2" charset="-78"/>
              </a:rPr>
              <a:t>ورود یک کلمه یا نماد به شناسه را گویند</a:t>
            </a:r>
            <a:r>
              <a:rPr lang="fa-IR" sz="20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. عنصر </a:t>
            </a:r>
            <a:r>
              <a:rPr lang="fa-IR" sz="2000" dirty="0">
                <a:solidFill>
                  <a:srgbClr val="000000"/>
                </a:solidFill>
                <a:cs typeface="B Nazanin" panose="00000400000000000000" pitchFamily="2" charset="-78"/>
              </a:rPr>
              <a:t>اصلی یک ترکیب است= کانون اصلی </a:t>
            </a:r>
            <a:r>
              <a:rPr lang="fa-IR" sz="20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واژه‌ای </a:t>
            </a:r>
            <a:r>
              <a:rPr lang="fa-IR" sz="2000" dirty="0">
                <a:solidFill>
                  <a:srgbClr val="000000"/>
                </a:solidFill>
                <a:cs typeface="B Nazanin" panose="00000400000000000000" pitchFamily="2" charset="-78"/>
              </a:rPr>
              <a:t>که به عنوان نمایه به کار </a:t>
            </a:r>
            <a:r>
              <a:rPr lang="fa-IR" sz="20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می‌رود</a:t>
            </a:r>
            <a:r>
              <a:rPr lang="fa-IR" sz="2000" dirty="0">
                <a:solidFill>
                  <a:srgbClr val="000000"/>
                </a:solidFill>
                <a:cs typeface="B Nazanin" panose="00000400000000000000" pitchFamily="2" charset="-78"/>
              </a:rPr>
              <a:t>. </a:t>
            </a:r>
          </a:p>
          <a:p>
            <a:pPr algn="justLow" eaLnBrk="1" hangingPunct="1">
              <a:lnSpc>
                <a:spcPct val="150000"/>
              </a:lnSpc>
              <a:buFontTx/>
              <a:buChar char="-"/>
            </a:pPr>
            <a:r>
              <a:rPr lang="fa-IR" sz="2000" dirty="0">
                <a:solidFill>
                  <a:srgbClr val="000000"/>
                </a:solidFill>
                <a:cs typeface="B Nazanin" panose="00000400000000000000" pitchFamily="2" charset="-78"/>
              </a:rPr>
              <a:t>بیانگر(</a:t>
            </a:r>
            <a:r>
              <a:rPr lang="en-US" sz="2000" dirty="0">
                <a:solidFill>
                  <a:srgbClr val="000000"/>
                </a:solidFill>
                <a:cs typeface="B Nazanin" panose="00000400000000000000" pitchFamily="2" charset="-78"/>
              </a:rPr>
              <a:t>modifier</a:t>
            </a:r>
            <a:r>
              <a:rPr lang="fa-IR" sz="20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): نقش محدودکننده </a:t>
            </a:r>
            <a:r>
              <a:rPr lang="fa-IR" sz="2000" dirty="0">
                <a:solidFill>
                  <a:srgbClr val="000000"/>
                </a:solidFill>
                <a:cs typeface="B Nazanin" panose="00000400000000000000" pitchFamily="2" charset="-78"/>
              </a:rPr>
              <a:t>دامنه معنای مدخل را دارد</a:t>
            </a:r>
            <a:r>
              <a:rPr lang="fa-IR" sz="20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. تعیین‌کننده </a:t>
            </a:r>
            <a:r>
              <a:rPr lang="fa-IR" sz="2000" dirty="0">
                <a:solidFill>
                  <a:srgbClr val="000000"/>
                </a:solidFill>
                <a:cs typeface="B Nazanin" panose="00000400000000000000" pitchFamily="2" charset="-78"/>
              </a:rPr>
              <a:t>نوع یا چگونگی کانون است.</a:t>
            </a:r>
          </a:p>
          <a:p>
            <a:pPr algn="justLow" eaLnBrk="1" hangingPunct="1">
              <a:lnSpc>
                <a:spcPct val="150000"/>
              </a:lnSpc>
              <a:buFontTx/>
              <a:buChar char="-"/>
            </a:pPr>
            <a:r>
              <a:rPr lang="fa-IR" sz="2000" dirty="0">
                <a:solidFill>
                  <a:srgbClr val="000000"/>
                </a:solidFill>
                <a:cs typeface="B Nazanin" panose="00000400000000000000" pitchFamily="2" charset="-78"/>
              </a:rPr>
              <a:t>جاینما (</a:t>
            </a:r>
            <a:r>
              <a:rPr lang="en-US" sz="2000" dirty="0">
                <a:solidFill>
                  <a:srgbClr val="000000"/>
                </a:solidFill>
                <a:cs typeface="B Nazanin" panose="00000400000000000000" pitchFamily="2" charset="-78"/>
              </a:rPr>
              <a:t>locator</a:t>
            </a:r>
            <a:r>
              <a:rPr lang="fa-IR" sz="20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): محل </a:t>
            </a:r>
            <a:r>
              <a:rPr lang="fa-IR" sz="2000" dirty="0">
                <a:solidFill>
                  <a:srgbClr val="000000"/>
                </a:solidFill>
                <a:cs typeface="B Nazanin" panose="00000400000000000000" pitchFamily="2" charset="-78"/>
              </a:rPr>
              <a:t>منابع را نشان </a:t>
            </a:r>
            <a:r>
              <a:rPr lang="fa-IR" sz="20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می‌دهد</a:t>
            </a:r>
            <a:r>
              <a:rPr lang="fa-IR" sz="2000" dirty="0">
                <a:solidFill>
                  <a:srgbClr val="000000"/>
                </a:solidFill>
                <a:cs typeface="B Nazanin" panose="00000400000000000000" pitchFamily="2" charset="-78"/>
              </a:rPr>
              <a:t>.</a:t>
            </a:r>
          </a:p>
          <a:p>
            <a:pPr algn="justLow" eaLnBrk="1" hangingPunct="1">
              <a:lnSpc>
                <a:spcPct val="150000"/>
              </a:lnSpc>
              <a:buFontTx/>
              <a:buChar char="-"/>
            </a:pPr>
            <a:r>
              <a:rPr lang="fa-IR" sz="2000" dirty="0">
                <a:solidFill>
                  <a:srgbClr val="000000"/>
                </a:solidFill>
                <a:cs typeface="B Nazanin" panose="00000400000000000000" pitchFamily="2" charset="-78"/>
              </a:rPr>
              <a:t>ارجاع ( </a:t>
            </a:r>
            <a:r>
              <a:rPr lang="en-US" sz="2000" dirty="0">
                <a:solidFill>
                  <a:srgbClr val="000000"/>
                </a:solidFill>
                <a:cs typeface="B Nazanin" panose="00000400000000000000" pitchFamily="2" charset="-78"/>
              </a:rPr>
              <a:t>Reference</a:t>
            </a:r>
            <a:r>
              <a:rPr lang="fa-IR" sz="2000" dirty="0">
                <a:solidFill>
                  <a:srgbClr val="000000"/>
                </a:solidFill>
                <a:cs typeface="B Nazanin" panose="00000400000000000000" pitchFamily="2" charset="-78"/>
              </a:rPr>
              <a:t>): </a:t>
            </a:r>
            <a:r>
              <a:rPr lang="en-US" sz="2000" dirty="0">
                <a:solidFill>
                  <a:srgbClr val="000000"/>
                </a:solidFill>
                <a:cs typeface="B Nazanin" panose="00000400000000000000" pitchFamily="2" charset="-78"/>
              </a:rPr>
              <a:t> </a:t>
            </a:r>
            <a:r>
              <a:rPr lang="fa-IR" sz="2000" dirty="0">
                <a:solidFill>
                  <a:srgbClr val="000000"/>
                </a:solidFill>
                <a:cs typeface="B Nazanin" panose="00000400000000000000" pitchFamily="2" charset="-78"/>
              </a:rPr>
              <a:t> برای ارجاع اصطلاح </a:t>
            </a:r>
            <a:r>
              <a:rPr lang="fa-IR" sz="20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غیرمرجح </a:t>
            </a:r>
            <a:r>
              <a:rPr lang="fa-IR" sz="2000" dirty="0">
                <a:solidFill>
                  <a:srgbClr val="000000"/>
                </a:solidFill>
                <a:cs typeface="B Nazanin" panose="00000400000000000000" pitchFamily="2" charset="-78"/>
              </a:rPr>
              <a:t>به مرجح . گاهی به جای نما ارجاع نیز گفته </a:t>
            </a:r>
            <a:r>
              <a:rPr lang="fa-IR" sz="20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می‌شود</a:t>
            </a:r>
            <a:endParaRPr lang="en-US" sz="20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eaLnBrk="1" hangingPunct="1">
              <a:buFontTx/>
              <a:buChar char="-"/>
            </a:pPr>
            <a:endParaRPr lang="en-US" dirty="0" smtClean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332656"/>
            <a:ext cx="8643938" cy="649046"/>
          </a:xfrm>
        </p:spPr>
        <p:txBody>
          <a:bodyPr/>
          <a:lstStyle/>
          <a:p>
            <a:pPr algn="ctr" eaLnBrk="1" hangingPunct="1"/>
            <a:r>
              <a:rPr lang="fa-IR" sz="4000" dirty="0" smtClean="0">
                <a:solidFill>
                  <a:srgbClr val="000000"/>
                </a:solidFill>
                <a:cs typeface="B Titr" panose="00000700000000000000" pitchFamily="2" charset="-78"/>
              </a:rPr>
              <a:t>گام‌های ایجاد یک نمایه </a:t>
            </a:r>
            <a:endParaRPr lang="en-US" sz="4000" dirty="0" smtClean="0">
              <a:solidFill>
                <a:srgbClr val="000000"/>
              </a:solidFill>
              <a:cs typeface="B Titr" panose="00000700000000000000" pitchFamily="2" charset="-78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7290" y="1268760"/>
            <a:ext cx="8750176" cy="544959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تعیین خط‌مشی نمایه‌سازی </a:t>
            </a:r>
            <a:endParaRPr lang="fa-IR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eaLnBrk="1" hangingPunct="1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خواندن سریع متن بدون یادداشت و علامت =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اریب‌خوانی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= درک کلیت موضوع )</a:t>
            </a:r>
          </a:p>
          <a:p>
            <a:pPr eaLnBrk="1" hangingPunct="1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مشخص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کردن کلیدواژه‌ها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با خط کشیدن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زیرواژه‌ها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یا نوشتن در حاشیه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هر صفحه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.</a:t>
            </a:r>
          </a:p>
          <a:p>
            <a:pPr eaLnBrk="1" hangingPunct="1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انتقال هرکلید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واژه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(مدخل) بر روی یک برگه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7/5 در 12/5 و ذکر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شماره صفحه بر هر برگه</a:t>
            </a:r>
          </a:p>
          <a:p>
            <a:pPr eaLnBrk="1" hangingPunct="1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الفبایی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کردن مدخل‌ها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و ادغام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مدخل‌های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تکراری </a:t>
            </a:r>
          </a:p>
          <a:p>
            <a:pPr eaLnBrk="1" hangingPunct="1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ایجاد پیوند مفهومی بین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مدخل‌ها </a:t>
            </a:r>
            <a:endParaRPr lang="fa-IR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eaLnBrk="1" hangingPunct="1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استفاده از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اصطلاح‌نامه‌ها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برای ایجاد روابط</a:t>
            </a:r>
            <a:endParaRPr lang="en-US" sz="2400" dirty="0">
              <a:solidFill>
                <a:srgbClr val="000000"/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ctr"/>
            <a:r>
              <a:rPr lang="fa-IR" sz="4000" dirty="0" smtClean="0">
                <a:solidFill>
                  <a:srgbClr val="000000"/>
                </a:solidFill>
                <a:cs typeface="B Titr" panose="00000700000000000000" pitchFamily="2" charset="-78"/>
              </a:rPr>
              <a:t>نمایه‌ها بر حسب روش تنظیم 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683568" y="1556792"/>
            <a:ext cx="8229600" cy="489654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الفبایی: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بیشتر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نمایه‌های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کنونی به ترتیب الفبایی است و شامل نمایه الفبایی اسامی اشخاص، سازمان ها و نیز موضوعات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می‌باشد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زمانی: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به ترتیب زمان از قدیم به حال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می‌باشد 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و بیشتر برای 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نمایه‌های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تاریخی به کار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می‌رود</a:t>
            </a:r>
            <a:endParaRPr lang="fa-IR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رده‌ای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یا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موضوعی: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که براساس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رده‌ها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یا سرعنوان موضوعی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نظام‌مند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مرتب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می‌گردند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. بیشتر در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نمایه‌های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علمی به کار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می‌رود</a:t>
            </a:r>
            <a:endParaRPr lang="fa-IR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تکاملی: برای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نمایه‌های زمین‌شناسی </a:t>
            </a:r>
            <a:endParaRPr lang="fa-IR" sz="2400" dirty="0">
              <a:solidFill>
                <a:srgbClr val="000000"/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620623" y="260648"/>
            <a:ext cx="8229600" cy="821028"/>
          </a:xfrm>
        </p:spPr>
        <p:txBody>
          <a:bodyPr/>
          <a:lstStyle/>
          <a:p>
            <a:pPr algn="ctr"/>
            <a:r>
              <a:rPr lang="fa-IR" sz="4000" dirty="0" smtClean="0">
                <a:solidFill>
                  <a:srgbClr val="000000"/>
                </a:solidFill>
                <a:cs typeface="B Titr" panose="00000700000000000000" pitchFamily="2" charset="-78"/>
              </a:rPr>
              <a:t>نمایه استنادی 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611559" y="1259632"/>
            <a:ext cx="8238663" cy="5049688"/>
          </a:xfrm>
        </p:spPr>
        <p:txBody>
          <a:bodyPr/>
          <a:lstStyle/>
          <a:p>
            <a:pPr algn="justLow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نمایه استنادی شامل فهرستی از مقالات و یک فهرست فرعی تحت هر یک از مقالات منتشر شده است که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به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آن مقالات استناد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کرده‌اند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. به عبارت دیگر، در مورد یک مقاله خاص، نمایه استنادی مشخص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می‌کند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که این مقاله توسط چه مقالات دیگری که بعد از آن نوشته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شده‌اند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، مورد استناد قرار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گرفته‌اند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. که علاوه بر نمایه اصلی، ممکن است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نمایه‌های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دیگری همچون مولف و نمایه موضوعی داشته باشد. </a:t>
            </a:r>
          </a:p>
          <a:p>
            <a:pPr algn="justLow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در حقیقت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بیان‌کننده ارتباط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موضوعی درونی با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مقاله‌هایی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است که به آن استناد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کرده‌اند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. </a:t>
            </a:r>
          </a:p>
          <a:p>
            <a:pPr algn="justLow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مزیت اصلی آن ارجاع استفاده کننده به جدیدترین مقالات است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565212" y="188640"/>
            <a:ext cx="8229600" cy="795338"/>
          </a:xfrm>
        </p:spPr>
        <p:txBody>
          <a:bodyPr/>
          <a:lstStyle/>
          <a:p>
            <a:pPr algn="ctr" eaLnBrk="1" hangingPunct="1"/>
            <a:r>
              <a:rPr lang="fa-IR" sz="3600" dirty="0" smtClean="0">
                <a:solidFill>
                  <a:srgbClr val="000000"/>
                </a:solidFill>
                <a:cs typeface="B Titr" panose="00000700000000000000" pitchFamily="2" charset="-78"/>
              </a:rPr>
              <a:t>ویژگی‌های خطی مشی: سیاست نمایه‌سازی کتاب</a:t>
            </a:r>
            <a:endParaRPr lang="en-US" sz="3600" dirty="0" smtClean="0">
              <a:solidFill>
                <a:srgbClr val="000000"/>
              </a:solidFill>
              <a:cs typeface="B Titr" panose="00000700000000000000" pitchFamily="2" charset="-78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340768"/>
            <a:ext cx="8712968" cy="4925764"/>
          </a:xfrm>
        </p:spPr>
        <p:txBody>
          <a:bodyPr/>
          <a:lstStyle/>
          <a:p>
            <a:pPr eaLnBrk="1" hangingPunct="1"/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تعیین تعداد متوسط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کلیدواژه‌ها</a:t>
            </a:r>
            <a:endParaRPr lang="fa-IR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eaLnBrk="1" hangingPunct="1"/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تعیین نوع نمایه (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درون‌بافتی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یا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برون‌بافتی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)</a:t>
            </a:r>
          </a:p>
          <a:p>
            <a:pPr eaLnBrk="1" hangingPunct="1"/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زبان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نمایه‌سازی (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آزاد،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كنترل‌شده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، ترکیبی)</a:t>
            </a:r>
          </a:p>
          <a:p>
            <a:pPr eaLnBrk="1" hangingPunct="1"/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نوع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بازیابی (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راهنمای استفاده)</a:t>
            </a:r>
          </a:p>
          <a:p>
            <a:pPr eaLnBrk="1" hangingPunct="1"/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روشن ساختن بیانگر (جمع یا مفرد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، تکلیف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وضعیت کلمات خارجی...)</a:t>
            </a:r>
          </a:p>
          <a:p>
            <a:pPr eaLnBrk="1" hangingPunct="1"/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سیاست مرجح یا نامرجح کردن بیانگرها</a:t>
            </a:r>
          </a:p>
          <a:p>
            <a:pPr eaLnBrk="1" hangingPunct="1"/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 ارجاعات و جای نماها </a:t>
            </a:r>
          </a:p>
          <a:p>
            <a:pPr eaLnBrk="1" hangingPunct="1"/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بیان انواع نمایه موجود (موضوع، نویسندگان،...)</a:t>
            </a:r>
          </a:p>
          <a:p>
            <a:pPr eaLnBrk="1" hangingPunct="1"/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استاندارد سازی (ابزارها)</a:t>
            </a:r>
          </a:p>
          <a:p>
            <a:pPr eaLnBrk="1" hangingPunct="1"/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خودکارسازی نمایه (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زبان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برنامه‌نویسی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،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نرم‌افزار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، چگونگی بازیابی)</a:t>
            </a:r>
          </a:p>
          <a:p>
            <a:pPr eaLnBrk="1" hangingPunct="1"/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روزآمد‌سازی</a:t>
            </a:r>
            <a:endParaRPr lang="fa-IR" dirty="0" smtClean="0"/>
          </a:p>
          <a:p>
            <a:pPr eaLnBrk="1" hangingPunct="1"/>
            <a:endParaRPr lang="fa-IR" dirty="0" smtClean="0"/>
          </a:p>
          <a:p>
            <a:pPr eaLnBrk="1" hangingPunct="1"/>
            <a:endParaRPr lang="en-US" dirty="0" smtClean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/>
          <a:lstStyle/>
          <a:p>
            <a:pPr algn="ctr" eaLnBrk="1" hangingPunct="1"/>
            <a:r>
              <a:rPr lang="fa-IR" sz="4000" dirty="0" smtClean="0">
                <a:solidFill>
                  <a:srgbClr val="000000"/>
                </a:solidFill>
                <a:cs typeface="B Titr" panose="00000700000000000000" pitchFamily="2" charset="-78"/>
              </a:rPr>
              <a:t>نمایه‌سازی مجموعه</a:t>
            </a:r>
            <a:endParaRPr lang="en-US" sz="4000" dirty="0" smtClean="0">
              <a:solidFill>
                <a:srgbClr val="000000"/>
              </a:solidFill>
              <a:cs typeface="B Titr" panose="00000700000000000000" pitchFamily="2" charset="-78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628800"/>
            <a:ext cx="8517632" cy="4467225"/>
          </a:xfrm>
        </p:spPr>
        <p:txBody>
          <a:bodyPr/>
          <a:lstStyle/>
          <a:p>
            <a:pPr algn="justLow" eaLnBrk="1" hangingPunct="1">
              <a:lnSpc>
                <a:spcPct val="150000"/>
              </a:lnSpc>
            </a:pP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نمایه‌سازی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مدارک مختلف که توسط افراد متفاوت، در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مکان‌های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متفاوت و در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زمان‌های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متفاوت و احتمالا با واژگان متفاوت است و باید در شبکه واحدی مورد جستجو قرار گیرد. مانند: نمایه مقالات کتابداری </a:t>
            </a:r>
          </a:p>
          <a:p>
            <a:pPr algn="justLow" eaLnBrk="1" hangingPunct="1">
              <a:lnSpc>
                <a:spcPct val="150000"/>
              </a:lnSpc>
            </a:pP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بنابراین نوعی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همگونی و هماهنگی باید پدید آورد که در عین جامعیت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دستیابی، موارد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زائد بازیابی نشود. پس برای ایجاد همگونی 2 نکته مهم است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:</a:t>
            </a:r>
          </a:p>
          <a:p>
            <a:pPr marL="0" indent="0" algn="justLow" eaLnBrk="1" hangingPunct="1">
              <a:lnSpc>
                <a:spcPct val="150000"/>
              </a:lnSpc>
              <a:buNone/>
            </a:pP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 </a:t>
            </a:r>
            <a:r>
              <a:rPr lang="fa-I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جامعیت و مانعیت </a:t>
            </a:r>
            <a:endParaRPr lang="en-US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77693" y="116632"/>
            <a:ext cx="7972425" cy="1587202"/>
          </a:xfrm>
        </p:spPr>
        <p:txBody>
          <a:bodyPr/>
          <a:lstStyle/>
          <a:p>
            <a:pPr algn="ctr" eaLnBrk="1" hangingPunct="1"/>
            <a:r>
              <a:rPr lang="fa-IR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a-IR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a-IR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B Titr" panose="00000700000000000000" pitchFamily="2" charset="-78"/>
              </a:rPr>
              <a:t>جامعیت و مانعیت</a:t>
            </a:r>
            <a:br>
              <a:rPr lang="fa-IR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B Titr" panose="00000700000000000000" pitchFamily="2" charset="-78"/>
              </a:rPr>
            </a:br>
            <a:r>
              <a:rPr lang="fa-IR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Recall, Precision</a:t>
            </a:r>
            <a:r>
              <a:rPr lang="fa-IR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40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35163"/>
            <a:ext cx="8435280" cy="4389437"/>
          </a:xfrm>
        </p:spPr>
        <p:txBody>
          <a:bodyPr/>
          <a:lstStyle/>
          <a:p>
            <a:pPr algn="justLow" eaLnBrk="1" hangingPunct="1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شمول و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عدم‌شمول </a:t>
            </a:r>
            <a:endParaRPr lang="fa-IR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algn="justLow" eaLnBrk="1" hangingPunct="1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یعنی: از نظر منطق جامع افراد یا افراد همگون زیر یک چتر بروند و مانعیت یعنی اغیار زیر این چتر نروند.</a:t>
            </a:r>
          </a:p>
          <a:p>
            <a:pPr algn="justLow" eaLnBrk="1" hangingPunct="1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تلاش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می‌شود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سطح هر دو (جامعیت و مانعیت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) بالا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برود و توازن آن حفظ شود  </a:t>
            </a:r>
          </a:p>
          <a:p>
            <a:pPr algn="justLow" eaLnBrk="1" hangingPunct="1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یکی دیگر از موارد مهم مسئله ربط  </a:t>
            </a:r>
            <a:r>
              <a:rPr lang="en-US" sz="2400" dirty="0">
                <a:solidFill>
                  <a:srgbClr val="000000"/>
                </a:solidFill>
                <a:cs typeface="B Nazanin" panose="00000400000000000000" pitchFamily="2" charset="-78"/>
              </a:rPr>
              <a:t>Relevance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 است یعنی اطلاعاتی که در نمایه است تا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چه‌حد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با نیازهای کاربر همخوانی دارد. </a:t>
            </a:r>
            <a:endParaRPr lang="en-US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algn="justLow" eaLnBrk="1" hangingPunct="1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 ربط را کاربر تعیین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می‌کند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.</a:t>
            </a:r>
          </a:p>
          <a:p>
            <a:pPr eaLnBrk="1" hangingPunct="1"/>
            <a:endParaRPr lang="en-US" dirty="0" smtClean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472427" y="260648"/>
            <a:ext cx="8229600" cy="1143000"/>
          </a:xfrm>
        </p:spPr>
        <p:txBody>
          <a:bodyPr/>
          <a:lstStyle/>
          <a:p>
            <a:pPr algn="ctr" eaLnBrk="1" hangingPunct="1"/>
            <a:r>
              <a:rPr lang="fa-IR" sz="4000" dirty="0" smtClean="0">
                <a:solidFill>
                  <a:srgbClr val="000000"/>
                </a:solidFill>
                <a:cs typeface="B Titr" panose="00000700000000000000" pitchFamily="2" charset="-78"/>
              </a:rPr>
              <a:t>زبان‌های نمایه‌سازی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28800"/>
            <a:ext cx="8589640" cy="4389437"/>
          </a:xfrm>
        </p:spPr>
        <p:txBody>
          <a:bodyPr/>
          <a:lstStyle/>
          <a:p>
            <a:pPr marL="342900" indent="-342900" algn="just" eaLnBrk="1" hangingPunct="1">
              <a:lnSpc>
                <a:spcPct val="150000"/>
              </a:lnSpc>
              <a:buFont typeface="Wingdings 2" panose="05020102010507070707" pitchFamily="18" charset="2"/>
              <a:buNone/>
              <a:defRPr/>
            </a:pP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نظام‌های نمایه‌سازی (زبان نمایه‌سازی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): </a:t>
            </a:r>
          </a:p>
          <a:p>
            <a:pPr marL="342900" indent="-342900" algn="justLow" eaLnBrk="1" hangingPunct="1">
              <a:lnSpc>
                <a:spcPct val="150000"/>
              </a:lnSpc>
              <a:buFont typeface="Wingdings 2" panose="05020102010507070707" pitchFamily="18" charset="2"/>
              <a:buNone/>
              <a:defRPr/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در نظام‌هاي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اطلاع‌رساني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به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زبان ساختگي و قراردادي گفته مي‌شود كه براي مقاصد نمايه‌سازي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به ويژه قابليت بازيابي اطلاعات و مدارك به كار گرفته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مي‌شود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. به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طوركلي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زبان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نمايه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‌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سازي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، استانداردي را مهيا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مي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‌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كند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كه هم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نمايه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‌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ساز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و هم جستجوگر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مي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‌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توانند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از آن استفاده كنند.   </a:t>
            </a:r>
          </a:p>
          <a:p>
            <a:pPr marL="342900" indent="-342900" algn="just" eaLnBrk="1" hangingPunct="1">
              <a:lnSpc>
                <a:spcPct val="150000"/>
              </a:lnSpc>
              <a:buFont typeface="Wingdings 2" panose="05020102010507070707" pitchFamily="18" charset="2"/>
              <a:buNone/>
              <a:defRPr/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پس به طور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ساده‌تر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:</a:t>
            </a:r>
          </a:p>
          <a:p>
            <a:pPr marL="342900" indent="-342900" algn="just" eaLnBrk="1" hangingPunct="1">
              <a:lnSpc>
                <a:spcPct val="150000"/>
              </a:lnSpc>
              <a:buFont typeface="Wingdings 2" panose="05020102010507070707" pitchFamily="18" charset="2"/>
              <a:buNone/>
              <a:defRPr/>
            </a:pP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مجموعه‌ای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از روشهای از پیش تعیین شده برای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سازمان‌دهی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، بازیابی و اشاعه اطلاعات</a:t>
            </a:r>
          </a:p>
          <a:p>
            <a:pPr eaLnBrk="1" hangingPunct="1">
              <a:defRPr/>
            </a:pP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485306" y="332656"/>
            <a:ext cx="8229600" cy="1143000"/>
          </a:xfrm>
        </p:spPr>
        <p:txBody>
          <a:bodyPr/>
          <a:lstStyle/>
          <a:p>
            <a:pPr algn="ctr" eaLnBrk="1" hangingPunct="1"/>
            <a:r>
              <a:rPr lang="fa-IR" sz="4000" dirty="0" smtClean="0">
                <a:solidFill>
                  <a:srgbClr val="000000"/>
                </a:solidFill>
                <a:cs typeface="B Titr" panose="00000700000000000000" pitchFamily="2" charset="-78"/>
              </a:rPr>
              <a:t>زبان‌های نمایه‌‎سازی 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611560" y="1916832"/>
            <a:ext cx="8229600" cy="4389437"/>
          </a:xfrm>
        </p:spPr>
        <p:txBody>
          <a:bodyPr/>
          <a:lstStyle/>
          <a:p>
            <a:pPr marL="342900" indent="-342900" algn="just" eaLnBrk="1" hangingPunct="1">
              <a:lnSpc>
                <a:spcPct val="150000"/>
              </a:lnSpc>
              <a:buFont typeface="Wingdings 2" panose="05020102010507070707" pitchFamily="18" charset="2"/>
              <a:buNone/>
              <a:defRPr/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به دو دسته کلی تقسیم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می‌شوند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: </a:t>
            </a:r>
          </a:p>
          <a:p>
            <a:pPr marL="514350" indent="-514350" algn="just" eaLnBrk="1" hangingPunct="1">
              <a:lnSpc>
                <a:spcPct val="150000"/>
              </a:lnSpc>
              <a:buFont typeface="Wingdings 2" panose="05020102010507070707" pitchFamily="18" charset="2"/>
              <a:buAutoNum type="arabicPeriod"/>
              <a:defRPr/>
            </a:pP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نظام‌های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اصطلاح تعیین شده </a:t>
            </a:r>
            <a:r>
              <a:rPr lang="en-US" sz="2400" dirty="0">
                <a:solidFill>
                  <a:srgbClr val="000000"/>
                </a:solidFill>
                <a:cs typeface="B Nazanin" panose="00000400000000000000" pitchFamily="2" charset="-78"/>
              </a:rPr>
              <a:t>Assigned term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 دارای ابزارهای کنترل واژگان </a:t>
            </a:r>
          </a:p>
          <a:p>
            <a:pPr marL="514350" indent="-514350" algn="just" eaLnBrk="1" hangingPunct="1">
              <a:lnSpc>
                <a:spcPct val="150000"/>
              </a:lnSpc>
              <a:buFont typeface="Wingdings 2" panose="05020102010507070707" pitchFamily="18" charset="2"/>
              <a:buAutoNum type="arabicPeriod"/>
              <a:defRPr/>
            </a:pP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اصطلاح مشتق </a:t>
            </a:r>
            <a:r>
              <a:rPr lang="en-US" sz="2400" dirty="0">
                <a:solidFill>
                  <a:srgbClr val="000000"/>
                </a:solidFill>
                <a:cs typeface="B Nazanin" panose="00000400000000000000" pitchFamily="2" charset="-78"/>
              </a:rPr>
              <a:t>Derived Term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توصیفگرها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از متن گرفته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می‌شود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لذا آن را متن آزاد و طبیعی هم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می‌گویند</a:t>
            </a:r>
            <a:endParaRPr lang="fa-IR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marL="342900" indent="-342900" algn="just" eaLnBrk="1" hangingPunct="1">
              <a:buFont typeface="Wingdings 2" panose="05020102010507070707" pitchFamily="18" charset="2"/>
              <a:buNone/>
              <a:defRPr/>
            </a:pPr>
            <a:r>
              <a:rPr lang="fa-IR" sz="2800" dirty="0" smtClean="0">
                <a:latin typeface="Times New Roman" pitchFamily="18" charset="0"/>
                <a:cs typeface="B Zar" pitchFamily="2" charset="-78"/>
              </a:rPr>
              <a:t> </a:t>
            </a:r>
            <a:endParaRPr lang="en-US" sz="2800" dirty="0" smtClean="0">
              <a:latin typeface="Times New Roman" pitchFamily="18" charset="0"/>
              <a:cs typeface="B Za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7851648" cy="1000132"/>
          </a:xfrm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a-IR" sz="4800" dirty="0" smtClean="0">
                <a:solidFill>
                  <a:srgbClr val="000000"/>
                </a:solidFill>
                <a:cs typeface="B Titr" panose="00000700000000000000" pitchFamily="2" charset="-78"/>
              </a:rPr>
              <a:t>در این ارائه خواهیم دید:</a:t>
            </a:r>
            <a:endParaRPr lang="fa-IR" sz="4800" dirty="0">
              <a:solidFill>
                <a:srgbClr val="000000"/>
              </a:solidFill>
              <a:cs typeface="B Titr" panose="00000700000000000000" pitchFamily="2" charset="-78"/>
            </a:endParaRP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979712" y="1751585"/>
            <a:ext cx="7004083" cy="5071492"/>
          </a:xfrm>
        </p:spPr>
        <p:txBody>
          <a:bodyPr/>
          <a:lstStyle/>
          <a:p>
            <a:pPr marL="142875" marR="0"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fa-IR" dirty="0" smtClean="0">
                <a:solidFill>
                  <a:srgbClr val="000000"/>
                </a:solidFill>
                <a:cs typeface="B Nazanin" panose="00000400000000000000" pitchFamily="2" charset="-78"/>
              </a:rPr>
              <a:t>نمایه چیست؟ تعریف نمایه ، نیاز به نمایه‌ها </a:t>
            </a:r>
          </a:p>
          <a:p>
            <a:pPr marL="142875" marR="0"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fa-IR" smtClean="0">
                <a:solidFill>
                  <a:srgbClr val="000000"/>
                </a:solidFill>
                <a:cs typeface="B Nazanin" panose="00000400000000000000" pitchFamily="2" charset="-78"/>
              </a:rPr>
              <a:t>اهداف نمایه سازی </a:t>
            </a:r>
          </a:p>
          <a:p>
            <a:pPr marL="142875" marR="0"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fa-IR" smtClean="0">
                <a:solidFill>
                  <a:srgbClr val="000000"/>
                </a:solidFill>
                <a:cs typeface="B Nazanin" panose="00000400000000000000" pitchFamily="2" charset="-78"/>
              </a:rPr>
              <a:t>تاریخچه </a:t>
            </a:r>
            <a:r>
              <a:rPr lang="fa-IR" dirty="0" smtClean="0">
                <a:solidFill>
                  <a:srgbClr val="000000"/>
                </a:solidFill>
                <a:cs typeface="B Nazanin" panose="00000400000000000000" pitchFamily="2" charset="-78"/>
              </a:rPr>
              <a:t>نمایه سازی </a:t>
            </a:r>
          </a:p>
          <a:p>
            <a:pPr marL="142875" marR="0"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fa-IR" dirty="0" smtClean="0">
                <a:solidFill>
                  <a:srgbClr val="000000"/>
                </a:solidFill>
                <a:cs typeface="B Nazanin" panose="00000400000000000000" pitchFamily="2" charset="-78"/>
              </a:rPr>
              <a:t>نمایه سازان </a:t>
            </a:r>
          </a:p>
          <a:p>
            <a:pPr marL="142875" marR="0"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fa-IR" dirty="0" smtClean="0">
                <a:solidFill>
                  <a:srgbClr val="000000"/>
                </a:solidFill>
                <a:cs typeface="B Nazanin" panose="00000400000000000000" pitchFamily="2" charset="-78"/>
              </a:rPr>
              <a:t>انواع نمایه</a:t>
            </a:r>
          </a:p>
          <a:p>
            <a:pPr marL="142875" marR="0"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fa-IR" dirty="0" smtClean="0">
                <a:solidFill>
                  <a:srgbClr val="000000"/>
                </a:solidFill>
                <a:cs typeface="B Nazanin" panose="00000400000000000000" pitchFamily="2" charset="-78"/>
              </a:rPr>
              <a:t>نمایه کتاب </a:t>
            </a:r>
          </a:p>
          <a:p>
            <a:pPr marL="142875" marR="0"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fa-IR" dirty="0" smtClean="0">
                <a:solidFill>
                  <a:srgbClr val="000000"/>
                </a:solidFill>
                <a:cs typeface="B Nazanin" panose="00000400000000000000" pitchFamily="2" charset="-78"/>
              </a:rPr>
              <a:t>نمایه مدارک غیر کتابی </a:t>
            </a:r>
          </a:p>
          <a:p>
            <a:pPr marL="142875" marR="0"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fa-IR" dirty="0" smtClean="0">
                <a:solidFill>
                  <a:srgbClr val="000000"/>
                </a:solidFill>
                <a:cs typeface="B Nazanin" panose="00000400000000000000" pitchFamily="2" charset="-78"/>
              </a:rPr>
              <a:t>زبان های نمایه سازی </a:t>
            </a:r>
          </a:p>
          <a:p>
            <a:pPr marL="142875" marR="0" eaLnBrk="1" hangingPunct="1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fa-IR" dirty="0" smtClean="0">
                <a:solidFill>
                  <a:srgbClr val="000000"/>
                </a:solidFill>
                <a:cs typeface="B Nazanin" panose="00000400000000000000" pitchFamily="2" charset="-78"/>
              </a:rPr>
              <a:t>چکیده ، انواع چکیده، اصول چکیده نویسی</a:t>
            </a:r>
            <a:endParaRPr lang="fa-IR" sz="2200" dirty="0" smtClean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marL="142875" marR="0" eaLnBrk="1" hangingPunct="1">
              <a:lnSpc>
                <a:spcPct val="80000"/>
              </a:lnSpc>
            </a:pPr>
            <a:endParaRPr lang="fa-IR" sz="2200" dirty="0" smtClean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marL="142875" marR="0" eaLnBrk="1" hangingPunct="1">
              <a:lnSpc>
                <a:spcPct val="80000"/>
              </a:lnSpc>
            </a:pPr>
            <a:endParaRPr lang="fa-IR" sz="2200" dirty="0" smtClean="0">
              <a:solidFill>
                <a:srgbClr val="000000"/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pPr algn="ctr"/>
            <a:r>
              <a:rPr lang="fa-IR" sz="4000" dirty="0" smtClean="0">
                <a:solidFill>
                  <a:srgbClr val="000000"/>
                </a:solidFill>
                <a:cs typeface="B Titr" panose="00000700000000000000" pitchFamily="2" charset="-78"/>
              </a:rPr>
              <a:t>زبان‌های نمایه‌سازی 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433230" y="1556792"/>
            <a:ext cx="8445624" cy="438943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نمایه‌سازی پیش‌همارا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 :  </a:t>
            </a:r>
            <a:r>
              <a:rPr lang="en-US" sz="2400" dirty="0">
                <a:solidFill>
                  <a:srgbClr val="000000"/>
                </a:solidFill>
                <a:cs typeface="B Nazanin" panose="00000400000000000000" pitchFamily="2" charset="-78"/>
              </a:rPr>
              <a:t>Pre Coordination Indexing </a:t>
            </a:r>
          </a:p>
          <a:p>
            <a:pPr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هرگاه بین دو یا چند جزء به طور تصنعی و ساختگی، پیوند برقرار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کنیم(ایجاد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نحو ) به این عمل و نوع آن، نمایه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پیش‌همارا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گویند.</a:t>
            </a:r>
          </a:p>
          <a:p>
            <a:pPr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به‌عبارت‌دیگر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در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نمایه‌سازی پیش‌همارا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، ترکیب یا همارایی عناصر تشکیل‌دهنده موضوع مورد جستجو در هنگام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نمایه‌سازی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و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به‌عبارتی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پیش از بازیابی صورت می‌گیرد: </a:t>
            </a:r>
          </a:p>
          <a:p>
            <a:pPr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 مانند :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سرعنوان‌های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موضوعی </a:t>
            </a:r>
          </a:p>
          <a:p>
            <a:pPr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        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 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اصفهان- تاریخ- کتابشناسی </a:t>
            </a:r>
            <a:endParaRPr lang="en-US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endParaRPr lang="fa-I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229600" cy="998984"/>
          </a:xfrm>
        </p:spPr>
        <p:txBody>
          <a:bodyPr/>
          <a:lstStyle/>
          <a:p>
            <a:pPr algn="ctr"/>
            <a:r>
              <a:rPr lang="fa-IR" sz="4000" dirty="0" smtClean="0">
                <a:solidFill>
                  <a:srgbClr val="000000"/>
                </a:solidFill>
                <a:cs typeface="B Titr" panose="00000700000000000000" pitchFamily="2" charset="-78"/>
              </a:rPr>
              <a:t>زبان‌های نمایه‌سازی 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373616" cy="49685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نمایه‌سازی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پس همارا </a:t>
            </a:r>
            <a:r>
              <a:rPr lang="en-US" sz="2400" dirty="0">
                <a:solidFill>
                  <a:srgbClr val="000000"/>
                </a:solidFill>
                <a:cs typeface="B Nazanin" panose="00000400000000000000" pitchFamily="2" charset="-78"/>
              </a:rPr>
              <a:t>post coordination Index </a:t>
            </a:r>
            <a:r>
              <a:rPr lang="en-US" sz="2400" dirty="0" err="1">
                <a:solidFill>
                  <a:srgbClr val="000000"/>
                </a:solidFill>
                <a:cs typeface="B Nazanin" panose="00000400000000000000" pitchFamily="2" charset="-78"/>
              </a:rPr>
              <a:t>ing</a:t>
            </a:r>
            <a:r>
              <a:rPr lang="en-US" sz="2400" dirty="0">
                <a:solidFill>
                  <a:srgbClr val="000000"/>
                </a:solidFill>
                <a:cs typeface="B Nazanin" panose="00000400000000000000" pitchFamily="2" charset="-78"/>
              </a:rPr>
              <a:t> : </a:t>
            </a:r>
            <a:endParaRPr lang="fa-IR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شیوه‌ای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از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نمایه‌سازی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که در آن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نمایه‌ساز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،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سرشناسه‌ها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را از مفاهیم بسیار ساده انتخاب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می‌کند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و تعدادی شناسه زیر هر یک اضافه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می‌نماید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و نیز تدابیری برای پیوستن آنها به یکدیگر به دست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می‌دهد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تا به وسیله آنها جوینده بتواند موضوع مدرک موردنظر خود را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بیابد.ترکیب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یا همارایی عناصر تشکیل‌دهنده موضوع مورد جستجو در </a:t>
            </a:r>
            <a:r>
              <a:rPr lang="fa-IR" sz="2400" dirty="0">
                <a:solidFill>
                  <a:srgbClr val="FF0000"/>
                </a:solidFill>
                <a:cs typeface="B Nazanin" panose="00000400000000000000" pitchFamily="2" charset="-78"/>
              </a:rPr>
              <a:t>هنگام بازیابی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انجام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می‌شود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مانند :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اصطلاح‌نامه‌ها </a:t>
            </a:r>
            <a:endParaRPr lang="fa-IR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           کتابشناسی تاریخ اصفهان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>
          <a:xfrm>
            <a:off x="367444" y="791185"/>
            <a:ext cx="8229600" cy="548679"/>
          </a:xfrm>
        </p:spPr>
        <p:txBody>
          <a:bodyPr/>
          <a:lstStyle/>
          <a:p>
            <a:pPr algn="ctr"/>
            <a:r>
              <a:rPr lang="fa-IR" sz="4000" b="1" dirty="0" smtClean="0">
                <a:solidFill>
                  <a:srgbClr val="000000"/>
                </a:solidFill>
                <a:cs typeface="B Titr" panose="00000700000000000000" pitchFamily="2" charset="-78"/>
              </a:rPr>
              <a:t>تعریف چکیده </a:t>
            </a:r>
            <a:r>
              <a:rPr lang="en-US" sz="4000" dirty="0" smtClean="0">
                <a:solidFill>
                  <a:srgbClr val="000000"/>
                </a:solidFill>
                <a:cs typeface="B Titr" panose="00000700000000000000" pitchFamily="2" charset="-78"/>
              </a:rPr>
              <a:t/>
            </a:r>
            <a:br>
              <a:rPr lang="en-US" sz="4000" dirty="0" smtClean="0">
                <a:solidFill>
                  <a:srgbClr val="000000"/>
                </a:solidFill>
                <a:cs typeface="B Titr" panose="00000700000000000000" pitchFamily="2" charset="-78"/>
              </a:rPr>
            </a:br>
            <a:endParaRPr lang="fa-IR" sz="4000" dirty="0" smtClean="0">
              <a:solidFill>
                <a:srgbClr val="00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4705"/>
            <a:ext cx="8964488" cy="5878984"/>
          </a:xfrm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چکیده</a:t>
            </a:r>
            <a:r>
              <a:rPr lang="en-US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Abstract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: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خلاصه‌ایست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از یک نوشته که شامل فشرده تمام مطالب مهم یا فشرده قسمتهای ویژه یا فهرستی از محتوای آن نوشته باشد گاهی شامل اصطلاحات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وکلیدواژه‌های متن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است.</a:t>
            </a:r>
          </a:p>
          <a:p>
            <a:pPr>
              <a:lnSpc>
                <a:spcPct val="150000"/>
              </a:lnSpc>
              <a:defRPr/>
            </a:pP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چکیده‌نویسی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:  </a:t>
            </a:r>
            <a:r>
              <a:rPr lang="en-US" sz="2400" dirty="0">
                <a:solidFill>
                  <a:srgbClr val="000000"/>
                </a:solidFill>
                <a:cs typeface="B Nazanin" panose="00000400000000000000" pitchFamily="2" charset="-78"/>
              </a:rPr>
              <a:t>Abstracting </a:t>
            </a:r>
          </a:p>
          <a:p>
            <a:pPr>
              <a:lnSpc>
                <a:spcPct val="150000"/>
              </a:lnSpc>
              <a:defRPr/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عمل تهیه خلاصه کوتاه از یک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کتاب، جزوه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یا مقاله که شامل نکات اساسی آن باشد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را</a:t>
            </a:r>
            <a:r>
              <a:rPr lang="en-US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می‌گویند</a:t>
            </a:r>
            <a:r>
              <a:rPr lang="en-US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و شامل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یک سری فعالیتهای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زنجیره‌ای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است که طی آن اطلاعات موجود در مدرک در ابعاد کوچکتری ارائه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می‌شوند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. برای رسیدن به این هدف انجام دو فرآیند ضروری است:</a:t>
            </a:r>
            <a:endParaRPr lang="en-US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>
              <a:lnSpc>
                <a:spcPct val="150000"/>
              </a:lnSpc>
              <a:defRPr/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 هرس متن یا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حذف اضافات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: یعنی حذف نکات غیر ضروری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و حفظ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نکات ضروری.</a:t>
            </a:r>
          </a:p>
          <a:p>
            <a:pPr>
              <a:lnSpc>
                <a:spcPct val="150000"/>
              </a:lnSpc>
              <a:defRPr/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عصاره‌گیری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متن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: یعنی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رسیدن به اصل مفهوم محتوای مدرک</a:t>
            </a:r>
            <a:endParaRPr lang="en-US" sz="2400" dirty="0">
              <a:solidFill>
                <a:srgbClr val="000000"/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070992"/>
          </a:xfrm>
        </p:spPr>
        <p:txBody>
          <a:bodyPr/>
          <a:lstStyle/>
          <a:p>
            <a:pPr algn="ctr">
              <a:defRPr/>
            </a:pPr>
            <a:r>
              <a:rPr lang="fa-IR" sz="4000" cap="all" dirty="0" smtClean="0">
                <a:solidFill>
                  <a:srgbClr val="000000"/>
                </a:solidFill>
                <a:cs typeface="B Titr" panose="00000700000000000000" pitchFamily="2" charset="-78"/>
              </a:rPr>
              <a:t>انواع چکیده بر حسب لحن </a:t>
            </a:r>
            <a:endParaRPr lang="fa-IR" sz="4000" dirty="0">
              <a:solidFill>
                <a:srgbClr val="00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517632" cy="4608512"/>
          </a:xfrm>
        </p:spPr>
        <p:txBody>
          <a:bodyPr/>
          <a:lstStyle/>
          <a:p>
            <a:pPr>
              <a:buFont typeface="Wingdings 2" panose="05020102010507070707" pitchFamily="18" charset="2"/>
              <a:buNone/>
              <a:defRPr/>
            </a:pPr>
            <a:endParaRPr lang="fa-IR" cap="all" dirty="0" smtClean="0"/>
          </a:p>
          <a:p>
            <a:pPr>
              <a:lnSpc>
                <a:spcPct val="150000"/>
              </a:lnSpc>
              <a:defRPr/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چکیده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تمام‌نما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: </a:t>
            </a:r>
            <a:r>
              <a:rPr lang="en-US" sz="2400" dirty="0">
                <a:solidFill>
                  <a:srgbClr val="000000"/>
                </a:solidFill>
                <a:cs typeface="B Nazanin" panose="00000400000000000000" pitchFamily="2" charset="-78"/>
              </a:rPr>
              <a:t>Informative  </a:t>
            </a:r>
            <a:r>
              <a:rPr lang="en-US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Abstract</a:t>
            </a:r>
            <a:endParaRPr lang="en-US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algn="justLow">
              <a:lnSpc>
                <a:spcPct val="150000"/>
              </a:lnSpc>
              <a:defRPr/>
            </a:pP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تا حد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امکان اطلاعات روشنی از مباحث کمی و کیفی مندرج در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مدرک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ارائه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می‌کند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،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طولانی‌تر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از سایر انواع چکیده است . طول چکیده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تمام‌نما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باید متناسب با نوع و محتوای مدرک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باشد،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اما اغلب در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مقاله‌های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مجلات  100 تا 250 و در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پایان‌نامه‌ها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تا 500 واژه در نظر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گرفته می‌شود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. تهیه چکیده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تمام‌نما اگرچه بر سایر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انواع چکیده ارجحیت دارد اما بسیار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وقت‌گیر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و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پرهزینه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بوده و نیاز به مهارت خاص دارد.</a:t>
            </a:r>
            <a:endParaRPr lang="en-US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marL="0" indent="0">
              <a:buNone/>
              <a:defRPr/>
            </a:pP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pPr algn="ctr"/>
            <a:r>
              <a:rPr lang="fa-IR" sz="4000" dirty="0" smtClean="0">
                <a:solidFill>
                  <a:srgbClr val="000000"/>
                </a:solidFill>
                <a:cs typeface="B Titr" panose="00000700000000000000" pitchFamily="2" charset="-78"/>
              </a:rPr>
              <a:t>انواع چکیده  برحسب لحن 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363272" cy="4389437"/>
          </a:xfrm>
        </p:spPr>
        <p:txBody>
          <a:bodyPr/>
          <a:lstStyle/>
          <a:p>
            <a:pPr algn="justLow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چکیده راهنما : </a:t>
            </a:r>
            <a:r>
              <a:rPr lang="en-US" sz="2400" dirty="0">
                <a:solidFill>
                  <a:srgbClr val="000000"/>
                </a:solidFill>
                <a:cs typeface="B Nazanin" panose="00000400000000000000" pitchFamily="2" charset="-78"/>
              </a:rPr>
              <a:t>Indicative Abstract</a:t>
            </a:r>
            <a:endParaRPr lang="fa-IR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algn="justLow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چکیده‌ای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است که اطلاعات کامل را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نمی‌دهد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، بلکه به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یافته‌ها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هدایت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می‌کند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و بیشتر تاکید بر نتایج است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.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و بیشتر برای ایجاد انگیزه برای مراجعه به متن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می‌باشد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. </a:t>
            </a:r>
          </a:p>
          <a:p>
            <a:pPr algn="justLow">
              <a:lnSpc>
                <a:spcPct val="150000"/>
              </a:lnSpc>
              <a:buSzPct val="105000"/>
              <a:buFont typeface="Arial" panose="020B0604020202020204" pitchFamily="34" charset="0"/>
              <a:buChar char="•"/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چکیده تلفیقی: </a:t>
            </a:r>
            <a:r>
              <a:rPr lang="en-US" sz="2400" dirty="0">
                <a:solidFill>
                  <a:srgbClr val="000000"/>
                </a:solidFill>
                <a:cs typeface="B Nazanin" panose="00000400000000000000" pitchFamily="2" charset="-78"/>
              </a:rPr>
              <a:t>Compound Abstract </a:t>
            </a:r>
            <a:endParaRPr lang="fa-IR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algn="justLow">
              <a:lnSpc>
                <a:spcPct val="150000"/>
              </a:lnSpc>
              <a:buFont typeface="Wingdings 2" panose="05020102010507070707" pitchFamily="18" charset="2"/>
              <a:buNone/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تلفیقی بین چکیده راهنما و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تمام‌نما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است و این مسئله با توجه به عدم خلاصه شدن جداول و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نمودارها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است که در چکیده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تمام‌نما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میسر نیست ولی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می‌توان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نتایج آن را توضیح داد.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pPr algn="ctr"/>
            <a:r>
              <a:rPr lang="fa-IR" sz="4000" dirty="0" smtClean="0">
                <a:solidFill>
                  <a:srgbClr val="000000"/>
                </a:solidFill>
                <a:cs typeface="B Titr" panose="00000700000000000000" pitchFamily="2" charset="-78"/>
              </a:rPr>
              <a:t>انواع چکیده  برحسب لحن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844824"/>
            <a:ext cx="8229600" cy="4389437"/>
          </a:xfrm>
        </p:spPr>
        <p:txBody>
          <a:bodyPr/>
          <a:lstStyle/>
          <a:p>
            <a:pPr>
              <a:defRPr/>
            </a:pPr>
            <a:endParaRPr lang="fa-IR" b="1" dirty="0" smtClean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  <a:defRPr/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چکیده انتقادی : </a:t>
            </a:r>
            <a:r>
              <a:rPr lang="en-US" sz="2400" dirty="0">
                <a:solidFill>
                  <a:srgbClr val="000000"/>
                </a:solidFill>
                <a:cs typeface="B Nazanin" panose="00000400000000000000" pitchFamily="2" charset="-78"/>
              </a:rPr>
              <a:t>Critical </a:t>
            </a:r>
            <a:r>
              <a:rPr lang="en-US" sz="2400" dirty="0" err="1">
                <a:solidFill>
                  <a:srgbClr val="000000"/>
                </a:solidFill>
                <a:cs typeface="B Nazanin" panose="00000400000000000000" pitchFamily="2" charset="-78"/>
              </a:rPr>
              <a:t>Abstact</a:t>
            </a:r>
            <a:r>
              <a:rPr lang="en-US" sz="2400" dirty="0">
                <a:solidFill>
                  <a:srgbClr val="000000"/>
                </a:solidFill>
                <a:cs typeface="B Nazanin" panose="00000400000000000000" pitchFamily="2" charset="-78"/>
              </a:rPr>
              <a:t> </a:t>
            </a:r>
            <a:endParaRPr lang="fa-IR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algn="just">
              <a:lnSpc>
                <a:spcPct val="150000"/>
              </a:lnSpc>
              <a:defRPr/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علاوه بر معرفی محتوای مدرک به ارزیابی آن هم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می‌پردازد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، بندرت از این نوع چکیده، استفاده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می‌شود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، چون تهیه آن نیاز به مهارت در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چکیده‌نویسی و داشتن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تخصص موضوعی در سطح بالا را دارد . در این نوع چکیده ،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چکیده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‌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نویس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عقاید و نظریات خود را نیز بیان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می‌دارد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>
          <a:xfrm>
            <a:off x="446101" y="404664"/>
            <a:ext cx="8229600" cy="1143000"/>
          </a:xfrm>
        </p:spPr>
        <p:txBody>
          <a:bodyPr/>
          <a:lstStyle/>
          <a:p>
            <a:pPr algn="ctr"/>
            <a:r>
              <a:rPr lang="fa-IR" sz="4000" dirty="0" smtClean="0">
                <a:solidFill>
                  <a:srgbClr val="000000"/>
                </a:solidFill>
                <a:cs typeface="B Titr" panose="00000700000000000000" pitchFamily="2" charset="-78"/>
              </a:rPr>
              <a:t>انواع چکیده بر حسب حجم 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435280" cy="438943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چکیده تلگرافی: </a:t>
            </a:r>
            <a:r>
              <a:rPr lang="en-US" sz="2400" dirty="0">
                <a:solidFill>
                  <a:srgbClr val="000000"/>
                </a:solidFill>
                <a:cs typeface="B Nazanin" panose="00000400000000000000" pitchFamily="2" charset="-78"/>
              </a:rPr>
              <a:t>Telegraphic Abstract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 خیلی کوتاه و در حد یک یا یک و نیم جمله است </a:t>
            </a:r>
          </a:p>
          <a:p>
            <a:pPr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چکیده عنوانی: </a:t>
            </a:r>
            <a:r>
              <a:rPr lang="en-US" sz="2400" dirty="0">
                <a:solidFill>
                  <a:srgbClr val="000000"/>
                </a:solidFill>
                <a:cs typeface="B Nazanin" panose="00000400000000000000" pitchFamily="2" charset="-78"/>
              </a:rPr>
              <a:t>Titular </a:t>
            </a:r>
            <a:r>
              <a:rPr lang="en-US" sz="2400" dirty="0" err="1">
                <a:solidFill>
                  <a:srgbClr val="000000"/>
                </a:solidFill>
                <a:cs typeface="B Nazanin" panose="00000400000000000000" pitchFamily="2" charset="-78"/>
              </a:rPr>
              <a:t>Abstact</a:t>
            </a:r>
            <a:r>
              <a:rPr lang="en-US" sz="2400" dirty="0">
                <a:solidFill>
                  <a:srgbClr val="000000"/>
                </a:solidFill>
                <a:cs typeface="B Nazanin" panose="00000400000000000000" pitchFamily="2" charset="-78"/>
              </a:rPr>
              <a:t>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همان‌طور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که پیش از این آمد به دلیل این که همیشه عنوان بیانگر متن نیست عنوانی ساختگی ایجاد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می‌شود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که جایگزین عنوان مبهم باشد. </a:t>
            </a:r>
          </a:p>
          <a:p>
            <a:pPr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چکیده عام: </a:t>
            </a:r>
            <a:r>
              <a:rPr lang="en-US" sz="2400" dirty="0">
                <a:solidFill>
                  <a:srgbClr val="000000"/>
                </a:solidFill>
                <a:cs typeface="B Nazanin" panose="00000400000000000000" pitchFamily="2" charset="-78"/>
              </a:rPr>
              <a:t>General Abstract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 نسبتا طولانی است و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تاکنون استانداردی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برای آن تهیه نشده است. بنابراین بستگی به سیاست پایگاه یا موسسه یا نشریه دارد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98984"/>
          </a:xfrm>
        </p:spPr>
        <p:txBody>
          <a:bodyPr/>
          <a:lstStyle/>
          <a:p>
            <a:pPr algn="ctr"/>
            <a:r>
              <a:rPr lang="fa-IR" sz="4000" dirty="0" smtClean="0">
                <a:solidFill>
                  <a:srgbClr val="000000"/>
                </a:solidFill>
                <a:cs typeface="B Titr" panose="00000700000000000000" pitchFamily="2" charset="-78"/>
              </a:rPr>
              <a:t>انواع چکیده بر حسب تهیه‌کننده </a:t>
            </a:r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چکیده مولف: </a:t>
            </a:r>
            <a:r>
              <a:rPr lang="en-US" sz="2400" dirty="0" err="1">
                <a:solidFill>
                  <a:srgbClr val="000000"/>
                </a:solidFill>
                <a:cs typeface="B Nazanin" panose="00000400000000000000" pitchFamily="2" charset="-78"/>
              </a:rPr>
              <a:t>Autour</a:t>
            </a:r>
            <a:r>
              <a:rPr lang="en-US" sz="2400" dirty="0">
                <a:solidFill>
                  <a:srgbClr val="000000"/>
                </a:solidFill>
                <a:cs typeface="B Nazanin" panose="00000400000000000000" pitchFamily="2" charset="-78"/>
              </a:rPr>
              <a:t> </a:t>
            </a:r>
            <a:r>
              <a:rPr lang="en-US" sz="2400" dirty="0" err="1">
                <a:solidFill>
                  <a:srgbClr val="000000"/>
                </a:solidFill>
                <a:cs typeface="B Nazanin" panose="00000400000000000000" pitchFamily="2" charset="-78"/>
              </a:rPr>
              <a:t>Abstact</a:t>
            </a:r>
            <a:r>
              <a:rPr lang="en-US" sz="2400" dirty="0">
                <a:solidFill>
                  <a:srgbClr val="000000"/>
                </a:solidFill>
                <a:cs typeface="B Nazanin" panose="00000400000000000000" pitchFamily="2" charset="-78"/>
              </a:rPr>
              <a:t>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  بیشتر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چکیده‌ها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از این نوع هستند و موسسات ترجیح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می‌دهند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که خود مولف که مسلط به متن است چکیده را بنویسد که البته لزوما بهترین چکیده نیست. </a:t>
            </a:r>
          </a:p>
          <a:p>
            <a:pPr>
              <a:lnSpc>
                <a:spcPct val="150000"/>
              </a:lnSpc>
            </a:pPr>
            <a:endParaRPr lang="fa-IR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چکیده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حرفه‌ای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یا تخصصی : </a:t>
            </a:r>
            <a:r>
              <a:rPr lang="en-US" sz="2400" dirty="0">
                <a:solidFill>
                  <a:srgbClr val="000000"/>
                </a:solidFill>
                <a:cs typeface="B Nazanin" panose="00000400000000000000" pitchFamily="2" charset="-78"/>
              </a:rPr>
              <a:t>Professional Abstract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چکیده‌ای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است که توسط افراد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حرفه‌ای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نوشته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می‌شود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که این کار به دلیل توجه به یکدستی و جامعیت بیشتر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می‌باشد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Content Placeholder 2"/>
          <p:cNvSpPr>
            <a:spLocks noGrp="1"/>
          </p:cNvSpPr>
          <p:nvPr>
            <p:ph idx="1"/>
          </p:nvPr>
        </p:nvSpPr>
        <p:spPr>
          <a:xfrm>
            <a:off x="467544" y="548680"/>
            <a:ext cx="8445624" cy="619268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چکیده‌نویسی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دستی : توسط  انسان انجام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می‌شود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. </a:t>
            </a:r>
            <a:endParaRPr lang="fa-IR" sz="20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چکیده‌نویسی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ماشینی : تمام کار به وسیله رایانه است. نقاط دستیابی را نحو قرار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می‌دهد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. و معمولا به دو روش انجام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می‌شود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cs typeface="B Nazanin" panose="00000400000000000000" pitchFamily="2" charset="-78"/>
              </a:rPr>
              <a:t>Key Method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 : که حالت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کلیدواژه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دارد که در یک حوزه مورد قبول است و به عنوان </a:t>
            </a:r>
            <a:r>
              <a:rPr lang="en-US" sz="2400" dirty="0">
                <a:solidFill>
                  <a:srgbClr val="000000"/>
                </a:solidFill>
                <a:cs typeface="B Nazanin" panose="00000400000000000000" pitchFamily="2" charset="-78"/>
              </a:rPr>
              <a:t>Subsystem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 در کنار سیستم اصلی نصب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می‌شود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و به آن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می‌گوید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که این کلمات را انتخاب کن و یک دستور که چگونه آنها را کنار هم قرار دهد و یک جمله بسازد و ساختار نحوی ایجاد کند.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cs typeface="B Nazanin" panose="00000400000000000000" pitchFamily="2" charset="-78"/>
              </a:rPr>
              <a:t>Cue method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 به کلیدواژها امتیاز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می‌دهد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و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براساس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فاصله بین کلمات و امتیازات داده شده کنار هم قرار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می‌گیرد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. پس توالی منطقی وجود ندارد و چکیده دستی بهتر است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pPr algn="ctr"/>
            <a:r>
              <a:rPr lang="fa-IR" sz="4000" dirty="0" smtClean="0">
                <a:solidFill>
                  <a:srgbClr val="000000"/>
                </a:solidFill>
                <a:cs typeface="B Titr" panose="00000700000000000000" pitchFamily="2" charset="-78"/>
              </a:rPr>
              <a:t>چکیده پایان‌نامه‌ها </a:t>
            </a:r>
          </a:p>
        </p:txBody>
      </p:sp>
      <p:sp>
        <p:nvSpPr>
          <p:cNvPr id="59395" name="Content Placeholder 2"/>
          <p:cNvSpPr>
            <a:spLocks noGrp="1"/>
          </p:cNvSpPr>
          <p:nvPr>
            <p:ph idx="1"/>
          </p:nvPr>
        </p:nvSpPr>
        <p:spPr>
          <a:xfrm>
            <a:off x="449586" y="1484784"/>
            <a:ext cx="8363272" cy="491182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در نوشتن چکیده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پایان‌نامه‌ها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و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طرح‌های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پژوهشی توجه به نکاتی الزامی است . </a:t>
            </a:r>
          </a:p>
          <a:p>
            <a:pPr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شروع با یک بحث نظری در یک یا دو خط</a:t>
            </a:r>
          </a:p>
          <a:p>
            <a:pPr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مسئله تحقیق در دو یا سه خط </a:t>
            </a:r>
          </a:p>
          <a:p>
            <a:pPr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اهداف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تحقیق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و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فرضیه‌های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پژوهش </a:t>
            </a:r>
          </a:p>
          <a:p>
            <a:pPr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 روش تحقیق ،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ابزار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پژوهش، جامعه پژوهش </a:t>
            </a:r>
          </a:p>
          <a:p>
            <a:pPr>
              <a:lnSpc>
                <a:spcPct val="150000"/>
              </a:lnSpc>
            </a:pP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یافته‌ها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و نتایج </a:t>
            </a:r>
          </a:p>
          <a:p>
            <a:pPr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کل آن نباید از یک صفحه و نیم بیشتر شود. ( حدود 300 تا 500 واژه 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548" y="188640"/>
            <a:ext cx="8229600" cy="926976"/>
          </a:xfrm>
        </p:spPr>
        <p:txBody>
          <a:bodyPr/>
          <a:lstStyle/>
          <a:p>
            <a:pPr algn="ctr" eaLnBrk="1" hangingPunct="1">
              <a:defRPr/>
            </a:pPr>
            <a:r>
              <a:rPr lang="fa-IR" sz="4000" dirty="0" smtClean="0">
                <a:solidFill>
                  <a:srgbClr val="000000"/>
                </a:solidFill>
                <a:cs typeface="B Titr" panose="00000700000000000000" pitchFamily="2" charset="-78"/>
              </a:rPr>
              <a:t>نمایه چیست ؟ </a:t>
            </a:r>
            <a:endParaRPr lang="fa-IR" sz="4000" dirty="0">
              <a:solidFill>
                <a:srgbClr val="000000"/>
              </a:solidFill>
              <a:cs typeface="B Titr" panose="00000700000000000000" pitchFamily="2" charset="-78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51520" y="1239176"/>
            <a:ext cx="8733656" cy="5618824"/>
          </a:xfrm>
        </p:spPr>
        <p:txBody>
          <a:bodyPr/>
          <a:lstStyle/>
          <a:p>
            <a:pPr algn="justLow" eaLnBrk="1" hangingPunct="1">
              <a:lnSpc>
                <a:spcPct val="150000"/>
              </a:lnSpc>
            </a:pP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به طور ساده نمایه سیاهه‌ای نظام یافته است </a:t>
            </a:r>
          </a:p>
          <a:p>
            <a:pPr algn="justLow" eaLnBrk="1" hangingPunct="1">
              <a:lnSpc>
                <a:spcPct val="150000"/>
              </a:lnSpc>
            </a:pP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دفترچه تلفن ساده‌ترین نوع نمایه می‌باشد </a:t>
            </a:r>
          </a:p>
          <a:p>
            <a:pPr algn="justLow" eaLnBrk="1" hangingPunct="1">
              <a:lnSpc>
                <a:spcPct val="150000"/>
              </a:lnSpc>
            </a:pP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نمایه(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Index</a:t>
            </a:r>
            <a:r>
              <a:rPr lang="fa-IR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)</a:t>
            </a:r>
            <a:r>
              <a:rPr lang="fa-IR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:  واژه ایندکس با ریشه لاتین 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Indic</a:t>
            </a:r>
            <a:r>
              <a:rPr lang="fa-IR" sz="2400" dirty="0" smtClean="0">
                <a:solidFill>
                  <a:srgbClr val="00000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گرفته شده که در قرن 16 به طور کامل وارد زبان انگلیسی شد</a:t>
            </a:r>
          </a:p>
          <a:p>
            <a:pPr algn="justLow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نمایه‌سازی سنتی به شکل ساده اساسی‌ترین کلمات متن را جمع آوری می‌کند، الفبایی می‌کند و آدرس صفحات را می‌دهد.</a:t>
            </a:r>
            <a:endParaRPr lang="fa-IR" dirty="0" smtClean="0"/>
          </a:p>
          <a:p>
            <a:pPr eaLnBrk="1" hangingPunct="1"/>
            <a:endParaRPr lang="fa-I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34466"/>
          </a:xfrm>
        </p:spPr>
        <p:txBody>
          <a:bodyPr/>
          <a:lstStyle/>
          <a:p>
            <a:pPr algn="ctr"/>
            <a:r>
              <a:rPr lang="fa-IR" sz="4000" dirty="0" smtClean="0">
                <a:solidFill>
                  <a:srgbClr val="000000"/>
                </a:solidFill>
                <a:cs typeface="B Titr" panose="00000700000000000000" pitchFamily="2" charset="-78"/>
              </a:rPr>
              <a:t>گام‌های تهیه چکیده</a:t>
            </a:r>
          </a:p>
        </p:txBody>
      </p:sp>
      <p:sp>
        <p:nvSpPr>
          <p:cNvPr id="62467" name="Content Placeholder 2"/>
          <p:cNvSpPr>
            <a:spLocks noGrp="1"/>
          </p:cNvSpPr>
          <p:nvPr>
            <p:ph idx="1"/>
          </p:nvPr>
        </p:nvSpPr>
        <p:spPr>
          <a:xfrm>
            <a:off x="108072" y="991966"/>
            <a:ext cx="8928424" cy="5605386"/>
          </a:xfrm>
        </p:spPr>
        <p:txBody>
          <a:bodyPr/>
          <a:lstStyle/>
          <a:p>
            <a:pPr algn="justLow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در تهیه چکیده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، بعد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از تعیین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خط‌مشی،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برای تهیه چکیده بایستی : </a:t>
            </a:r>
          </a:p>
          <a:p>
            <a:pPr algn="justLow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1. مرور متن اصلی و نه فقط مطالعه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سرفصل‌ها </a:t>
            </a:r>
            <a:endParaRPr lang="fa-IR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algn="justLow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2. مرور مطالب به صورت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حرفه‌ای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و تخصصی به این معنی که باید توجه کنید آیا متن اصلی از انضباط و هماهنگی مطالب برخوردار است و آیا مطالب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آن‌طور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که باید باشد از کل به جزء هست؟ </a:t>
            </a:r>
          </a:p>
          <a:p>
            <a:pPr algn="justLow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3. یافتن جمله اصلی و خط کشیدن زیر آن .</a:t>
            </a:r>
          </a:p>
          <a:p>
            <a:pPr algn="justLow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4. این کار را در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پاراگراف‌های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بعدی و متن اصلی تکرار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می‌کنیم </a:t>
            </a:r>
            <a:endParaRPr lang="fa-IR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algn="justLow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5. در این مرحله بعضی جملات را حذف و با ایجاد ارتباط کامل،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متن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جدیدی به نام چکیده بدست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می‌آید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که منطبق بر متن اصلی است.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447" y="85240"/>
            <a:ext cx="8229600" cy="723106"/>
          </a:xfrm>
        </p:spPr>
        <p:txBody>
          <a:bodyPr/>
          <a:lstStyle/>
          <a:p>
            <a:pPr algn="ctr"/>
            <a:r>
              <a:rPr lang="fa-IR" sz="4000" dirty="0">
                <a:solidFill>
                  <a:srgbClr val="000000"/>
                </a:solidFill>
                <a:cs typeface="B Titr" panose="00000700000000000000" pitchFamily="2" charset="-78"/>
              </a:rPr>
              <a:t>دستورات كلي براي نوشتن چكيده</a:t>
            </a:r>
            <a:endParaRPr lang="en-US" sz="4000" dirty="0">
              <a:solidFill>
                <a:srgbClr val="00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751" y="1196752"/>
            <a:ext cx="8928991" cy="5328592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buNone/>
              <a:defRPr/>
            </a:pP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1</a:t>
            </a:r>
            <a:r>
              <a:rPr lang="ar-SA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- </a:t>
            </a:r>
            <a:r>
              <a:rPr lang="ar-SA" sz="2400" dirty="0">
                <a:solidFill>
                  <a:srgbClr val="000000"/>
                </a:solidFill>
                <a:cs typeface="B Nazanin" panose="00000400000000000000" pitchFamily="2" charset="-78"/>
              </a:rPr>
              <a:t>براي تهية چكيده بايد متن را به دقت مطالعه كرد و از هدف نويسنده و </a:t>
            </a:r>
            <a:r>
              <a:rPr lang="ar-SA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نتيجه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‌</a:t>
            </a:r>
            <a:r>
              <a:rPr lang="ar-SA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گيريهاي </a:t>
            </a:r>
            <a:r>
              <a:rPr lang="ar-SA" sz="2400" dirty="0">
                <a:solidFill>
                  <a:srgbClr val="000000"/>
                </a:solidFill>
                <a:cs typeface="B Nazanin" panose="00000400000000000000" pitchFamily="2" charset="-78"/>
              </a:rPr>
              <a:t>او مطلع شد </a:t>
            </a:r>
            <a:endParaRPr lang="fa-IR" sz="2400" dirty="0" smtClean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marL="0" indent="0" eaLnBrk="1" hangingPunct="1">
              <a:lnSpc>
                <a:spcPct val="150000"/>
              </a:lnSpc>
              <a:buNone/>
              <a:defRPr/>
            </a:pP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2-</a:t>
            </a:r>
            <a:r>
              <a:rPr lang="ar-SA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 حتي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‌</a:t>
            </a:r>
            <a:r>
              <a:rPr lang="ar-SA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المقدور</a:t>
            </a:r>
            <a:r>
              <a:rPr lang="ar-SA" sz="2400" dirty="0">
                <a:solidFill>
                  <a:srgbClr val="000000"/>
                </a:solidFill>
                <a:cs typeface="B Nazanin" panose="00000400000000000000" pitchFamily="2" charset="-78"/>
              </a:rPr>
              <a:t>، خود اطلاع داده شده بايد ذكر گردد نه اينكه دربارة آن </a:t>
            </a:r>
            <a:r>
              <a:rPr lang="ar-SA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اطلاع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،</a:t>
            </a:r>
            <a:r>
              <a:rPr lang="ar-SA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 </a:t>
            </a:r>
            <a:r>
              <a:rPr lang="ar-SA" sz="2400" dirty="0">
                <a:solidFill>
                  <a:srgbClr val="000000"/>
                </a:solidFill>
                <a:cs typeface="B Nazanin" panose="00000400000000000000" pitchFamily="2" charset="-78"/>
              </a:rPr>
              <a:t>مطلبي نوشته شود.</a:t>
            </a:r>
          </a:p>
          <a:p>
            <a:pPr marL="0" indent="0" eaLnBrk="1" hangingPunct="1">
              <a:lnSpc>
                <a:spcPct val="150000"/>
              </a:lnSpc>
              <a:buNone/>
              <a:defRPr/>
            </a:pP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3</a:t>
            </a:r>
            <a:r>
              <a:rPr lang="ar-SA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-</a:t>
            </a:r>
            <a:r>
              <a:rPr lang="ar-SA" sz="2400" dirty="0">
                <a:solidFill>
                  <a:srgbClr val="000000"/>
                </a:solidFill>
                <a:cs typeface="B Nazanin" panose="00000400000000000000" pitchFamily="2" charset="-78"/>
              </a:rPr>
              <a:t> افكار و عقايد شخصي نبايد در چكيده دخالت داده شود يعني از تفسير نوشتة اصلي يا انتقاد آن در چكيده بايد </a:t>
            </a:r>
            <a:r>
              <a:rPr lang="ar-SA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خودداري</a:t>
            </a:r>
            <a:r>
              <a:rPr lang="en-US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 </a:t>
            </a:r>
            <a:r>
              <a:rPr lang="ar-SA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كرد.</a:t>
            </a:r>
            <a:endParaRPr lang="fa-IR" sz="2400" dirty="0" smtClean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marL="0" indent="0" eaLnBrk="1" hangingPunct="1">
              <a:lnSpc>
                <a:spcPct val="150000"/>
              </a:lnSpc>
              <a:buNone/>
              <a:defRPr/>
            </a:pPr>
            <a:r>
              <a:rPr lang="ar-SA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4-در </a:t>
            </a:r>
            <a:r>
              <a:rPr lang="ar-SA" sz="2400" dirty="0">
                <a:solidFill>
                  <a:srgbClr val="000000"/>
                </a:solidFill>
                <a:cs typeface="B Nazanin" panose="00000400000000000000" pitchFamily="2" charset="-78"/>
              </a:rPr>
              <a:t>صورتيكه </a:t>
            </a:r>
            <a:r>
              <a:rPr lang="ar-SA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نوشته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‌</a:t>
            </a:r>
            <a:r>
              <a:rPr lang="ar-SA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اي </a:t>
            </a:r>
            <a:r>
              <a:rPr lang="ar-SA" sz="2400" dirty="0">
                <a:solidFill>
                  <a:srgbClr val="000000"/>
                </a:solidFill>
                <a:cs typeface="B Nazanin" panose="00000400000000000000" pitchFamily="2" charset="-78"/>
              </a:rPr>
              <a:t>داراي تصوير يا جدول باشد بايد در پايان چكيده به آن اشاره شود</a:t>
            </a:r>
            <a:r>
              <a:rPr lang="ar-SA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.</a:t>
            </a:r>
            <a:endParaRPr lang="ar-SA" sz="2400" dirty="0">
              <a:solidFill>
                <a:srgbClr val="000000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6599904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10952"/>
          </a:xfrm>
        </p:spPr>
        <p:txBody>
          <a:bodyPr/>
          <a:lstStyle/>
          <a:p>
            <a:pPr algn="ctr"/>
            <a:r>
              <a:rPr lang="ar-SA" sz="3600" dirty="0">
                <a:solidFill>
                  <a:srgbClr val="000000"/>
                </a:solidFill>
                <a:cs typeface="B Titr" panose="00000700000000000000" pitchFamily="2" charset="-78"/>
              </a:rPr>
              <a:t>سبك نگارش </a:t>
            </a:r>
            <a:r>
              <a:rPr lang="ar-SA" sz="3600" dirty="0" smtClean="0">
                <a:solidFill>
                  <a:srgbClr val="000000"/>
                </a:solidFill>
                <a:cs typeface="B Titr" panose="00000700000000000000" pitchFamily="2" charset="-78"/>
              </a:rPr>
              <a:t>چكيده</a:t>
            </a:r>
            <a:r>
              <a:rPr lang="fa-IR" sz="3600" dirty="0" smtClean="0">
                <a:solidFill>
                  <a:srgbClr val="000000"/>
                </a:solidFill>
                <a:cs typeface="B Titr" panose="00000700000000000000" pitchFamily="2" charset="-78"/>
              </a:rPr>
              <a:t>‌</a:t>
            </a:r>
            <a:r>
              <a:rPr lang="ar-SA" sz="3600" dirty="0" smtClean="0">
                <a:solidFill>
                  <a:srgbClr val="000000"/>
                </a:solidFill>
                <a:cs typeface="B Titr" panose="00000700000000000000" pitchFamily="2" charset="-78"/>
              </a:rPr>
              <a:t>هاي </a:t>
            </a:r>
            <a:r>
              <a:rPr lang="ar-SA" sz="3600" dirty="0">
                <a:solidFill>
                  <a:srgbClr val="000000"/>
                </a:solidFill>
                <a:cs typeface="B Titr" panose="00000700000000000000" pitchFamily="2" charset="-78"/>
              </a:rPr>
              <a:t>فارسي</a:t>
            </a:r>
            <a:endParaRPr lang="en-US" sz="3600" dirty="0">
              <a:solidFill>
                <a:srgbClr val="00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427" y="1124745"/>
            <a:ext cx="8229600" cy="5184576"/>
          </a:xfr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ar-SA" sz="2400" dirty="0">
                <a:solidFill>
                  <a:srgbClr val="000000"/>
                </a:solidFill>
                <a:cs typeface="B Nazanin" panose="00000400000000000000" pitchFamily="2" charset="-78"/>
              </a:rPr>
              <a:t>الف – </a:t>
            </a:r>
            <a:r>
              <a:rPr lang="ar-SA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جمله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‌</a:t>
            </a:r>
            <a:r>
              <a:rPr lang="ar-SA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ها </a:t>
            </a:r>
            <a:r>
              <a:rPr lang="ar-SA" sz="2400" dirty="0">
                <a:solidFill>
                  <a:srgbClr val="000000"/>
                </a:solidFill>
                <a:cs typeface="B Nazanin" panose="00000400000000000000" pitchFamily="2" charset="-78"/>
              </a:rPr>
              <a:t>بايد </a:t>
            </a:r>
            <a:r>
              <a:rPr lang="ar-SA" sz="2400" dirty="0">
                <a:solidFill>
                  <a:srgbClr val="FF0000"/>
                </a:solidFill>
                <a:cs typeface="B Nazanin" panose="00000400000000000000" pitchFamily="2" charset="-78"/>
              </a:rPr>
              <a:t>خبري</a:t>
            </a:r>
            <a:r>
              <a:rPr lang="ar-SA" sz="2400" dirty="0">
                <a:solidFill>
                  <a:srgbClr val="000000"/>
                </a:solidFill>
                <a:cs typeface="B Nazanin" panose="00000400000000000000" pitchFamily="2" charset="-78"/>
              </a:rPr>
              <a:t> باشند.</a:t>
            </a:r>
            <a:endParaRPr lang="fa-IR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ar-SA" sz="2400" dirty="0">
                <a:solidFill>
                  <a:srgbClr val="000000"/>
                </a:solidFill>
                <a:cs typeface="B Nazanin" panose="00000400000000000000" pitchFamily="2" charset="-78"/>
              </a:rPr>
              <a:t>ب- </a:t>
            </a:r>
            <a:r>
              <a:rPr lang="ar-SA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جمله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‌</a:t>
            </a:r>
            <a:r>
              <a:rPr lang="ar-SA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ها </a:t>
            </a:r>
            <a:r>
              <a:rPr lang="ar-SA" sz="2400" dirty="0">
                <a:solidFill>
                  <a:srgbClr val="000000"/>
                </a:solidFill>
                <a:cs typeface="B Nazanin" panose="00000400000000000000" pitchFamily="2" charset="-78"/>
              </a:rPr>
              <a:t>بايد </a:t>
            </a:r>
            <a:r>
              <a:rPr lang="ar-SA" sz="2400" dirty="0">
                <a:solidFill>
                  <a:srgbClr val="FF0000"/>
                </a:solidFill>
                <a:cs typeface="B Nazanin" panose="00000400000000000000" pitchFamily="2" charset="-78"/>
              </a:rPr>
              <a:t>ساده</a:t>
            </a:r>
            <a:r>
              <a:rPr lang="ar-SA" sz="2400" dirty="0">
                <a:solidFill>
                  <a:srgbClr val="000000"/>
                </a:solidFill>
                <a:cs typeface="B Nazanin" panose="00000400000000000000" pitchFamily="2" charset="-78"/>
              </a:rPr>
              <a:t> باشند</a:t>
            </a:r>
            <a:endParaRPr lang="fa-IR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ar-SA" sz="2400" dirty="0">
                <a:solidFill>
                  <a:srgbClr val="000000"/>
                </a:solidFill>
                <a:cs typeface="B Nazanin" panose="00000400000000000000" pitchFamily="2" charset="-78"/>
              </a:rPr>
              <a:t>ج- چكيده بايد شامل </a:t>
            </a:r>
            <a:r>
              <a:rPr lang="ar-SA" sz="2400" dirty="0" smtClean="0">
                <a:solidFill>
                  <a:srgbClr val="FF0000"/>
                </a:solidFill>
                <a:cs typeface="B Nazanin" panose="00000400000000000000" pitchFamily="2" charset="-78"/>
              </a:rPr>
              <a:t>كلم</a:t>
            </a:r>
            <a:r>
              <a:rPr lang="fa-IR" sz="2400" dirty="0" smtClean="0">
                <a:solidFill>
                  <a:srgbClr val="FF0000"/>
                </a:solidFill>
                <a:cs typeface="B Nazanin" panose="00000400000000000000" pitchFamily="2" charset="-78"/>
              </a:rPr>
              <a:t>ات</a:t>
            </a:r>
            <a:r>
              <a:rPr lang="ar-SA" sz="2400" dirty="0" smtClean="0">
                <a:solidFill>
                  <a:srgbClr val="FF0000"/>
                </a:solidFill>
                <a:cs typeface="B Nazanin" panose="00000400000000000000" pitchFamily="2" charset="-78"/>
              </a:rPr>
              <a:t> و </a:t>
            </a:r>
            <a:r>
              <a:rPr lang="ar-SA" sz="2400" dirty="0">
                <a:solidFill>
                  <a:srgbClr val="FF0000"/>
                </a:solidFill>
                <a:cs typeface="B Nazanin" panose="00000400000000000000" pitchFamily="2" charset="-78"/>
              </a:rPr>
              <a:t>اصطلاحات فني و علمي </a:t>
            </a:r>
            <a:r>
              <a:rPr lang="ar-SA" sz="2400" dirty="0">
                <a:solidFill>
                  <a:srgbClr val="000000"/>
                </a:solidFill>
                <a:cs typeface="B Nazanin" panose="00000400000000000000" pitchFamily="2" charset="-78"/>
              </a:rPr>
              <a:t>متن اصلي باشد.</a:t>
            </a:r>
            <a:endParaRPr lang="fa-IR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ar-SA" sz="2400" dirty="0">
                <a:solidFill>
                  <a:srgbClr val="000000"/>
                </a:solidFill>
                <a:cs typeface="B Nazanin" panose="00000400000000000000" pitchFamily="2" charset="-78"/>
              </a:rPr>
              <a:t>د- </a:t>
            </a:r>
            <a:r>
              <a:rPr lang="ar-SA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جمله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‌</a:t>
            </a:r>
            <a:r>
              <a:rPr lang="ar-SA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ها </a:t>
            </a:r>
            <a:r>
              <a:rPr lang="ar-SA" sz="2400" dirty="0">
                <a:solidFill>
                  <a:srgbClr val="000000"/>
                </a:solidFill>
                <a:cs typeface="B Nazanin" panose="00000400000000000000" pitchFamily="2" charset="-78"/>
              </a:rPr>
              <a:t>بايد تا آنجا كه ممكن است </a:t>
            </a:r>
            <a:r>
              <a:rPr lang="ar-SA" sz="2400" dirty="0">
                <a:solidFill>
                  <a:srgbClr val="FF0000"/>
                </a:solidFill>
                <a:cs typeface="B Nazanin" panose="00000400000000000000" pitchFamily="2" charset="-78"/>
              </a:rPr>
              <a:t>كوتاه</a:t>
            </a:r>
            <a:r>
              <a:rPr lang="ar-SA" sz="2400" dirty="0">
                <a:solidFill>
                  <a:srgbClr val="000000"/>
                </a:solidFill>
                <a:cs typeface="B Nazanin" panose="00000400000000000000" pitchFamily="2" charset="-78"/>
              </a:rPr>
              <a:t> باشند.</a:t>
            </a:r>
            <a:endParaRPr lang="fa-IR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ﻫ</a:t>
            </a:r>
            <a:r>
              <a:rPr lang="ar-SA" sz="2400" dirty="0">
                <a:solidFill>
                  <a:srgbClr val="000000"/>
                </a:solidFill>
                <a:cs typeface="B Nazanin" panose="00000400000000000000" pitchFamily="2" charset="-78"/>
              </a:rPr>
              <a:t> - از وجه وصفي تا آنجا كه ممكن است كمتر استفاده شود.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ar-SA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ح- </a:t>
            </a:r>
            <a:r>
              <a:rPr lang="ar-SA" sz="2400" dirty="0">
                <a:solidFill>
                  <a:srgbClr val="000000"/>
                </a:solidFill>
                <a:cs typeface="B Nazanin" panose="00000400000000000000" pitchFamily="2" charset="-78"/>
              </a:rPr>
              <a:t>در "چكيده" لازم نيست سبك نگارش متن اصلي حفظ شود.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ar-SA" sz="2400" dirty="0">
                <a:solidFill>
                  <a:srgbClr val="000000"/>
                </a:solidFill>
                <a:cs typeface="B Nazanin" panose="00000400000000000000" pitchFamily="2" charset="-78"/>
              </a:rPr>
              <a:t>ز- در نوشتن </a:t>
            </a:r>
            <a:r>
              <a:rPr lang="ar-SA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جمله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‌</a:t>
            </a:r>
            <a:r>
              <a:rPr lang="ar-SA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ها </a:t>
            </a:r>
            <a:r>
              <a:rPr lang="ar-SA" sz="2400" dirty="0">
                <a:solidFill>
                  <a:srgbClr val="000000"/>
                </a:solidFill>
                <a:cs typeface="B Nazanin" panose="00000400000000000000" pitchFamily="2" charset="-78"/>
              </a:rPr>
              <a:t>بايد </a:t>
            </a:r>
            <a:r>
              <a:rPr lang="ar-SA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هرچه </a:t>
            </a:r>
            <a:r>
              <a:rPr lang="ar-SA" sz="2400" dirty="0">
                <a:solidFill>
                  <a:srgbClr val="000000"/>
                </a:solidFill>
                <a:cs typeface="B Nazanin" panose="00000400000000000000" pitchFamily="2" charset="-78"/>
              </a:rPr>
              <a:t>ممكن است از آوردن </a:t>
            </a:r>
            <a:r>
              <a:rPr lang="ar-SA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كلمه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‌</a:t>
            </a:r>
            <a:r>
              <a:rPr lang="ar-SA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هاي </a:t>
            </a:r>
            <a:r>
              <a:rPr lang="ar-SA" sz="2400" dirty="0">
                <a:solidFill>
                  <a:srgbClr val="000000"/>
                </a:solidFill>
                <a:cs typeface="B Nazanin" panose="00000400000000000000" pitchFamily="2" charset="-78"/>
              </a:rPr>
              <a:t>اضافي پرهيز كرد.</a:t>
            </a:r>
            <a:endParaRPr lang="en-US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65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5776" y="332656"/>
            <a:ext cx="5400600" cy="720080"/>
          </a:xfrm>
        </p:spPr>
        <p:txBody>
          <a:bodyPr/>
          <a:lstStyle/>
          <a:p>
            <a:pPr algn="ctr"/>
            <a:r>
              <a:rPr lang="fa-IR" sz="3200" dirty="0" smtClean="0">
                <a:solidFill>
                  <a:srgbClr val="000000"/>
                </a:solidFill>
                <a:cs typeface="B Titr" panose="00000700000000000000" pitchFamily="2" charset="-78"/>
              </a:rPr>
              <a:t>منابع و مآخذ</a:t>
            </a:r>
            <a:endParaRPr lang="en-US" sz="3200" dirty="0">
              <a:solidFill>
                <a:srgbClr val="000000"/>
              </a:solidFill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371454" cy="4767808"/>
          </a:xfrm>
        </p:spPr>
        <p:txBody>
          <a:bodyPr/>
          <a:lstStyle/>
          <a:p>
            <a:pPr algn="justLow">
              <a:lnSpc>
                <a:spcPct val="150000"/>
              </a:lnSpc>
            </a:pPr>
            <a:r>
              <a:rPr lang="fa-IR" sz="22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نوروزی، علیرضا، ولایتی، خالید(1389). نمایه‌سازی موضوعی: نمایه‌سازی مفهومی.تهران: چاپار.</a:t>
            </a:r>
          </a:p>
          <a:p>
            <a:pPr algn="justLow">
              <a:lnSpc>
                <a:spcPct val="150000"/>
              </a:lnSpc>
            </a:pPr>
            <a:r>
              <a:rPr lang="fa-IR" sz="22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نوروزی، علیرضا( 1389). نمایه‌سازی کتاب: راهنمایی برای ناشران، نمایه‌سازان، مولفان و مترجمان. تهران: چاپار. </a:t>
            </a:r>
            <a:endParaRPr lang="fa-IR" sz="22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algn="justLow">
              <a:lnSpc>
                <a:spcPct val="150000"/>
              </a:lnSpc>
            </a:pPr>
            <a:r>
              <a:rPr lang="fa-IR" sz="22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کاظم‌پور، زهرا، اشرفی‌ریزی، حسن(1389). مقدمه‌ای بر نمایه‌سازی و چکیده‌نویسی: راهنمای عملی. تهران: چاپار.</a:t>
            </a:r>
          </a:p>
          <a:p>
            <a:pPr algn="justLow">
              <a:lnSpc>
                <a:spcPct val="150000"/>
              </a:lnSpc>
            </a:pPr>
            <a:r>
              <a:rPr lang="fa-IR" sz="22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کولیوند،دونالد، کولیوند، آنا(1386). درآمدی بر چکیده نویسی و نمایه‌سازی. تهران: چاپار.</a:t>
            </a:r>
          </a:p>
        </p:txBody>
      </p:sp>
    </p:spTree>
    <p:extLst>
      <p:ext uri="{BB962C8B-B14F-4D97-AF65-F5344CB8AC3E}">
        <p14:creationId xmlns:p14="http://schemas.microsoft.com/office/powerpoint/2010/main" val="265513405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3000" b="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9674353" flipV="1">
            <a:off x="2534737" y="5224863"/>
            <a:ext cx="51125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6600" dirty="0" smtClean="0">
                <a:solidFill>
                  <a:srgbClr val="000000"/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  <a:t>با تشکر از حسن توجه شما</a:t>
            </a:r>
            <a:endParaRPr lang="en-US" sz="6600" dirty="0">
              <a:solidFill>
                <a:srgbClr val="000000"/>
              </a:solidFill>
              <a:latin typeface="IranNastaliq" panose="02020505000000020003" pitchFamily="18" charset="0"/>
              <a:cs typeface="IranNastaliq" panose="020205050000000200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4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pPr algn="ctr" eaLnBrk="1" hangingPunct="1"/>
            <a:r>
              <a:rPr lang="fa-IR" sz="4000" dirty="0" smtClean="0">
                <a:solidFill>
                  <a:srgbClr val="000000"/>
                </a:solidFill>
                <a:cs typeface="B Titr" panose="00000700000000000000" pitchFamily="2" charset="-78"/>
              </a:rPr>
              <a:t>تعریف نمایه 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89437"/>
          </a:xfrm>
        </p:spPr>
        <p:txBody>
          <a:bodyPr/>
          <a:lstStyle/>
          <a:p>
            <a:pPr algn="justLow" eaLnBrk="1" hangingPunct="1">
              <a:lnSpc>
                <a:spcPct val="150000"/>
              </a:lnSpc>
            </a:pP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طبق استاندارد نمايه‌سازي بريتانيا، نمايه سياهه نظام‌يافته مدخلهايي است كه به منظور كمك به استفاده‌كنندگان در جايابي اطلاعات يك مدرك ساخته مي‌شود.</a:t>
            </a:r>
          </a:p>
          <a:p>
            <a:pPr marL="0" indent="0" algn="justLow" eaLnBrk="1" hangingPunct="1">
              <a:lnSpc>
                <a:spcPct val="150000"/>
              </a:lnSpc>
              <a:buNone/>
            </a:pPr>
            <a:endParaRPr lang="en-US" sz="2400" dirty="0" smtClean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algn="justLow" eaLnBrk="1" hangingPunct="1">
              <a:lnSpc>
                <a:spcPct val="150000"/>
              </a:lnSpc>
            </a:pP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نمايه راهنماي نظام‌يافته محتواي مجموعه‌اي از آثار نظير مقاله‌هاي يك يا چند مجله است.</a:t>
            </a:r>
            <a:endParaRPr lang="en-US" sz="2400" dirty="0" smtClean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eaLnBrk="1" hangingPunct="1"/>
            <a:endParaRPr lang="fa-I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009650"/>
          </a:xfrm>
        </p:spPr>
        <p:txBody>
          <a:bodyPr/>
          <a:lstStyle/>
          <a:p>
            <a:pPr algn="ctr" eaLnBrk="1" hangingPunct="1"/>
            <a:r>
              <a:rPr lang="fa-IR" sz="4000" dirty="0">
                <a:solidFill>
                  <a:srgbClr val="000000"/>
                </a:solidFill>
                <a:cs typeface="B Titr" panose="00000700000000000000" pitchFamily="2" charset="-78"/>
              </a:rPr>
              <a:t>نیاز به نمایه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539552" y="1714500"/>
            <a:ext cx="8373616" cy="4786312"/>
          </a:xfrm>
        </p:spPr>
        <p:txBody>
          <a:bodyPr/>
          <a:lstStyle/>
          <a:p>
            <a:pPr eaLnBrk="1" hangingPunct="1"/>
            <a:endParaRPr lang="fa-IR" dirty="0" smtClean="0"/>
          </a:p>
          <a:p>
            <a:pPr eaLnBrk="1" hangingPunct="1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هدف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اساسی کتابخانه‌ها،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حفظ و انتقال اطلاعات و دانش از نسلی به نسل دیگر بوده است. این ساز و کار رویکردی مشترک دارد یعنی : </a:t>
            </a:r>
            <a:endParaRPr lang="en-US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eaLnBrk="1" hangingPunct="1">
              <a:lnSpc>
                <a:spcPct val="150000"/>
              </a:lnSpc>
            </a:pP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جمع‌آوری،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ذخیره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اطلاعات،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استفاده به محض درخواست </a:t>
            </a:r>
            <a:endParaRPr lang="en-US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eaLnBrk="1" hangingPunct="1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دهه 1940 عصر افزایش سریع اطلاعات </a:t>
            </a:r>
            <a:endParaRPr lang="en-US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eaLnBrk="1" hangingPunct="1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راهنماهای کلی دیگر کافی نبود. </a:t>
            </a:r>
            <a:endParaRPr lang="en-US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eaLnBrk="1" hangingPunct="1"/>
            <a:endParaRPr lang="fa-I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txBody>
          <a:bodyPr/>
          <a:lstStyle/>
          <a:p>
            <a:pPr algn="ctr" eaLnBrk="1" hangingPunct="1"/>
            <a:r>
              <a:rPr lang="fa-IR" sz="4000" dirty="0">
                <a:solidFill>
                  <a:srgbClr val="000000"/>
                </a:solidFill>
                <a:cs typeface="B Titr" panose="00000700000000000000" pitchFamily="2" charset="-78"/>
              </a:rPr>
              <a:t>نیاز به نمایه 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311952" cy="4389437"/>
          </a:xfrm>
        </p:spPr>
        <p:txBody>
          <a:bodyPr/>
          <a:lstStyle/>
          <a:p>
            <a:pPr algn="justLow" eaLnBrk="1" hangingPunct="1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ما از داشتن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میلیون‌ها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سند راضی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نبودیم،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بلکه به تحلیل موثر و سریع محتوای آن اسناد نیاز داشتیم .</a:t>
            </a:r>
          </a:p>
          <a:p>
            <a:pPr algn="justLow" eaLnBrk="1" hangingPunct="1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 دیگر تحمل کندی روشهای کتابداری سنتی را نداشتیم </a:t>
            </a:r>
            <a:endParaRPr lang="en-US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algn="justLow" eaLnBrk="1" hangingPunct="1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به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موازات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تغییر نیازهای اطلاعاتی، تغییر فناوری هم صورت گرفت. </a:t>
            </a:r>
            <a:endParaRPr lang="en-US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algn="justLow" eaLnBrk="1" hangingPunct="1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یکی از تحولات آرام و بسیار اساسی در نیمه دوم قرن نوزدهم :</a:t>
            </a:r>
          </a:p>
          <a:p>
            <a:pPr algn="justLow" eaLnBrk="1" hangingPunct="1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تغییر بازیابی اطلاعات از اعم به اخص </a:t>
            </a:r>
          </a:p>
          <a:p>
            <a:pPr algn="justLow" eaLnBrk="1" hangingPunct="1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یکی از راهﻫﺎی سازماندهی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اطلاعات،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نماﯾﻪسازی است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/>
          <a:lstStyle/>
          <a:p>
            <a:pPr algn="ctr" eaLnBrk="1" hangingPunct="1"/>
            <a:r>
              <a:rPr lang="fa-IR" sz="4000" dirty="0">
                <a:solidFill>
                  <a:srgbClr val="000000"/>
                </a:solidFill>
                <a:cs typeface="B Titr" panose="00000700000000000000" pitchFamily="2" charset="-78"/>
              </a:rPr>
              <a:t>اهداف </a:t>
            </a:r>
            <a:r>
              <a:rPr lang="fa-IR" sz="4000" dirty="0" smtClean="0">
                <a:solidFill>
                  <a:srgbClr val="000000"/>
                </a:solidFill>
                <a:cs typeface="B Titr" panose="00000700000000000000" pitchFamily="2" charset="-78"/>
              </a:rPr>
              <a:t>نمایه‌سازی </a:t>
            </a:r>
            <a:endParaRPr lang="fa-IR" sz="4000" dirty="0">
              <a:solidFill>
                <a:srgbClr val="000000"/>
              </a:solidFill>
              <a:cs typeface="B Titr" panose="00000700000000000000" pitchFamily="2" charset="-78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89437"/>
          </a:xfrm>
        </p:spPr>
        <p:txBody>
          <a:bodyPr/>
          <a:lstStyle/>
          <a:p>
            <a:pPr algn="justLow" eaLnBrk="1" hangingPunct="1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نمایه دارای دو هدف کلی است زمان و تلاش برای یافتن اطلاعات را به حداقل میزان کاهش دهد و موفقیت جستجوی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استفاده‌کننده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را به حداکثر برساند.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(انتخاب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واژه مناسب در زمان کمتر و با تلاش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کمتر)</a:t>
            </a:r>
            <a:endParaRPr lang="en-US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algn="justLow" eaLnBrk="1" hangingPunct="1">
              <a:lnSpc>
                <a:spcPct val="150000"/>
              </a:lnSpc>
            </a:pP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نمایه‌ها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و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چکیده‌ها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به ارزش سند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می‌افزایند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.</a:t>
            </a:r>
            <a:endParaRPr lang="en-US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algn="justLow" eaLnBrk="1" hangingPunct="1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نمایه یک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فراداده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است (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داده‌ای در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مورد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داده‌ها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)</a:t>
            </a:r>
            <a:endParaRPr lang="en-US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algn="justLow" eaLnBrk="1" hangingPunct="1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فضای نمایه دارای دو گزاره مربوط به سند نمایه شده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است. </a:t>
            </a:r>
            <a:r>
              <a:rPr lang="fa-IR" sz="2400" dirty="0" smtClean="0">
                <a:solidFill>
                  <a:srgbClr val="FF0000"/>
                </a:solidFill>
                <a:cs typeface="B Nazanin" panose="00000400000000000000" pitchFamily="2" charset="-78"/>
              </a:rPr>
              <a:t>(شمول </a:t>
            </a:r>
            <a:r>
              <a:rPr lang="fa-IR" sz="2400" dirty="0">
                <a:solidFill>
                  <a:srgbClr val="FF0000"/>
                </a:solidFill>
                <a:cs typeface="B Nazanin" panose="00000400000000000000" pitchFamily="2" charset="-78"/>
              </a:rPr>
              <a:t>و </a:t>
            </a:r>
            <a:r>
              <a:rPr lang="fa-IR" sz="2400" dirty="0" smtClean="0">
                <a:solidFill>
                  <a:srgbClr val="FF0000"/>
                </a:solidFill>
                <a:cs typeface="B Nazanin" panose="00000400000000000000" pitchFamily="2" charset="-78"/>
              </a:rPr>
              <a:t>عدم‌شمول)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یعنی چه چیزی در نمایه وجود دارد و چه چیزی در نمایه وجود ندارد.</a:t>
            </a:r>
            <a:endParaRPr lang="en-US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algn="justLow" eaLnBrk="1" hangingPunct="1"/>
            <a:endParaRPr lang="fa-I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691680" y="188640"/>
            <a:ext cx="5904656" cy="894322"/>
          </a:xfrm>
        </p:spPr>
        <p:txBody>
          <a:bodyPr/>
          <a:lstStyle/>
          <a:p>
            <a:pPr algn="ctr" eaLnBrk="1" hangingPunct="1"/>
            <a:r>
              <a:rPr lang="fa-IR" sz="3600" dirty="0">
                <a:solidFill>
                  <a:srgbClr val="000000"/>
                </a:solidFill>
                <a:cs typeface="B Titr" panose="00000700000000000000" pitchFamily="2" charset="-78"/>
              </a:rPr>
              <a:t>تاریخچه </a:t>
            </a:r>
            <a:r>
              <a:rPr lang="fa-IR" sz="3600" dirty="0" smtClean="0">
                <a:solidFill>
                  <a:srgbClr val="000000"/>
                </a:solidFill>
                <a:cs typeface="B Titr" panose="00000700000000000000" pitchFamily="2" charset="-78"/>
              </a:rPr>
              <a:t>نمایه‌سازی </a:t>
            </a:r>
            <a:endParaRPr lang="fa-IR" sz="4800" dirty="0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251520" y="1298986"/>
            <a:ext cx="8784976" cy="515435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تاریخ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نمایه‌سازی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و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چکیده‌نویسی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با تاریخ</a:t>
            </a:r>
            <a:r>
              <a:rPr lang="fa-IR" sz="2400" dirty="0">
                <a:solidFill>
                  <a:srgbClr val="FF0000"/>
                </a:solidFill>
                <a:cs typeface="B Nazanin" panose="00000400000000000000" pitchFamily="2" charset="-78"/>
              </a:rPr>
              <a:t> نوشتن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و مجموعه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پیشینه‌های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اطلاعات ارتباط نزدیکی دارد</a:t>
            </a:r>
            <a:endParaRPr lang="en-US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eaLnBrk="1" hangingPunct="1">
              <a:lnSpc>
                <a:spcPct val="150000"/>
              </a:lnSpc>
            </a:pP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نمایه‌های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اولیه به اسامی اشخاص و یا ترتیب آمدن کلمات در متن محدود بود.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از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جمله اولین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نمایه‌ها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: کشف اللغات </a:t>
            </a:r>
            <a:r>
              <a:rPr lang="en-US" sz="2400" dirty="0">
                <a:solidFill>
                  <a:srgbClr val="000000"/>
                </a:solidFill>
                <a:cs typeface="B Nazanin" panose="00000400000000000000" pitchFamily="2" charset="-78"/>
              </a:rPr>
              <a:t>( concordances)</a:t>
            </a:r>
          </a:p>
          <a:p>
            <a:pPr eaLnBrk="1" hangingPunct="1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استفاده از نمایه برای طومار پاپیروس مستلزم باز و بسته کردن مکرر طومار بود. و نمایه آن به شکل صفحه کوچکی به طومار متصل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می‌شده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است  و با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بوجود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آمدن کدکس که شکل جدید کتاب بود گامی اساسی در نمایه شد. و نمایه کتاب برای اولین بار عملی شد. </a:t>
            </a:r>
            <a:endParaRPr lang="en-US" sz="2400" dirty="0">
              <a:solidFill>
                <a:srgbClr val="000000"/>
              </a:solidFill>
              <a:cs typeface="B Nazanin" panose="00000400000000000000" pitchFamily="2" charset="-78"/>
            </a:endParaRPr>
          </a:p>
          <a:p>
            <a:pPr eaLnBrk="1" hangingPunct="1">
              <a:lnSpc>
                <a:spcPct val="150000"/>
              </a:lnSpc>
            </a:pP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اختراع چاپ، رشد سریع چاپ و تولید کتاب،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نیاز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به </a:t>
            </a:r>
            <a:r>
              <a:rPr lang="fa-IR" sz="2400" dirty="0" smtClean="0">
                <a:solidFill>
                  <a:srgbClr val="000000"/>
                </a:solidFill>
                <a:cs typeface="B Nazanin" panose="00000400000000000000" pitchFamily="2" charset="-78"/>
              </a:rPr>
              <a:t>نمایه‌های </a:t>
            </a:r>
            <a:r>
              <a:rPr lang="fa-IR" sz="2400" dirty="0">
                <a:solidFill>
                  <a:srgbClr val="000000"/>
                </a:solidFill>
                <a:cs typeface="B Nazanin" panose="00000400000000000000" pitchFamily="2" charset="-78"/>
              </a:rPr>
              <a:t>کتاب را افزایش داد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ustom 2">
      <a:dk1>
        <a:srgbClr val="FFFFFF"/>
      </a:dk1>
      <a:lt1>
        <a:srgbClr val="FFFFFF"/>
      </a:lt1>
      <a:dk2>
        <a:srgbClr val="FFFFFF"/>
      </a:dk2>
      <a:lt2>
        <a:srgbClr val="FFFFFF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1135</TotalTime>
  <Words>3059</Words>
  <Application>Microsoft Office PowerPoint</Application>
  <PresentationFormat>On-screen Show (4:3)</PresentationFormat>
  <Paragraphs>248</Paragraphs>
  <Slides>44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Flow</vt:lpstr>
      <vt:lpstr>PowerPoint Presentation</vt:lpstr>
      <vt:lpstr> نمایه‌سازی و چکیده‌نویسی</vt:lpstr>
      <vt:lpstr>در این ارائه خواهیم دید:</vt:lpstr>
      <vt:lpstr>نمایه چیست ؟ </vt:lpstr>
      <vt:lpstr>تعریف نمایه </vt:lpstr>
      <vt:lpstr>نیاز به نمایه</vt:lpstr>
      <vt:lpstr>نیاز به نمایه </vt:lpstr>
      <vt:lpstr>اهداف نمایه‌سازی </vt:lpstr>
      <vt:lpstr>تاریخچه نمایه‌سازی </vt:lpstr>
      <vt:lpstr>تاریخچه نمایه‌سازی </vt:lpstr>
      <vt:lpstr>تاریخچه نمایه‌سازی </vt:lpstr>
      <vt:lpstr>نمایه‌سازان </vt:lpstr>
      <vt:lpstr> ویژگی نمایه‌سازان </vt:lpstr>
      <vt:lpstr>نمایه‌های قدیمی </vt:lpstr>
      <vt:lpstr>KWOC</vt:lpstr>
      <vt:lpstr>Permuterm</vt:lpstr>
      <vt:lpstr>Permuterm</vt:lpstr>
      <vt:lpstr>انواع نمایه انتهای کتاب</vt:lpstr>
      <vt:lpstr>نمایه انتهای کتاب </vt:lpstr>
      <vt:lpstr>تفاوت‌های نمایه برون‌بافتی و درون‌بافتی</vt:lpstr>
      <vt:lpstr>عناصر نمایه‌های درون‌بافتی و برون‌بافتی</vt:lpstr>
      <vt:lpstr>گام‌های ایجاد یک نمایه </vt:lpstr>
      <vt:lpstr>نمایه‌ها بر حسب روش تنظیم </vt:lpstr>
      <vt:lpstr>نمایه استنادی </vt:lpstr>
      <vt:lpstr>ویژگی‌های خطی مشی: سیاست نمایه‌سازی کتاب</vt:lpstr>
      <vt:lpstr>نمایه‌سازی مجموعه</vt:lpstr>
      <vt:lpstr> جامعیت و مانعیت (Recall, Precision)</vt:lpstr>
      <vt:lpstr>زبان‌های نمایه‌سازی </vt:lpstr>
      <vt:lpstr>زبان‌های نمایه‌‎سازی </vt:lpstr>
      <vt:lpstr>زبان‌های نمایه‌سازی </vt:lpstr>
      <vt:lpstr>زبان‌های نمایه‌سازی </vt:lpstr>
      <vt:lpstr>تعریف چکیده  </vt:lpstr>
      <vt:lpstr>انواع چکیده بر حسب لحن </vt:lpstr>
      <vt:lpstr>انواع چکیده  برحسب لحن </vt:lpstr>
      <vt:lpstr>انواع چکیده  برحسب لحن </vt:lpstr>
      <vt:lpstr>انواع چکیده بر حسب حجم </vt:lpstr>
      <vt:lpstr>انواع چکیده بر حسب تهیه‌کننده </vt:lpstr>
      <vt:lpstr>PowerPoint Presentation</vt:lpstr>
      <vt:lpstr>چکیده پایان‌نامه‌ها </vt:lpstr>
      <vt:lpstr>گام‌های تهیه چکیده</vt:lpstr>
      <vt:lpstr>دستورات كلي براي نوشتن چكيده</vt:lpstr>
      <vt:lpstr>سبك نگارش چكيده‌هاي فارسي</vt:lpstr>
      <vt:lpstr>منابع و مآخذ</vt:lpstr>
      <vt:lpstr>PowerPoint Presentation</vt:lpstr>
    </vt:vector>
  </TitlesOfParts>
  <Company>Office07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نمایه سازی در یک نگاه</dc:title>
  <dc:creator>BLACKPC</dc:creator>
  <cp:lastModifiedBy>sosan khodabandeh</cp:lastModifiedBy>
  <cp:revision>132</cp:revision>
  <dcterms:created xsi:type="dcterms:W3CDTF">2010-02-26T11:02:02Z</dcterms:created>
  <dcterms:modified xsi:type="dcterms:W3CDTF">2019-09-01T04:53:30Z</dcterms:modified>
</cp:coreProperties>
</file>