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264" r:id="rId3"/>
    <p:sldId id="257" r:id="rId4"/>
    <p:sldId id="267" r:id="rId5"/>
    <p:sldId id="258" r:id="rId6"/>
    <p:sldId id="259" r:id="rId7"/>
    <p:sldId id="282" r:id="rId8"/>
    <p:sldId id="283" r:id="rId9"/>
    <p:sldId id="284" r:id="rId10"/>
    <p:sldId id="266" r:id="rId11"/>
    <p:sldId id="285" r:id="rId12"/>
    <p:sldId id="265" r:id="rId13"/>
    <p:sldId id="286" r:id="rId14"/>
    <p:sldId id="268" r:id="rId15"/>
    <p:sldId id="287" r:id="rId16"/>
    <p:sldId id="288" r:id="rId17"/>
    <p:sldId id="289" r:id="rId18"/>
    <p:sldId id="270" r:id="rId19"/>
    <p:sldId id="271" r:id="rId20"/>
    <p:sldId id="272" r:id="rId21"/>
    <p:sldId id="273" r:id="rId22"/>
    <p:sldId id="274" r:id="rId23"/>
    <p:sldId id="275" r:id="rId24"/>
    <p:sldId id="276" r:id="rId25"/>
    <p:sldId id="277" r:id="rId26"/>
    <p:sldId id="278" r:id="rId27"/>
    <p:sldId id="279" r:id="rId28"/>
    <p:sldId id="291" r:id="rId29"/>
    <p:sldId id="280" r:id="rId30"/>
    <p:sldId id="292" r:id="rId31"/>
    <p:sldId id="293" r:id="rId32"/>
    <p:sldId id="263" r:id="rId33"/>
    <p:sldId id="297" r:id="rId34"/>
    <p:sldId id="298" r:id="rId35"/>
    <p:sldId id="294" r:id="rId36"/>
    <p:sldId id="299" r:id="rId37"/>
    <p:sldId id="305" r:id="rId38"/>
    <p:sldId id="306" r:id="rId39"/>
    <p:sldId id="300" r:id="rId40"/>
    <p:sldId id="301" r:id="rId41"/>
    <p:sldId id="302" r:id="rId42"/>
    <p:sldId id="281" r:id="rId43"/>
    <p:sldId id="269" r:id="rId44"/>
    <p:sldId id="303" r:id="rId45"/>
    <p:sldId id="304" r:id="rId4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61" autoAdjust="0"/>
    <p:restoredTop sz="92832" autoAdjust="0"/>
  </p:normalViewPr>
  <p:slideViewPr>
    <p:cSldViewPr snapToGrid="0">
      <p:cViewPr>
        <p:scale>
          <a:sx n="60" d="100"/>
          <a:sy n="60" d="100"/>
        </p:scale>
        <p:origin x="-78"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15B7A-D9EC-424B-B4B7-5008518F9FB0}" type="datetimeFigureOut">
              <a:rPr lang="en-US" smtClean="0"/>
              <a:pPr/>
              <a:t>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C88C0-EAF5-4673-AFC2-CA5FF4EA9F5B}" type="slidenum">
              <a:rPr lang="en-US" smtClean="0"/>
              <a:pPr/>
              <a:t>‹#›</a:t>
            </a:fld>
            <a:endParaRPr lang="en-US"/>
          </a:p>
        </p:txBody>
      </p:sp>
    </p:spTree>
    <p:extLst>
      <p:ext uri="{BB962C8B-B14F-4D97-AF65-F5344CB8AC3E}">
        <p14:creationId xmlns:p14="http://schemas.microsoft.com/office/powerpoint/2010/main" val="276800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0"/>
            <a:r>
              <a:rPr lang="fa-IR" dirty="0" smtClean="0"/>
              <a:t>کارآزمایی</a:t>
            </a:r>
            <a:r>
              <a:rPr lang="fa-IR" baseline="0" dirty="0" smtClean="0"/>
              <a:t> بالینی – اطلاعات دارویی – گاید لاین ها – آموزش به بیمار - </a:t>
            </a:r>
            <a:endParaRPr lang="en-US" dirty="0"/>
          </a:p>
        </p:txBody>
      </p:sp>
      <p:sp>
        <p:nvSpPr>
          <p:cNvPr id="4" name="Slide Number Placeholder 3"/>
          <p:cNvSpPr>
            <a:spLocks noGrp="1"/>
          </p:cNvSpPr>
          <p:nvPr>
            <p:ph type="sldNum" sz="quarter" idx="10"/>
          </p:nvPr>
        </p:nvSpPr>
        <p:spPr/>
        <p:txBody>
          <a:bodyPr/>
          <a:lstStyle/>
          <a:p>
            <a:fld id="{08AC88C0-EAF5-4673-AFC2-CA5FF4EA9F5B}" type="slidenum">
              <a:rPr lang="en-US" smtClean="0"/>
              <a:pPr/>
              <a:t>12</a:t>
            </a:fld>
            <a:endParaRPr lang="en-US"/>
          </a:p>
        </p:txBody>
      </p:sp>
    </p:spTree>
    <p:extLst>
      <p:ext uri="{BB962C8B-B14F-4D97-AF65-F5344CB8AC3E}">
        <p14:creationId xmlns:p14="http://schemas.microsoft.com/office/powerpoint/2010/main" val="287871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419388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36126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248412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111846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316582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35297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63467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235877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330815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28841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2804E-6615-4449-B97A-015C00605886}" type="datetimeFigureOut">
              <a:rPr lang="fa-IR" smtClean="0"/>
              <a:pPr/>
              <a:t>1441/06/07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F8CE6CD-211F-491E-A36D-DAE5A6073BFF}" type="slidenum">
              <a:rPr lang="fa-IR" smtClean="0"/>
              <a:pPr/>
              <a:t>‹#›</a:t>
            </a:fld>
            <a:endParaRPr lang="fa-IR"/>
          </a:p>
        </p:txBody>
      </p:sp>
    </p:spTree>
    <p:extLst>
      <p:ext uri="{BB962C8B-B14F-4D97-AF65-F5344CB8AC3E}">
        <p14:creationId xmlns:p14="http://schemas.microsoft.com/office/powerpoint/2010/main" val="35163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172804E-6615-4449-B97A-015C00605886}" type="datetimeFigureOut">
              <a:rPr lang="fa-IR" smtClean="0"/>
              <a:pPr/>
              <a:t>1441/06/07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F8CE6CD-211F-491E-A36D-DAE5A6073BFF}" type="slidenum">
              <a:rPr lang="fa-IR" smtClean="0"/>
              <a:pPr/>
              <a:t>‹#›</a:t>
            </a:fld>
            <a:endParaRPr lang="fa-IR"/>
          </a:p>
        </p:txBody>
      </p:sp>
    </p:spTree>
    <p:extLst>
      <p:ext uri="{BB962C8B-B14F-4D97-AF65-F5344CB8AC3E}">
        <p14:creationId xmlns:p14="http://schemas.microsoft.com/office/powerpoint/2010/main" val="237823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45397"/>
            <a:ext cx="9144000" cy="5362413"/>
          </a:xfrm>
        </p:spPr>
        <p:txBody>
          <a:bodyPr/>
          <a:lstStyle/>
          <a:p>
            <a:endParaRPr lang="fa-IR" dirty="0" smtClean="0"/>
          </a:p>
          <a:p>
            <a:endParaRPr lang="fa-IR" dirty="0"/>
          </a:p>
          <a:p>
            <a:r>
              <a:rPr lang="en-US" sz="6000" b="1" dirty="0" smtClean="0">
                <a:cs typeface="B Nazanin" panose="00000400000000000000" pitchFamily="2" charset="-78"/>
              </a:rPr>
              <a:t>ClinicalKey</a:t>
            </a:r>
          </a:p>
          <a:p>
            <a:endParaRPr lang="en-US" dirty="0">
              <a:cs typeface="B Nazanin" panose="00000400000000000000" pitchFamily="2" charset="-78"/>
            </a:endParaRPr>
          </a:p>
          <a:p>
            <a:r>
              <a:rPr lang="fa-IR" dirty="0" smtClean="0">
                <a:cs typeface="B Nazanin" panose="00000400000000000000" pitchFamily="2" charset="-78"/>
              </a:rPr>
              <a:t>سعیده فخارپور</a:t>
            </a:r>
          </a:p>
          <a:p>
            <a:endParaRPr lang="fa-IR" dirty="0" smtClean="0">
              <a:cs typeface="B Nazanin" panose="00000400000000000000" pitchFamily="2" charset="-78"/>
            </a:endParaRPr>
          </a:p>
          <a:p>
            <a:endParaRPr lang="fa-IR" dirty="0" smtClean="0">
              <a:cs typeface="B Nazanin" panose="00000400000000000000" pitchFamily="2" charset="-78"/>
            </a:endParaRPr>
          </a:p>
          <a:p>
            <a:r>
              <a:rPr lang="fa-IR" dirty="0" smtClean="0">
                <a:cs typeface="B Nazanin" panose="00000400000000000000" pitchFamily="2" charset="-78"/>
              </a:rPr>
              <a:t>دی ماه 98</a:t>
            </a:r>
            <a:endParaRPr lang="fa-IR" dirty="0">
              <a:cs typeface="B Nazanin" panose="00000400000000000000" pitchFamily="2" charset="-78"/>
            </a:endParaRPr>
          </a:p>
        </p:txBody>
      </p:sp>
    </p:spTree>
    <p:extLst>
      <p:ext uri="{BB962C8B-B14F-4D97-AF65-F5344CB8AC3E}">
        <p14:creationId xmlns:p14="http://schemas.microsoft.com/office/powerpoint/2010/main" val="40849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stretch>
            <a:fillRect/>
          </a:stretch>
        </p:blipFill>
        <p:spPr>
          <a:xfrm>
            <a:off x="1112246" y="156754"/>
            <a:ext cx="9967507" cy="602020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2" cstate="print"/>
          <a:stretch>
            <a:fillRect/>
          </a:stretch>
        </p:blipFill>
        <p:spPr>
          <a:xfrm>
            <a:off x="1031966" y="731531"/>
            <a:ext cx="10515600" cy="53949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jpg"/>
          <p:cNvPicPr>
            <a:picLocks noGrp="1" noChangeAspect="1"/>
          </p:cNvPicPr>
          <p:nvPr>
            <p:ph idx="1"/>
          </p:nvPr>
        </p:nvPicPr>
        <p:blipFill>
          <a:blip r:embed="rId3" cstate="print"/>
          <a:stretch>
            <a:fillRect/>
          </a:stretch>
        </p:blipFill>
        <p:spPr>
          <a:xfrm>
            <a:off x="453879" y="615723"/>
            <a:ext cx="7863840" cy="5484632"/>
          </a:xfrm>
        </p:spPr>
      </p:pic>
      <p:sp>
        <p:nvSpPr>
          <p:cNvPr id="2" name="Rectangle 1"/>
          <p:cNvSpPr/>
          <p:nvPr/>
        </p:nvSpPr>
        <p:spPr>
          <a:xfrm>
            <a:off x="8586060" y="615723"/>
            <a:ext cx="3177152" cy="5331416"/>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r>
              <a:rPr lang="en-US" sz="2800" b="1" dirty="0">
                <a:solidFill>
                  <a:schemeClr val="tx1"/>
                </a:solidFill>
                <a:cs typeface="B Nazanin" pitchFamily="2" charset="-78"/>
              </a:rPr>
              <a:t>ClinicalKey</a:t>
            </a:r>
            <a:r>
              <a:rPr lang="fa-IR" sz="2800" b="1" dirty="0">
                <a:solidFill>
                  <a:schemeClr val="tx1"/>
                </a:solidFill>
                <a:cs typeface="B Nazanin" pitchFamily="2" charset="-78"/>
              </a:rPr>
              <a:t> چه منابعي را ارائه مي دهد؟</a:t>
            </a:r>
          </a:p>
          <a:p>
            <a:pPr lvl="0"/>
            <a:endParaRPr lang="fa-IR" sz="2400" dirty="0">
              <a:solidFill>
                <a:schemeClr val="tx1"/>
              </a:solidFill>
              <a:latin typeface="Arial"/>
              <a:cs typeface="B Nazanin" pitchFamily="2" charset="-78"/>
            </a:endParaRPr>
          </a:p>
          <a:p>
            <a:pPr lvl="0"/>
            <a:r>
              <a:rPr lang="fa-IR" sz="2400" dirty="0">
                <a:solidFill>
                  <a:schemeClr val="tx1"/>
                </a:solidFill>
                <a:latin typeface="Arial"/>
                <a:cs typeface="B Nazanin" pitchFamily="2" charset="-78"/>
              </a:rPr>
              <a:t>کتاب</a:t>
            </a:r>
          </a:p>
          <a:p>
            <a:pPr lvl="0"/>
            <a:r>
              <a:rPr lang="fa-IR" sz="2400" dirty="0" smtClean="0">
                <a:solidFill>
                  <a:schemeClr val="tx1"/>
                </a:solidFill>
                <a:latin typeface="Arial"/>
                <a:cs typeface="B Nazanin" pitchFamily="2" charset="-78"/>
              </a:rPr>
              <a:t>مقاله</a:t>
            </a:r>
            <a:endParaRPr lang="fa-IR" sz="2400" dirty="0">
              <a:solidFill>
                <a:schemeClr val="tx1"/>
              </a:solidFill>
              <a:latin typeface="Arial"/>
              <a:cs typeface="B Nazanin" pitchFamily="2" charset="-78"/>
            </a:endParaRPr>
          </a:p>
          <a:p>
            <a:pPr lvl="0"/>
            <a:r>
              <a:rPr lang="fa-IR" sz="2400" dirty="0" smtClean="0">
                <a:solidFill>
                  <a:schemeClr val="tx1"/>
                </a:solidFill>
                <a:latin typeface="Arial"/>
                <a:cs typeface="B Nazanin" pitchFamily="2" charset="-78"/>
              </a:rPr>
              <a:t>کارآزمایی </a:t>
            </a:r>
            <a:r>
              <a:rPr lang="fa-IR" sz="2400" dirty="0">
                <a:solidFill>
                  <a:schemeClr val="tx1"/>
                </a:solidFill>
                <a:latin typeface="Arial"/>
                <a:cs typeface="B Nazanin" pitchFamily="2" charset="-78"/>
              </a:rPr>
              <a:t>بالینی</a:t>
            </a:r>
          </a:p>
          <a:p>
            <a:pPr lvl="0"/>
            <a:r>
              <a:rPr lang="fa-IR" sz="2400" dirty="0" smtClean="0">
                <a:solidFill>
                  <a:schemeClr val="tx1"/>
                </a:solidFill>
                <a:latin typeface="Arial"/>
                <a:cs typeface="B Nazanin" pitchFamily="2" charset="-78"/>
              </a:rPr>
              <a:t>اطلاعات </a:t>
            </a:r>
            <a:r>
              <a:rPr lang="fa-IR" sz="2400" dirty="0">
                <a:solidFill>
                  <a:schemeClr val="tx1"/>
                </a:solidFill>
                <a:latin typeface="Arial"/>
                <a:cs typeface="B Nazanin" pitchFamily="2" charset="-78"/>
              </a:rPr>
              <a:t>دارویی</a:t>
            </a:r>
          </a:p>
          <a:p>
            <a:pPr lvl="0"/>
            <a:r>
              <a:rPr lang="fa-IR" sz="2400" dirty="0" smtClean="0">
                <a:solidFill>
                  <a:schemeClr val="tx1"/>
                </a:solidFill>
                <a:latin typeface="Arial"/>
                <a:cs typeface="B Nazanin" pitchFamily="2" charset="-78"/>
              </a:rPr>
              <a:t>گایدلاین </a:t>
            </a:r>
            <a:r>
              <a:rPr lang="fa-IR" sz="2400" dirty="0">
                <a:solidFill>
                  <a:schemeClr val="tx1"/>
                </a:solidFill>
                <a:latin typeface="Arial"/>
                <a:cs typeface="B Nazanin" pitchFamily="2" charset="-78"/>
              </a:rPr>
              <a:t>بالینی</a:t>
            </a:r>
          </a:p>
          <a:p>
            <a:pPr lvl="0"/>
            <a:r>
              <a:rPr lang="fa-IR" sz="2400" dirty="0" smtClean="0">
                <a:solidFill>
                  <a:schemeClr val="tx1"/>
                </a:solidFill>
                <a:latin typeface="Arial"/>
                <a:cs typeface="B Nazanin" pitchFamily="2" charset="-78"/>
              </a:rPr>
              <a:t>آموزش </a:t>
            </a:r>
            <a:r>
              <a:rPr lang="fa-IR" sz="2400" dirty="0">
                <a:solidFill>
                  <a:schemeClr val="tx1"/>
                </a:solidFill>
                <a:latin typeface="Arial"/>
                <a:cs typeface="B Nazanin" pitchFamily="2" charset="-78"/>
              </a:rPr>
              <a:t>به بیمار</a:t>
            </a:r>
          </a:p>
          <a:p>
            <a:pPr lvl="0"/>
            <a:r>
              <a:rPr lang="fa-IR" sz="2400" dirty="0" smtClean="0">
                <a:solidFill>
                  <a:schemeClr val="tx1"/>
                </a:solidFill>
                <a:latin typeface="Arial"/>
                <a:cs typeface="B Nazanin" pitchFamily="2" charset="-78"/>
              </a:rPr>
              <a:t>مشورت </a:t>
            </a:r>
            <a:r>
              <a:rPr lang="fa-IR" sz="2400" dirty="0">
                <a:solidFill>
                  <a:schemeClr val="tx1"/>
                </a:solidFill>
                <a:latin typeface="Arial"/>
                <a:cs typeface="B Nazanin" pitchFamily="2" charset="-78"/>
              </a:rPr>
              <a:t>بالینی</a:t>
            </a:r>
          </a:p>
          <a:p>
            <a:pPr lvl="0"/>
            <a:r>
              <a:rPr lang="fa-IR" sz="2400" dirty="0" smtClean="0">
                <a:solidFill>
                  <a:schemeClr val="tx1"/>
                </a:solidFill>
                <a:latin typeface="Arial"/>
                <a:cs typeface="B Nazanin" pitchFamily="2" charset="-78"/>
              </a:rPr>
              <a:t>چندرسانه </a:t>
            </a:r>
            <a:r>
              <a:rPr lang="fa-IR" sz="2400" dirty="0">
                <a:solidFill>
                  <a:schemeClr val="tx1"/>
                </a:solidFill>
                <a:latin typeface="Arial"/>
                <a:cs typeface="B Nazanin" pitchFamily="2" charset="-78"/>
              </a:rPr>
              <a:t>ای</a:t>
            </a:r>
          </a:p>
          <a:p>
            <a:pPr lvl="0"/>
            <a:r>
              <a:rPr lang="fa-IR" sz="2400" dirty="0" smtClean="0">
                <a:solidFill>
                  <a:schemeClr val="tx1"/>
                </a:solidFill>
                <a:latin typeface="Arial"/>
                <a:cs typeface="B Nazanin" pitchFamily="2" charset="-78"/>
              </a:rPr>
              <a:t>مشورت </a:t>
            </a:r>
            <a:r>
              <a:rPr lang="fa-IR" sz="2400" dirty="0">
                <a:solidFill>
                  <a:schemeClr val="tx1"/>
                </a:solidFill>
                <a:latin typeface="Arial"/>
                <a:cs typeface="B Nazanin" pitchFamily="2" charset="-78"/>
              </a:rPr>
              <a:t>جراحی</a:t>
            </a:r>
          </a:p>
          <a:p>
            <a:pPr lvl="0"/>
            <a:r>
              <a:rPr lang="fa-IR" sz="2400" dirty="0" smtClean="0">
                <a:solidFill>
                  <a:schemeClr val="tx1"/>
                </a:solidFill>
                <a:latin typeface="Arial"/>
                <a:cs typeface="B Nazanin" pitchFamily="2" charset="-78"/>
              </a:rPr>
              <a:t>تمرکز بالینی</a:t>
            </a:r>
            <a:endParaRPr lang="fa-IR" sz="2400" dirty="0">
              <a:solidFill>
                <a:schemeClr val="tx1"/>
              </a:solidFill>
              <a:latin typeface="Arial"/>
              <a:cs typeface="B Nazanin"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76" y="548640"/>
            <a:ext cx="11685722" cy="6007143"/>
          </a:xfrm>
        </p:spPr>
        <p:txBody>
          <a:bodyPr>
            <a:normAutofit fontScale="92500"/>
          </a:bodyPr>
          <a:lstStyle/>
          <a:p>
            <a:pPr>
              <a:buNone/>
            </a:pPr>
            <a:r>
              <a:rPr lang="fa-IR" sz="2400" dirty="0" smtClean="0">
                <a:cs typeface="B Nazanin" panose="00000400000000000000" pitchFamily="2" charset="-78"/>
              </a:rPr>
              <a:t>*برای جستجو ابتدا نوع اطلاعات مورد نیاز خود را مشخص کنید . </a:t>
            </a:r>
          </a:p>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*مثلا برای جستجوی کتاب کلمه </a:t>
            </a:r>
            <a:r>
              <a:rPr lang="en-US" sz="2400" dirty="0" smtClean="0">
                <a:cs typeface="B Nazanin" panose="00000400000000000000" pitchFamily="2" charset="-78"/>
              </a:rPr>
              <a:t> Book</a:t>
            </a:r>
            <a:r>
              <a:rPr lang="fa-IR" sz="2400" dirty="0" smtClean="0">
                <a:cs typeface="B Nazanin" panose="00000400000000000000" pitchFamily="2" charset="-78"/>
              </a:rPr>
              <a:t> را در </a:t>
            </a:r>
            <a:r>
              <a:rPr lang="en-US" sz="2400" dirty="0" smtClean="0">
                <a:cs typeface="B Nazanin" panose="00000400000000000000" pitchFamily="2" charset="-78"/>
              </a:rPr>
              <a:t>ALL Type </a:t>
            </a:r>
            <a:r>
              <a:rPr lang="fa-IR" sz="2400" dirty="0" smtClean="0">
                <a:cs typeface="B Nazanin" panose="00000400000000000000" pitchFamily="2" charset="-78"/>
              </a:rPr>
              <a:t> انتخاب کرده و در باکس جستجو کلید واژه مورد نظر را وارد کنید.</a:t>
            </a:r>
          </a:p>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*در زمان تایپ کردن یک کلید واژه، کلید واژه ها و عبارتهای دیگری یا </a:t>
            </a:r>
            <a:r>
              <a:rPr lang="en-US" sz="2400" dirty="0">
                <a:cs typeface="B Nazanin" panose="00000400000000000000" pitchFamily="2" charset="-78"/>
              </a:rPr>
              <a:t>Auto suggest</a:t>
            </a:r>
            <a:r>
              <a:rPr lang="fa-IR" sz="2400" dirty="0" smtClean="0">
                <a:cs typeface="B Nazanin" panose="00000400000000000000" pitchFamily="2" charset="-78"/>
              </a:rPr>
              <a:t> را معرفی میکند که میتوانید از آنها نیز کمک بگیرید. </a:t>
            </a:r>
          </a:p>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1-در صفحه نتایج می توانید بر اساس </a:t>
            </a:r>
            <a:r>
              <a:rPr lang="fa-IR" sz="2400" dirty="0">
                <a:cs typeface="B Nazanin" panose="00000400000000000000" pitchFamily="2" charset="-78"/>
              </a:rPr>
              <a:t>میزان </a:t>
            </a:r>
            <a:r>
              <a:rPr lang="fa-IR" sz="2400" dirty="0" smtClean="0">
                <a:cs typeface="B Nazanin" panose="00000400000000000000" pitchFamily="2" charset="-78"/>
              </a:rPr>
              <a:t>ربط یا تاریخ انتشار نتایج را مرتب کنید . </a:t>
            </a:r>
            <a:r>
              <a:rPr lang="en-US" sz="2400" dirty="0" smtClean="0">
                <a:cs typeface="B Nazanin" panose="00000400000000000000" pitchFamily="2" charset="-78"/>
              </a:rPr>
              <a:t>Sort by Relevance or date published</a:t>
            </a:r>
            <a:endParaRPr lang="fa-IR" sz="2400" dirty="0" smtClean="0">
              <a:cs typeface="B Nazanin" panose="00000400000000000000" pitchFamily="2" charset="-78"/>
            </a:endParaRPr>
          </a:p>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2-در </a:t>
            </a:r>
            <a:r>
              <a:rPr lang="fa-IR" sz="2400" u="sng" dirty="0" smtClean="0">
                <a:cs typeface="B Nazanin" panose="00000400000000000000" pitchFamily="2" charset="-78"/>
              </a:rPr>
              <a:t>برخی نتایج جستجو </a:t>
            </a:r>
            <a:r>
              <a:rPr lang="fa-IR" sz="2400" dirty="0" smtClean="0">
                <a:cs typeface="B Nazanin" panose="00000400000000000000" pitchFamily="2" charset="-78"/>
              </a:rPr>
              <a:t>مجله ای  مرتبط با موضوع شما نیز نمایش داده می شود .</a:t>
            </a:r>
          </a:p>
          <a:p>
            <a:pPr>
              <a:buNone/>
            </a:pPr>
            <a:r>
              <a:rPr lang="fa-IR" sz="2400" dirty="0" smtClean="0">
                <a:cs typeface="B Nazanin" panose="00000400000000000000" pitchFamily="2" charset="-78"/>
              </a:rPr>
              <a:t>3- </a:t>
            </a:r>
            <a:r>
              <a:rPr lang="en-US" sz="2400" dirty="0" smtClean="0">
                <a:cs typeface="B Nazanin" panose="00000400000000000000" pitchFamily="2" charset="-78"/>
              </a:rPr>
              <a:t>Rate </a:t>
            </a:r>
            <a:r>
              <a:rPr lang="en-US" sz="2400" dirty="0" err="1" smtClean="0">
                <a:cs typeface="B Nazanin" panose="00000400000000000000" pitchFamily="2" charset="-78"/>
              </a:rPr>
              <a:t>Resualts</a:t>
            </a:r>
            <a:endParaRPr lang="fa-IR" sz="2400" dirty="0" smtClean="0">
              <a:cs typeface="B Nazanin" panose="00000400000000000000" pitchFamily="2" charset="-78"/>
            </a:endParaRPr>
          </a:p>
          <a:p>
            <a:pPr>
              <a:buNone/>
            </a:pPr>
            <a:r>
              <a:rPr lang="fa-IR" sz="2400" dirty="0" smtClean="0">
                <a:cs typeface="B Nazanin" panose="00000400000000000000" pitchFamily="2" charset="-78"/>
              </a:rPr>
              <a:t>4- امکان فیلتر کردن نتایج جستجو کتاب بر اساس کلیدواژه </a:t>
            </a:r>
            <a:r>
              <a:rPr lang="fa-IR" sz="2400" dirty="0">
                <a:cs typeface="B Nazanin" panose="00000400000000000000" pitchFamily="2" charset="-78"/>
              </a:rPr>
              <a:t>های تخصصی بیشتر </a:t>
            </a:r>
            <a:r>
              <a:rPr lang="fa-IR" sz="2400" dirty="0" smtClean="0">
                <a:cs typeface="B Nazanin" panose="00000400000000000000" pitchFamily="2" charset="-78"/>
              </a:rPr>
              <a:t> یا سال انتشار</a:t>
            </a:r>
          </a:p>
          <a:p>
            <a:pPr>
              <a:buNone/>
            </a:pPr>
            <a:r>
              <a:rPr lang="fa-IR" sz="2400" dirty="0" smtClean="0">
                <a:cs typeface="B Nazanin" panose="00000400000000000000" pitchFamily="2" charset="-78"/>
              </a:rPr>
              <a:t>5-بعد از انتخاب بخش مورد نظر به شما میگوید این بخش مربوط به کدام کتاب با مشخصات نشر و نویسنده است .</a:t>
            </a:r>
          </a:p>
          <a:p>
            <a:pPr>
              <a:buNone/>
            </a:pPr>
            <a:r>
              <a:rPr lang="fa-IR" sz="2400" dirty="0" smtClean="0">
                <a:cs typeface="B Nazanin" panose="00000400000000000000" pitchFamily="2" charset="-78"/>
              </a:rPr>
              <a:t>امکان دانلود کردن فصل های کتاب به صورت جداگانه برای شما وجود دارد . عکس های کتاب قابلیت ذخیره شدن روی سیستم را دارند.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5.jpg"/>
          <p:cNvPicPr>
            <a:picLocks noGrp="1" noChangeAspect="1"/>
          </p:cNvPicPr>
          <p:nvPr>
            <p:ph idx="1"/>
          </p:nvPr>
        </p:nvPicPr>
        <p:blipFill>
          <a:blip r:embed="rId2" cstate="print"/>
          <a:stretch>
            <a:fillRect/>
          </a:stretch>
        </p:blipFill>
        <p:spPr>
          <a:xfrm>
            <a:off x="956603" y="464234"/>
            <a:ext cx="10339754" cy="5950634"/>
          </a:xfrm>
        </p:spPr>
      </p:pic>
      <p:sp>
        <p:nvSpPr>
          <p:cNvPr id="2" name="Rectangle 1"/>
          <p:cNvSpPr/>
          <p:nvPr/>
        </p:nvSpPr>
        <p:spPr>
          <a:xfrm>
            <a:off x="4633993" y="2417736"/>
            <a:ext cx="650929" cy="480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1</a:t>
            </a:r>
            <a:endParaRPr lang="fa-IR" dirty="0">
              <a:solidFill>
                <a:schemeClr val="tx1"/>
              </a:solidFill>
            </a:endParaRPr>
          </a:p>
        </p:txBody>
      </p:sp>
      <p:sp>
        <p:nvSpPr>
          <p:cNvPr id="3" name="Left Arrow 2"/>
          <p:cNvSpPr/>
          <p:nvPr/>
        </p:nvSpPr>
        <p:spPr>
          <a:xfrm>
            <a:off x="10197885" y="3316637"/>
            <a:ext cx="1098472" cy="511444"/>
          </a:xfrm>
          <a:prstGeom prst="leftArrow">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11484244" y="3316637"/>
            <a:ext cx="418454" cy="619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2</a:t>
            </a:r>
            <a:endParaRPr lang="fa-I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185" y="442750"/>
            <a:ext cx="8181975" cy="5724525"/>
          </a:xfrm>
          <a:prstGeom prst="rect">
            <a:avLst/>
          </a:prstGeom>
        </p:spPr>
      </p:pic>
      <p:sp>
        <p:nvSpPr>
          <p:cNvPr id="5" name="Rectangle 4"/>
          <p:cNvSpPr/>
          <p:nvPr/>
        </p:nvSpPr>
        <p:spPr>
          <a:xfrm>
            <a:off x="7609668" y="1425844"/>
            <a:ext cx="3998563" cy="255722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t>3</a:t>
            </a:r>
          </a:p>
          <a:p>
            <a:pPr algn="ctr"/>
            <a:r>
              <a:rPr lang="en-US" dirty="0" smtClean="0"/>
              <a:t>Rate </a:t>
            </a:r>
            <a:r>
              <a:rPr lang="en-US" dirty="0" smtClean="0"/>
              <a:t>Result</a:t>
            </a:r>
            <a:endParaRPr lang="fa-IR" dirty="0" smtClean="0"/>
          </a:p>
          <a:p>
            <a:pPr algn="ctr"/>
            <a:r>
              <a:rPr lang="fa-IR" dirty="0" smtClean="0"/>
              <a:t>امتیاز جستجو یا امتیاز نتیجه </a:t>
            </a:r>
          </a:p>
          <a:p>
            <a:pPr algn="ctr"/>
            <a:r>
              <a:rPr lang="fa-IR" dirty="0" smtClean="0"/>
              <a:t>می توانید آن را باز کنید تا برای نتیجه جستجوی خود بر اساس نتیجه به دست آمده که مطلوب هست یا خیر به آن امتیاز دهید.</a:t>
            </a:r>
            <a:endParaRPr lang="fa-IR" dirty="0"/>
          </a:p>
        </p:txBody>
      </p:sp>
      <p:sp>
        <p:nvSpPr>
          <p:cNvPr id="6" name="Rectangle 5"/>
          <p:cNvSpPr/>
          <p:nvPr/>
        </p:nvSpPr>
        <p:spPr>
          <a:xfrm>
            <a:off x="6292312" y="1425844"/>
            <a:ext cx="526942" cy="526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3</a:t>
            </a:r>
            <a:endParaRPr lang="fa-IR" dirty="0">
              <a:solidFill>
                <a:schemeClr val="tx1"/>
              </a:solidFill>
            </a:endParaRPr>
          </a:p>
        </p:txBody>
      </p:sp>
    </p:spTree>
    <p:extLst>
      <p:ext uri="{BB962C8B-B14F-4D97-AF65-F5344CB8AC3E}">
        <p14:creationId xmlns:p14="http://schemas.microsoft.com/office/powerpoint/2010/main" val="1332506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937" y="223837"/>
            <a:ext cx="9382125" cy="6410325"/>
          </a:xfrm>
          <a:prstGeom prst="rect">
            <a:avLst/>
          </a:prstGeom>
        </p:spPr>
      </p:pic>
      <p:sp>
        <p:nvSpPr>
          <p:cNvPr id="2" name="Rectangle 1"/>
          <p:cNvSpPr/>
          <p:nvPr/>
        </p:nvSpPr>
        <p:spPr>
          <a:xfrm>
            <a:off x="3766088" y="3750590"/>
            <a:ext cx="511444" cy="37195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dirty="0" smtClean="0"/>
              <a:t>4</a:t>
            </a:r>
            <a:endParaRPr lang="fa-IR" dirty="0"/>
          </a:p>
        </p:txBody>
      </p:sp>
    </p:spTree>
    <p:extLst>
      <p:ext uri="{BB962C8B-B14F-4D97-AF65-F5344CB8AC3E}">
        <p14:creationId xmlns:p14="http://schemas.microsoft.com/office/powerpoint/2010/main" val="780128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942"/>
            <a:ext cx="10515600" cy="5650021"/>
          </a:xfrm>
        </p:spPr>
        <p:txBody>
          <a:bodyPr/>
          <a:lstStyle/>
          <a:p>
            <a:pPr marL="0" indent="0">
              <a:buNone/>
            </a:pPr>
            <a:r>
              <a:rPr lang="fa-IR" dirty="0" smtClean="0">
                <a:cs typeface="B Nazanin" panose="00000400000000000000" pitchFamily="2" charset="-78"/>
              </a:rPr>
              <a:t>جستجوی ژورنال ها  :</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*در هنگام تایپ کلید واژه مورد نظر، به شما پیشنهاد انتخاب های دیگری را  می دهد.</a:t>
            </a:r>
          </a:p>
          <a:p>
            <a:pPr marL="0" indent="0">
              <a:buNone/>
            </a:pPr>
            <a:r>
              <a:rPr lang="fa-IR" dirty="0">
                <a:cs typeface="B Nazanin" panose="00000400000000000000" pitchFamily="2" charset="-78"/>
              </a:rPr>
              <a:t>*دو نوع مقاله در نتایج برای ما نمایش داده شده است؛ مقالاتی از مدلاین و مقالات فول تکست. مقالات فول تکست را می توانید به طور کامل در سایت مطالعه کنید و یا </a:t>
            </a:r>
            <a:r>
              <a:rPr lang="en-US" dirty="0">
                <a:cs typeface="B Nazanin" panose="00000400000000000000" pitchFamily="2" charset="-78"/>
              </a:rPr>
              <a:t>pdf </a:t>
            </a:r>
            <a:r>
              <a:rPr lang="fa-IR" dirty="0">
                <a:cs typeface="B Nazanin" panose="00000400000000000000" pitchFamily="2" charset="-78"/>
              </a:rPr>
              <a:t>آن را روی کامپیوتر خود ذخیره </a:t>
            </a:r>
            <a:r>
              <a:rPr lang="fa-IR" dirty="0" smtClean="0">
                <a:cs typeface="B Nazanin" panose="00000400000000000000" pitchFamily="2" charset="-78"/>
              </a:rPr>
              <a:t>کنید. اما </a:t>
            </a:r>
            <a:r>
              <a:rPr lang="fa-IR" dirty="0">
                <a:cs typeface="B Nazanin" panose="00000400000000000000" pitchFamily="2" charset="-78"/>
              </a:rPr>
              <a:t>مقالات مدلاین فقط به شکل چکیده در سایت ارائه می شوند و شما را به آدرس آن مقاله در </a:t>
            </a:r>
            <a:r>
              <a:rPr lang="fa-IR" dirty="0" smtClean="0">
                <a:cs typeface="B Nazanin" panose="00000400000000000000" pitchFamily="2" charset="-78"/>
              </a:rPr>
              <a:t>پاب مد </a:t>
            </a:r>
            <a:r>
              <a:rPr lang="fa-IR" dirty="0">
                <a:cs typeface="B Nazanin" panose="00000400000000000000" pitchFamily="2" charset="-78"/>
              </a:rPr>
              <a:t>ارجاع می </a:t>
            </a:r>
            <a:r>
              <a:rPr lang="fa-IR" dirty="0" smtClean="0">
                <a:cs typeface="B Nazanin" panose="00000400000000000000" pitchFamily="2" charset="-78"/>
              </a:rPr>
              <a:t>دهند (</a:t>
            </a:r>
            <a:r>
              <a:rPr lang="en-US" dirty="0" smtClean="0">
                <a:cs typeface="B Nazanin" panose="00000400000000000000" pitchFamily="2" charset="-78"/>
              </a:rPr>
              <a:t>Pubmed ID</a:t>
            </a:r>
            <a:r>
              <a:rPr lang="fa-IR" dirty="0" smtClean="0">
                <a:cs typeface="B Nazanin" panose="00000400000000000000" pitchFamily="2" charset="-78"/>
              </a:rPr>
              <a:t>). </a:t>
            </a:r>
            <a:r>
              <a:rPr lang="fa-IR" dirty="0">
                <a:cs typeface="B Nazanin" panose="00000400000000000000" pitchFamily="2" charset="-78"/>
              </a:rPr>
              <a:t>از آنجا می توانید لینک فول تکست مقاله را بیابید</a:t>
            </a:r>
            <a:r>
              <a:rPr lang="fa-IR" dirty="0" smtClean="0">
                <a:cs typeface="B Nazanin" panose="00000400000000000000" pitchFamily="2" charset="-78"/>
              </a:rPr>
              <a:t>.</a:t>
            </a:r>
          </a:p>
          <a:p>
            <a:pPr marL="0" indent="0">
              <a:buNone/>
            </a:pPr>
            <a:r>
              <a:rPr lang="fa-IR" dirty="0">
                <a:cs typeface="B Nazanin" panose="00000400000000000000" pitchFamily="2" charset="-78"/>
              </a:rPr>
              <a:t>*برای محدود کردن مقالات به نوع خاص مانند مرور سیستماتیک و ... </a:t>
            </a:r>
            <a:r>
              <a:rPr lang="fa-IR" dirty="0" smtClean="0">
                <a:cs typeface="B Nazanin" panose="00000400000000000000" pitchFamily="2" charset="-78"/>
              </a:rPr>
              <a:t>از انتخاب های موجود در ستون سمت چپ استفاده کنید.</a:t>
            </a:r>
          </a:p>
          <a:p>
            <a:pPr marL="0" indent="0">
              <a:buNone/>
            </a:pPr>
            <a:r>
              <a:rPr lang="fa-IR" dirty="0" smtClean="0">
                <a:cs typeface="B Nazanin" panose="00000400000000000000" pitchFamily="2" charset="-78"/>
              </a:rPr>
              <a:t>*امکان ذخیره مقالات بازیابی شده یا ایمیل کردن آن را دارید.</a:t>
            </a:r>
          </a:p>
          <a:p>
            <a:pPr marL="0" indent="0">
              <a:buNone/>
            </a:pPr>
            <a:r>
              <a:rPr lang="fa-IR" dirty="0" smtClean="0">
                <a:cs typeface="B Nazanin" panose="00000400000000000000" pitchFamily="2" charset="-78"/>
              </a:rPr>
              <a:t>* بعد از عنوان مشخصات کامل مقاله درج شده است .</a:t>
            </a:r>
            <a:endParaRPr lang="fa-IR" dirty="0">
              <a:cs typeface="B Nazanin" panose="00000400000000000000" pitchFamily="2" charset="-78"/>
            </a:endParaRPr>
          </a:p>
          <a:p>
            <a:pPr marL="0" indent="0">
              <a:buNone/>
            </a:pPr>
            <a:endParaRPr lang="fa-IR" sz="2000" dirty="0">
              <a:cs typeface="B Nazanin" panose="00000400000000000000" pitchFamily="2" charset="-78"/>
            </a:endParaRPr>
          </a:p>
        </p:txBody>
      </p:sp>
    </p:spTree>
    <p:extLst>
      <p:ext uri="{BB962C8B-B14F-4D97-AF65-F5344CB8AC3E}">
        <p14:creationId xmlns:p14="http://schemas.microsoft.com/office/powerpoint/2010/main" val="98222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6.jpg"/>
          <p:cNvPicPr>
            <a:picLocks noGrp="1" noChangeAspect="1"/>
          </p:cNvPicPr>
          <p:nvPr>
            <p:ph idx="1"/>
          </p:nvPr>
        </p:nvPicPr>
        <p:blipFill>
          <a:blip r:embed="rId2" cstate="print"/>
          <a:stretch>
            <a:fillRect/>
          </a:stretch>
        </p:blipFill>
        <p:spPr>
          <a:xfrm>
            <a:off x="901337" y="431074"/>
            <a:ext cx="10567851" cy="574588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cstate="print"/>
          <a:stretch>
            <a:fillRect/>
          </a:stretch>
        </p:blipFill>
        <p:spPr>
          <a:xfrm>
            <a:off x="836024" y="509451"/>
            <a:ext cx="10633166" cy="5667512"/>
          </a:xfrm>
        </p:spPr>
      </p:pic>
      <p:sp>
        <p:nvSpPr>
          <p:cNvPr id="2" name="Rectangle 1"/>
          <p:cNvSpPr/>
          <p:nvPr/>
        </p:nvSpPr>
        <p:spPr>
          <a:xfrm>
            <a:off x="7826644" y="4293032"/>
            <a:ext cx="4169044" cy="2371240"/>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r>
              <a:rPr lang="fa-IR" b="1" dirty="0" smtClean="0">
                <a:solidFill>
                  <a:schemeClr val="tx1"/>
                </a:solidFill>
                <a:cs typeface="B Nazanin" panose="00000400000000000000" pitchFamily="2" charset="-78"/>
              </a:rPr>
              <a:t>کار </a:t>
            </a:r>
            <a:r>
              <a:rPr lang="fa-IR" b="1" dirty="0">
                <a:solidFill>
                  <a:schemeClr val="tx1"/>
                </a:solidFill>
                <a:cs typeface="B Nazanin" panose="00000400000000000000" pitchFamily="2" charset="-78"/>
              </a:rPr>
              <a:t>آزمایی بالینی یک مطالعه پزشکی به منظور ارزشیابی و مشاهده اثر یک مورد معین در سلامت فرد </a:t>
            </a:r>
            <a:r>
              <a:rPr lang="fa-IR" b="1" dirty="0" smtClean="0">
                <a:solidFill>
                  <a:schemeClr val="tx1"/>
                </a:solidFill>
                <a:cs typeface="B Nazanin" panose="00000400000000000000" pitchFamily="2" charset="-78"/>
              </a:rPr>
              <a:t>می باشد</a:t>
            </a:r>
            <a:r>
              <a:rPr lang="fa-IR" b="1" dirty="0">
                <a:solidFill>
                  <a:schemeClr val="tx1"/>
                </a:solidFill>
                <a:cs typeface="B Nazanin" panose="00000400000000000000" pitchFamily="2" charset="-78"/>
              </a:rPr>
              <a:t>. ثبت کارآزمایی بالینی منجر </a:t>
            </a:r>
            <a:r>
              <a:rPr lang="fa-IR" b="1" dirty="0" smtClean="0">
                <a:solidFill>
                  <a:schemeClr val="tx1"/>
                </a:solidFill>
                <a:cs typeface="B Nazanin" panose="00000400000000000000" pitchFamily="2" charset="-78"/>
              </a:rPr>
              <a:t>به جلوگیری </a:t>
            </a:r>
            <a:r>
              <a:rPr lang="fa-IR" b="1" dirty="0">
                <a:solidFill>
                  <a:schemeClr val="tx1"/>
                </a:solidFill>
                <a:cs typeface="B Nazanin" panose="00000400000000000000" pitchFamily="2" charset="-78"/>
              </a:rPr>
              <a:t>از انجام مطالعات تکراری </a:t>
            </a:r>
            <a:r>
              <a:rPr lang="fa-IR" b="1" dirty="0" smtClean="0">
                <a:solidFill>
                  <a:schemeClr val="tx1"/>
                </a:solidFill>
                <a:cs typeface="B Nazanin" panose="00000400000000000000" pitchFamily="2" charset="-78"/>
              </a:rPr>
              <a:t>میشود.اطلاعات </a:t>
            </a:r>
            <a:r>
              <a:rPr lang="fa-IR" b="1" dirty="0">
                <a:solidFill>
                  <a:schemeClr val="tx1"/>
                </a:solidFill>
                <a:cs typeface="B Nazanin" panose="00000400000000000000" pitchFamily="2" charset="-78"/>
              </a:rPr>
              <a:t>خلاصه ای در مورد کارآزمایی بالینی از جمله زمان نشر، بیماری مورد مطالعه، درمان انتخابی،... را در زیر هر نتیجه می توانید ببینید.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457200" y="681830"/>
            <a:ext cx="11469688" cy="548164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cstate="print"/>
          <a:stretch>
            <a:fillRect/>
          </a:stretch>
        </p:blipFill>
        <p:spPr>
          <a:xfrm>
            <a:off x="1270860" y="1022924"/>
            <a:ext cx="10515600" cy="4690585"/>
          </a:xfrm>
        </p:spPr>
      </p:pic>
      <p:sp>
        <p:nvSpPr>
          <p:cNvPr id="7" name="Rectangle 6"/>
          <p:cNvSpPr/>
          <p:nvPr/>
        </p:nvSpPr>
        <p:spPr>
          <a:xfrm>
            <a:off x="244087" y="4171699"/>
            <a:ext cx="3344091" cy="213074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a-IR" dirty="0" smtClean="0">
                <a:solidFill>
                  <a:schemeClr val="tx1"/>
                </a:solidFill>
                <a:cs typeface="B Nazanin" pitchFamily="2" charset="-78"/>
              </a:rPr>
              <a:t>در قسمت </a:t>
            </a:r>
            <a:r>
              <a:rPr lang="en-US" dirty="0" smtClean="0">
                <a:solidFill>
                  <a:schemeClr val="tx1"/>
                </a:solidFill>
                <a:cs typeface="B Nazanin" pitchFamily="2" charset="-78"/>
              </a:rPr>
              <a:t>more information </a:t>
            </a:r>
            <a:r>
              <a:rPr lang="fa-IR" dirty="0" smtClean="0">
                <a:solidFill>
                  <a:schemeClr val="tx1"/>
                </a:solidFill>
                <a:cs typeface="B Nazanin" pitchFamily="2" charset="-78"/>
              </a:rPr>
              <a:t>شماره آیدی آن کارآزمایی بالینی در سایت </a:t>
            </a:r>
            <a:r>
              <a:rPr lang="en-US" dirty="0" smtClean="0">
                <a:solidFill>
                  <a:schemeClr val="tx1"/>
                </a:solidFill>
                <a:cs typeface="B Nazanin" pitchFamily="2" charset="-78"/>
              </a:rPr>
              <a:t>clinicaltrials.gov </a:t>
            </a:r>
            <a:r>
              <a:rPr lang="fa-IR" dirty="0" smtClean="0">
                <a:solidFill>
                  <a:schemeClr val="tx1"/>
                </a:solidFill>
                <a:cs typeface="B Nazanin" pitchFamily="2" charset="-78"/>
              </a:rPr>
              <a:t>را مشاهده</a:t>
            </a:r>
          </a:p>
          <a:p>
            <a:pPr algn="ctr">
              <a:defRPr/>
            </a:pPr>
            <a:r>
              <a:rPr lang="fa-IR" dirty="0" smtClean="0">
                <a:solidFill>
                  <a:schemeClr val="tx1"/>
                </a:solidFill>
                <a:cs typeface="B Nazanin" pitchFamily="2" charset="-78"/>
              </a:rPr>
              <a:t>می کنید و می توانید از این طریق اطلاعات بیشتری در موردش بدست آورید.</a:t>
            </a:r>
            <a:endParaRPr lang="fa-IR" dirty="0" smtClean="0">
              <a:ln>
                <a:solidFill>
                  <a:srgbClr val="FF0000"/>
                </a:solidFill>
              </a:ln>
              <a:solidFill>
                <a:schemeClr val="tx1"/>
              </a:solidFill>
              <a:cs typeface="B Nazanin" pitchFamily="2" charset="-78"/>
            </a:endParaRPr>
          </a:p>
        </p:txBody>
      </p:sp>
      <p:sp>
        <p:nvSpPr>
          <p:cNvPr id="2" name="Up Arrow 1"/>
          <p:cNvSpPr/>
          <p:nvPr/>
        </p:nvSpPr>
        <p:spPr>
          <a:xfrm>
            <a:off x="1673817" y="3549112"/>
            <a:ext cx="484632" cy="433952"/>
          </a:xfrm>
          <a:prstGeom prst="upArrow">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cstate="print"/>
          <a:stretch>
            <a:fillRect/>
          </a:stretch>
        </p:blipFill>
        <p:spPr>
          <a:xfrm>
            <a:off x="927463" y="509451"/>
            <a:ext cx="10580914" cy="5667512"/>
          </a:xfrm>
        </p:spPr>
      </p:pic>
      <p:sp>
        <p:nvSpPr>
          <p:cNvPr id="2" name="Rectangle 1"/>
          <p:cNvSpPr/>
          <p:nvPr/>
        </p:nvSpPr>
        <p:spPr>
          <a:xfrm>
            <a:off x="8198603" y="2045777"/>
            <a:ext cx="3843580" cy="2960176"/>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r>
              <a:rPr lang="fa-IR" sz="2000" b="1" dirty="0">
                <a:solidFill>
                  <a:schemeClr val="tx1"/>
                </a:solidFill>
                <a:cs typeface="B Nazanin" panose="00000400000000000000" pitchFamily="2" charset="-78"/>
              </a:rPr>
              <a:t>اطلاعات دارویی را از دو جهت می توان پیدا کرد:</a:t>
            </a:r>
          </a:p>
          <a:p>
            <a:r>
              <a:rPr lang="fa-IR" sz="2000" dirty="0">
                <a:solidFill>
                  <a:schemeClr val="tx1"/>
                </a:solidFill>
                <a:cs typeface="B Nazanin" panose="00000400000000000000" pitchFamily="2" charset="-78"/>
              </a:rPr>
              <a:t>1-وقتی می خواهیم ببینیم برای یک بیماری چه داروهایی هست</a:t>
            </a:r>
          </a:p>
          <a:p>
            <a:r>
              <a:rPr lang="fa-IR" sz="2000" dirty="0">
                <a:solidFill>
                  <a:schemeClr val="tx1"/>
                </a:solidFill>
                <a:cs typeface="B Nazanin" panose="00000400000000000000" pitchFamily="2" charset="-78"/>
              </a:rPr>
              <a:t>2-وقتی می خواهیم اطلاعاتی درباره یک داروی خاص </a:t>
            </a:r>
            <a:r>
              <a:rPr lang="fa-IR" sz="2000" dirty="0" smtClean="0">
                <a:solidFill>
                  <a:schemeClr val="tx1"/>
                </a:solidFill>
                <a:cs typeface="B Nazanin" panose="00000400000000000000" pitchFamily="2" charset="-78"/>
              </a:rPr>
              <a:t>و کاربرد آن بدست بیاوریم.</a:t>
            </a:r>
            <a:endParaRPr lang="fa-IR" sz="2000" dirty="0">
              <a:solidFill>
                <a:schemeClr val="tx1"/>
              </a:solidFill>
              <a:cs typeface="B Nazanin" panose="00000400000000000000" pitchFamily="2" charset="-78"/>
            </a:endParaRPr>
          </a:p>
          <a:p>
            <a:r>
              <a:rPr lang="fa-IR" sz="2000" dirty="0">
                <a:solidFill>
                  <a:schemeClr val="tx1"/>
                </a:solidFill>
                <a:cs typeface="B Nazanin" panose="00000400000000000000" pitchFamily="2" charset="-78"/>
              </a:rPr>
              <a:t>* کلمه </a:t>
            </a:r>
            <a:r>
              <a:rPr lang="en-US" sz="2000" dirty="0">
                <a:solidFill>
                  <a:schemeClr val="tx1"/>
                </a:solidFill>
                <a:cs typeface="B Nazanin" panose="00000400000000000000" pitchFamily="2" charset="-78"/>
              </a:rPr>
              <a:t>drugs  </a:t>
            </a:r>
            <a:r>
              <a:rPr lang="fa-IR" sz="2000" dirty="0" smtClean="0">
                <a:solidFill>
                  <a:schemeClr val="tx1"/>
                </a:solidFill>
                <a:cs typeface="B Nazanin" panose="00000400000000000000" pitchFamily="2" charset="-78"/>
              </a:rPr>
              <a:t> را </a:t>
            </a:r>
            <a:r>
              <a:rPr lang="fa-IR" sz="2000" dirty="0">
                <a:solidFill>
                  <a:schemeClr val="tx1"/>
                </a:solidFill>
                <a:cs typeface="B Nazanin" panose="00000400000000000000" pitchFamily="2" charset="-78"/>
              </a:rPr>
              <a:t>انتخاب کنید و در باکس جستجو یا بیماری را تایپ کنید یا نام دارو.</a:t>
            </a:r>
          </a:p>
          <a:p>
            <a:pPr algn="ctr"/>
            <a:endParaRPr lang="fa-IR" sz="2000" dirty="0">
              <a:solidFill>
                <a:schemeClr val="tx1"/>
              </a:solidFill>
              <a:cs typeface="B Nazanin" panose="00000400000000000000"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cstate="print"/>
          <a:stretch>
            <a:fillRect/>
          </a:stretch>
        </p:blipFill>
        <p:spPr>
          <a:xfrm>
            <a:off x="1542356" y="679269"/>
            <a:ext cx="9107287" cy="5497694"/>
          </a:xfrm>
        </p:spPr>
      </p:pic>
      <p:sp>
        <p:nvSpPr>
          <p:cNvPr id="2" name="Rectangle 1"/>
          <p:cNvSpPr/>
          <p:nvPr/>
        </p:nvSpPr>
        <p:spPr>
          <a:xfrm>
            <a:off x="7888637" y="4571999"/>
            <a:ext cx="3595607" cy="1782305"/>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sz="2000" b="1" dirty="0">
                <a:cs typeface="B Nazanin" panose="00000400000000000000" pitchFamily="2" charset="-78"/>
              </a:rPr>
              <a:t>دستورالعملی درباره نحوه رفتار با بیماران .... می خواهیم . برای گایدلاین ها فیلترهای تخصص و سازمان تهیه کننده و سال انتشار وجود دارد.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jpg"/>
          <p:cNvPicPr>
            <a:picLocks noGrp="1" noChangeAspect="1"/>
          </p:cNvPicPr>
          <p:nvPr>
            <p:ph idx="1"/>
          </p:nvPr>
        </p:nvPicPr>
        <p:blipFill>
          <a:blip r:embed="rId2" cstate="print"/>
          <a:stretch>
            <a:fillRect/>
          </a:stretch>
        </p:blipFill>
        <p:spPr>
          <a:xfrm>
            <a:off x="627017" y="679269"/>
            <a:ext cx="10541725" cy="5695405"/>
          </a:xfrm>
        </p:spPr>
      </p:pic>
      <p:sp>
        <p:nvSpPr>
          <p:cNvPr id="2" name="Rectangle 1"/>
          <p:cNvSpPr/>
          <p:nvPr/>
        </p:nvSpPr>
        <p:spPr>
          <a:xfrm>
            <a:off x="8043621" y="4778349"/>
            <a:ext cx="3859078" cy="1596325"/>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dirty="0">
                <a:solidFill>
                  <a:schemeClr val="tx1"/>
                </a:solidFill>
                <a:cs typeface="B Nazanin" panose="00000400000000000000" pitchFamily="2" charset="-78"/>
              </a:rPr>
              <a:t>توصیه های پزشک : </a:t>
            </a:r>
          </a:p>
          <a:p>
            <a:pPr algn="ctr"/>
            <a:r>
              <a:rPr lang="fa-IR" sz="2800" dirty="0">
                <a:solidFill>
                  <a:schemeClr val="tx1"/>
                </a:solidFill>
                <a:cs typeface="B Nazanin" panose="00000400000000000000" pitchFamily="2" charset="-78"/>
              </a:rPr>
              <a:t>آنچه که بیمار هنگام مصرف دارو باید  بداند </a:t>
            </a:r>
            <a:r>
              <a:rPr lang="fa-IR" sz="2800" dirty="0" smtClean="0">
                <a:solidFill>
                  <a:schemeClr val="tx1"/>
                </a:solidFill>
                <a:cs typeface="B Nazanin" panose="00000400000000000000" pitchFamily="2" charset="-78"/>
              </a:rPr>
              <a:t>.</a:t>
            </a:r>
            <a:endParaRPr lang="fa-IR" sz="2800" dirty="0">
              <a:solidFill>
                <a:schemeClr val="tx1"/>
              </a:solidFill>
              <a:cs typeface="B Nazanin" panose="00000400000000000000"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cstate="print"/>
          <a:stretch>
            <a:fillRect/>
          </a:stretch>
        </p:blipFill>
        <p:spPr>
          <a:xfrm>
            <a:off x="1406383" y="770709"/>
            <a:ext cx="9379234" cy="540625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cstate="print"/>
          <a:stretch>
            <a:fillRect/>
          </a:stretch>
        </p:blipFill>
        <p:spPr>
          <a:xfrm>
            <a:off x="1058091" y="770708"/>
            <a:ext cx="10567852" cy="539319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jpg"/>
          <p:cNvPicPr>
            <a:picLocks noGrp="1" noChangeAspect="1"/>
          </p:cNvPicPr>
          <p:nvPr>
            <p:ph idx="1"/>
          </p:nvPr>
        </p:nvPicPr>
        <p:blipFill>
          <a:blip r:embed="rId2" cstate="print"/>
          <a:stretch>
            <a:fillRect/>
          </a:stretch>
        </p:blipFill>
        <p:spPr>
          <a:xfrm>
            <a:off x="1441991" y="640080"/>
            <a:ext cx="9308018" cy="5536883"/>
          </a:xfrm>
        </p:spPr>
      </p:pic>
      <p:sp>
        <p:nvSpPr>
          <p:cNvPr id="2" name="Rectangle 1"/>
          <p:cNvSpPr/>
          <p:nvPr/>
        </p:nvSpPr>
        <p:spPr>
          <a:xfrm>
            <a:off x="8307092" y="5067947"/>
            <a:ext cx="3471620" cy="1224366"/>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b="1" dirty="0">
                <a:cs typeface="B Nazanin" panose="00000400000000000000" pitchFamily="2" charset="-78"/>
              </a:rPr>
              <a:t>شما می توانید جستجوی خود را به ویدئو یا تصویر محدود نمایید. باید توجه داشته باشید ویدئوها </a:t>
            </a:r>
            <a:r>
              <a:rPr lang="fa-IR" b="1" dirty="0" smtClean="0">
                <a:cs typeface="B Nazanin" panose="00000400000000000000" pitchFamily="2" charset="-78"/>
              </a:rPr>
              <a:t>قابل دانلود </a:t>
            </a:r>
            <a:r>
              <a:rPr lang="fa-IR" b="1" dirty="0">
                <a:cs typeface="B Nazanin" panose="00000400000000000000" pitchFamily="2" charset="-78"/>
              </a:rPr>
              <a:t>نمی باشند.</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cstate="print"/>
          <a:stretch>
            <a:fillRect/>
          </a:stretch>
        </p:blipFill>
        <p:spPr>
          <a:xfrm>
            <a:off x="1412527" y="509451"/>
            <a:ext cx="9366945" cy="566751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1959"/>
            <a:ext cx="10515600" cy="5805004"/>
          </a:xfrm>
        </p:spPr>
        <p:txBody>
          <a:bodyPr>
            <a:normAutofit fontScale="77500" lnSpcReduction="20000"/>
          </a:bodyPr>
          <a:lstStyle/>
          <a:p>
            <a:pPr marL="0" indent="0" algn="just">
              <a:lnSpc>
                <a:spcPct val="150000"/>
              </a:lnSpc>
              <a:buNone/>
            </a:pPr>
            <a:r>
              <a:rPr lang="en-US" sz="3600" dirty="0" smtClean="0">
                <a:cs typeface="B Nazanin" panose="00000400000000000000" pitchFamily="2" charset="-78"/>
              </a:rPr>
              <a:t>Procedures videos</a:t>
            </a:r>
            <a:endParaRPr lang="fa-IR" sz="3600" dirty="0" smtClean="0">
              <a:cs typeface="B Nazanin" panose="00000400000000000000" pitchFamily="2" charset="-78"/>
            </a:endParaRPr>
          </a:p>
          <a:p>
            <a:pPr marL="0" indent="0" algn="just">
              <a:lnSpc>
                <a:spcPct val="150000"/>
              </a:lnSpc>
              <a:buNone/>
            </a:pPr>
            <a:r>
              <a:rPr lang="fa-IR" dirty="0" smtClean="0">
                <a:cs typeface="B Nazanin" panose="00000400000000000000" pitchFamily="2" charset="-78"/>
              </a:rPr>
              <a:t>علاوه بر فیلم جراحی اطلاعات ذیل را به شما می دهد.</a:t>
            </a:r>
            <a:endParaRPr lang="fa-IR" dirty="0">
              <a:cs typeface="B Nazanin" panose="00000400000000000000" pitchFamily="2" charset="-78"/>
            </a:endParaRPr>
          </a:p>
          <a:p>
            <a:pPr marL="0" indent="0" algn="just">
              <a:lnSpc>
                <a:spcPct val="150000"/>
              </a:lnSpc>
              <a:buNone/>
            </a:pPr>
            <a:r>
              <a:rPr lang="fa-IR" dirty="0" smtClean="0">
                <a:cs typeface="B Nazanin" panose="00000400000000000000" pitchFamily="2" charset="-78"/>
              </a:rPr>
              <a:t>آمادگی </a:t>
            </a:r>
            <a:r>
              <a:rPr lang="fa-IR" dirty="0">
                <a:cs typeface="B Nazanin" panose="00000400000000000000" pitchFamily="2" charset="-78"/>
              </a:rPr>
              <a:t>قبل از عمل</a:t>
            </a:r>
          </a:p>
          <a:p>
            <a:pPr marL="0" indent="0" algn="just">
              <a:lnSpc>
                <a:spcPct val="150000"/>
              </a:lnSpc>
              <a:buNone/>
            </a:pPr>
            <a:r>
              <a:rPr lang="fa-IR" dirty="0">
                <a:cs typeface="B Nazanin" panose="00000400000000000000" pitchFamily="2" charset="-78"/>
              </a:rPr>
              <a:t>موارد توصیه به انجام عمل</a:t>
            </a:r>
          </a:p>
          <a:p>
            <a:pPr marL="0" indent="0" algn="just">
              <a:lnSpc>
                <a:spcPct val="150000"/>
              </a:lnSpc>
              <a:buNone/>
            </a:pPr>
            <a:r>
              <a:rPr lang="fa-IR" dirty="0">
                <a:cs typeface="B Nazanin" panose="00000400000000000000" pitchFamily="2" charset="-78"/>
              </a:rPr>
              <a:t>موارد عدم توصیه به انجام عمل</a:t>
            </a:r>
          </a:p>
          <a:p>
            <a:pPr marL="0" indent="0" algn="just">
              <a:lnSpc>
                <a:spcPct val="150000"/>
              </a:lnSpc>
              <a:buNone/>
            </a:pPr>
            <a:r>
              <a:rPr lang="fa-IR" dirty="0">
                <a:cs typeface="B Nazanin" panose="00000400000000000000" pitchFamily="2" charset="-78"/>
              </a:rPr>
              <a:t>تجهیزات مورد نیاز</a:t>
            </a:r>
          </a:p>
          <a:p>
            <a:pPr marL="0" indent="0" algn="just">
              <a:lnSpc>
                <a:spcPct val="150000"/>
              </a:lnSpc>
              <a:buNone/>
            </a:pPr>
            <a:r>
              <a:rPr lang="fa-IR" dirty="0">
                <a:cs typeface="B Nazanin" panose="00000400000000000000" pitchFamily="2" charset="-78"/>
              </a:rPr>
              <a:t>آناتومی </a:t>
            </a:r>
          </a:p>
          <a:p>
            <a:pPr marL="0" indent="0" algn="just">
              <a:lnSpc>
                <a:spcPct val="150000"/>
              </a:lnSpc>
              <a:buNone/>
            </a:pPr>
            <a:r>
              <a:rPr lang="fa-IR" dirty="0">
                <a:cs typeface="B Nazanin" panose="00000400000000000000" pitchFamily="2" charset="-78"/>
              </a:rPr>
              <a:t>فیلم عمل جراحی </a:t>
            </a:r>
          </a:p>
          <a:p>
            <a:pPr marL="0" indent="0" algn="just">
              <a:lnSpc>
                <a:spcPct val="150000"/>
              </a:lnSpc>
              <a:buNone/>
            </a:pPr>
            <a:r>
              <a:rPr lang="fa-IR" dirty="0">
                <a:cs typeface="B Nazanin" panose="00000400000000000000" pitchFamily="2" charset="-78"/>
              </a:rPr>
              <a:t>تکنیک جراحی</a:t>
            </a:r>
          </a:p>
          <a:p>
            <a:pPr marL="0" indent="0" algn="just">
              <a:lnSpc>
                <a:spcPct val="150000"/>
              </a:lnSpc>
              <a:buNone/>
            </a:pPr>
            <a:r>
              <a:rPr lang="fa-IR" dirty="0">
                <a:cs typeface="B Nazanin" panose="00000400000000000000" pitchFamily="2" charset="-78"/>
              </a:rPr>
              <a:t>عوارض</a:t>
            </a:r>
          </a:p>
          <a:p>
            <a:pPr marL="0" indent="0">
              <a:buNone/>
            </a:pPr>
            <a:endParaRPr lang="fa-IR" dirty="0">
              <a:cs typeface="B Nazanin" panose="00000400000000000000" pitchFamily="2" charset="-78"/>
            </a:endParaRPr>
          </a:p>
        </p:txBody>
      </p:sp>
    </p:spTree>
    <p:extLst>
      <p:ext uri="{BB962C8B-B14F-4D97-AF65-F5344CB8AC3E}">
        <p14:creationId xmlns:p14="http://schemas.microsoft.com/office/powerpoint/2010/main" val="294343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jpg"/>
          <p:cNvPicPr>
            <a:picLocks noGrp="1" noChangeAspect="1"/>
          </p:cNvPicPr>
          <p:nvPr>
            <p:ph idx="1"/>
          </p:nvPr>
        </p:nvPicPr>
        <p:blipFill>
          <a:blip r:embed="rId2" cstate="print"/>
          <a:stretch>
            <a:fillRect/>
          </a:stretch>
        </p:blipFill>
        <p:spPr>
          <a:xfrm>
            <a:off x="914400" y="979714"/>
            <a:ext cx="10450285" cy="519724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4" y="339635"/>
            <a:ext cx="11534503" cy="6123158"/>
          </a:xfrm>
        </p:spPr>
        <p:txBody>
          <a:bodyPr>
            <a:normAutofit/>
          </a:bodyPr>
          <a:lstStyle/>
          <a:p>
            <a:pPr marL="0" indent="0">
              <a:buNone/>
            </a:pPr>
            <a:endParaRPr lang="en-US" dirty="0" smtClean="0">
              <a:cs typeface="B Nazanin" panose="00000400000000000000" pitchFamily="2" charset="-78"/>
            </a:endParaRPr>
          </a:p>
          <a:p>
            <a:pPr marL="0" indent="0">
              <a:buFont typeface="Wingdings" pitchFamily="2" charset="2"/>
              <a:buChar char="v"/>
            </a:pPr>
            <a:r>
              <a:rPr lang="fa-IR" dirty="0" smtClean="0">
                <a:cs typeface="B Nazanin" panose="00000400000000000000" pitchFamily="2" charset="-78"/>
              </a:rPr>
              <a:t> مجموعه</a:t>
            </a:r>
            <a:r>
              <a:rPr lang="en-US" dirty="0" smtClean="0">
                <a:cs typeface="B Nazanin" panose="00000400000000000000" pitchFamily="2" charset="-78"/>
              </a:rPr>
              <a:t>Clinical Key </a:t>
            </a:r>
            <a:r>
              <a:rPr lang="fa-IR" dirty="0" smtClean="0">
                <a:cs typeface="B Nazanin" panose="00000400000000000000" pitchFamily="2" charset="-78"/>
              </a:rPr>
              <a:t> توسط</a:t>
            </a:r>
            <a:r>
              <a:rPr lang="en-US" dirty="0" smtClean="0">
                <a:cs typeface="B Nazanin" panose="00000400000000000000" pitchFamily="2" charset="-78"/>
              </a:rPr>
              <a:t>Elsevier </a:t>
            </a:r>
            <a:r>
              <a:rPr lang="fa-IR" dirty="0" smtClean="0">
                <a:cs typeface="B Nazanin" panose="00000400000000000000" pitchFamily="2" charset="-78"/>
              </a:rPr>
              <a:t> منتشر می شود.</a:t>
            </a:r>
          </a:p>
          <a:p>
            <a:pPr marL="0" indent="0">
              <a:buFont typeface="Wingdings" pitchFamily="2" charset="2"/>
              <a:buChar char="v"/>
            </a:pPr>
            <a:endParaRPr lang="fa-IR" dirty="0" smtClean="0">
              <a:cs typeface="B Nazanin" panose="00000400000000000000" pitchFamily="2" charset="-78"/>
            </a:endParaRPr>
          </a:p>
          <a:p>
            <a:pPr marL="0" indent="0">
              <a:buFont typeface="Wingdings" pitchFamily="2" charset="2"/>
              <a:buChar char="v"/>
            </a:pPr>
            <a:r>
              <a:rPr lang="en-US" dirty="0" smtClean="0">
                <a:cs typeface="B Nazanin" panose="00000400000000000000" pitchFamily="2" charset="-78"/>
              </a:rPr>
              <a:t>Clinical </a:t>
            </a:r>
            <a:r>
              <a:rPr lang="en-US" dirty="0" smtClean="0">
                <a:cs typeface="B Nazanin" panose="00000400000000000000" pitchFamily="2" charset="-78"/>
              </a:rPr>
              <a:t>key </a:t>
            </a:r>
            <a:r>
              <a:rPr lang="fa-IR" dirty="0" smtClean="0">
                <a:cs typeface="B Nazanin" panose="00000400000000000000" pitchFamily="2" charset="-78"/>
              </a:rPr>
              <a:t> در ترجمه تحت الفظی به معنای کلید بالینی است.</a:t>
            </a:r>
          </a:p>
          <a:p>
            <a:pPr marL="0" indent="0">
              <a:buNone/>
            </a:pPr>
            <a:endParaRPr lang="en-US" dirty="0" smtClean="0">
              <a:cs typeface="B Nazanin" panose="00000400000000000000" pitchFamily="2" charset="-78"/>
            </a:endParaRPr>
          </a:p>
          <a:p>
            <a:pPr marL="0" indent="0">
              <a:buFont typeface="Wingdings" pitchFamily="2" charset="2"/>
              <a:buChar char="v"/>
            </a:pPr>
            <a:r>
              <a:rPr lang="fa-IR" dirty="0" smtClean="0">
                <a:cs typeface="B Nazanin" panose="00000400000000000000" pitchFamily="2" charset="-78"/>
              </a:rPr>
              <a:t>یک موتور جستجوی بالینی </a:t>
            </a:r>
            <a:r>
              <a:rPr lang="en-US" dirty="0" smtClean="0">
                <a:cs typeface="B Nazanin" panose="00000400000000000000" pitchFamily="2" charset="-78"/>
              </a:rPr>
              <a:t>(Clinical Decision Making)</a:t>
            </a:r>
            <a:r>
              <a:rPr lang="fa-IR" dirty="0" smtClean="0">
                <a:cs typeface="B Nazanin" panose="00000400000000000000" pitchFamily="2" charset="-78"/>
              </a:rPr>
              <a:t>  است و تمامی رشته‏های پزشکی و جراحی را پوشش می‏دهد. </a:t>
            </a:r>
          </a:p>
          <a:p>
            <a:pPr marL="0" indent="0">
              <a:buNone/>
            </a:pPr>
            <a:endParaRPr lang="en-US" dirty="0" smtClean="0">
              <a:cs typeface="B Nazanin" panose="00000400000000000000" pitchFamily="2" charset="-78"/>
            </a:endParaRPr>
          </a:p>
          <a:p>
            <a:pPr marL="0" indent="0">
              <a:buFont typeface="Wingdings" pitchFamily="2" charset="2"/>
              <a:buChar char="v"/>
            </a:pPr>
            <a:r>
              <a:rPr lang="fa-IR" dirty="0" smtClean="0">
                <a:cs typeface="B Nazanin" panose="00000400000000000000" pitchFamily="2" charset="-78"/>
              </a:rPr>
              <a:t>برای کمک به کاربران در انتخاب بهترین پاسخ سیستم از بررسی پزشکان معروف هر حوزه استفاده می‌برد.</a:t>
            </a:r>
          </a:p>
        </p:txBody>
      </p:sp>
    </p:spTree>
    <p:extLst>
      <p:ext uri="{BB962C8B-B14F-4D97-AF65-F5344CB8AC3E}">
        <p14:creationId xmlns:p14="http://schemas.microsoft.com/office/powerpoint/2010/main" val="410164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563" y="182670"/>
            <a:ext cx="9324975" cy="5438775"/>
          </a:xfrm>
          <a:prstGeom prst="rect">
            <a:avLst/>
          </a:prstGeom>
        </p:spPr>
      </p:pic>
      <p:sp>
        <p:nvSpPr>
          <p:cNvPr id="5" name="Rectangle 4"/>
          <p:cNvSpPr/>
          <p:nvPr/>
        </p:nvSpPr>
        <p:spPr>
          <a:xfrm>
            <a:off x="10445858" y="2588218"/>
            <a:ext cx="1627322" cy="2216258"/>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en-US" sz="2000" b="1" dirty="0">
                <a:solidFill>
                  <a:schemeClr val="tx1"/>
                </a:solidFill>
                <a:cs typeface="B Nazanin" panose="00000400000000000000" pitchFamily="2" charset="-78"/>
              </a:rPr>
              <a:t>Clinical </a:t>
            </a:r>
            <a:r>
              <a:rPr lang="en-US" sz="2000" b="1" dirty="0" smtClean="0">
                <a:solidFill>
                  <a:schemeClr val="tx1"/>
                </a:solidFill>
                <a:cs typeface="B Nazanin" panose="00000400000000000000" pitchFamily="2" charset="-78"/>
              </a:rPr>
              <a:t>focus</a:t>
            </a:r>
          </a:p>
          <a:p>
            <a:pPr algn="ctr"/>
            <a:r>
              <a:rPr lang="fa-IR" sz="2000" dirty="0">
                <a:cs typeface="B Nazanin" panose="00000400000000000000" pitchFamily="2" charset="-78"/>
              </a:rPr>
              <a:t>همه محتواها را در 3 سال اخیر به غیر از مدلاین نمایش می دهد</a:t>
            </a:r>
          </a:p>
          <a:p>
            <a:pPr algn="ctr"/>
            <a:endParaRPr lang="fa-IR" sz="2000" dirty="0">
              <a:cs typeface="B Nazanin" panose="00000400000000000000" pitchFamily="2" charset="-78"/>
            </a:endParaRPr>
          </a:p>
        </p:txBody>
      </p:sp>
    </p:spTree>
    <p:extLst>
      <p:ext uri="{BB962C8B-B14F-4D97-AF65-F5344CB8AC3E}">
        <p14:creationId xmlns:p14="http://schemas.microsoft.com/office/powerpoint/2010/main" val="189720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7763" y="113895"/>
            <a:ext cx="9039225" cy="6010275"/>
          </a:xfrm>
          <a:prstGeom prst="rect">
            <a:avLst/>
          </a:prstGeom>
        </p:spPr>
      </p:pic>
      <p:sp>
        <p:nvSpPr>
          <p:cNvPr id="5" name="Right Arrow 4"/>
          <p:cNvSpPr/>
          <p:nvPr/>
        </p:nvSpPr>
        <p:spPr>
          <a:xfrm>
            <a:off x="2929180" y="4122549"/>
            <a:ext cx="1053884" cy="340963"/>
          </a:xfrm>
          <a:prstGeom prst="rightArrow">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6" name="Rectangle 5"/>
          <p:cNvSpPr/>
          <p:nvPr/>
        </p:nvSpPr>
        <p:spPr>
          <a:xfrm>
            <a:off x="170481" y="2929180"/>
            <a:ext cx="2402238" cy="3580108"/>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sz="2000" b="1" dirty="0">
                <a:solidFill>
                  <a:schemeClr val="tx1"/>
                </a:solidFill>
                <a:cs typeface="B Nazanin" panose="00000400000000000000" pitchFamily="2" charset="-78"/>
              </a:rPr>
              <a:t>فایده </a:t>
            </a:r>
            <a:r>
              <a:rPr lang="en-US" sz="2000" b="1" dirty="0">
                <a:solidFill>
                  <a:schemeClr val="tx1"/>
                </a:solidFill>
                <a:cs typeface="B Nazanin" panose="00000400000000000000" pitchFamily="2" charset="-78"/>
              </a:rPr>
              <a:t>Browse</a:t>
            </a:r>
            <a:r>
              <a:rPr lang="fa-IR" sz="2000" b="1" dirty="0">
                <a:solidFill>
                  <a:schemeClr val="tx1"/>
                </a:solidFill>
                <a:cs typeface="B Nazanin" panose="00000400000000000000" pitchFamily="2" charset="-78"/>
              </a:rPr>
              <a:t> چیست</a:t>
            </a:r>
            <a:r>
              <a:rPr lang="fa-IR" sz="2000" b="1" dirty="0" smtClean="0">
                <a:solidFill>
                  <a:schemeClr val="tx1"/>
                </a:solidFill>
                <a:cs typeface="B Nazanin" panose="00000400000000000000" pitchFamily="2" charset="-78"/>
              </a:rPr>
              <a:t>؟</a:t>
            </a:r>
          </a:p>
          <a:p>
            <a:pPr algn="ctr"/>
            <a:r>
              <a:rPr lang="fa-IR" sz="2000" dirty="0" smtClean="0">
                <a:cs typeface="B Nazanin" panose="00000400000000000000" pitchFamily="2" charset="-78"/>
              </a:rPr>
              <a:t>در </a:t>
            </a:r>
            <a:r>
              <a:rPr lang="fa-IR" sz="2000" dirty="0">
                <a:cs typeface="B Nazanin" panose="00000400000000000000" pitchFamily="2" charset="-78"/>
              </a:rPr>
              <a:t>تورق می توانید لیستی از منابع موجود در سایت را ببینید. مثلا در تورق کتاب ها می توانید ببینید که چه کتاب هایی در سایت کلینیکال کی در زمینه های مختلف موجود است یا در تورق مجلات چه مجلاتی را کلینیکال کی دارد</a:t>
            </a:r>
            <a:r>
              <a:rPr lang="fa-IR" sz="2000" dirty="0" smtClean="0">
                <a:cs typeface="B Nazanin" panose="00000400000000000000" pitchFamily="2" charset="-78"/>
              </a:rPr>
              <a:t>.</a:t>
            </a:r>
            <a:endParaRPr lang="fa-IR" sz="2000" dirty="0">
              <a:cs typeface="B Nazanin" panose="00000400000000000000" pitchFamily="2" charset="-78"/>
            </a:endParaRPr>
          </a:p>
        </p:txBody>
      </p:sp>
    </p:spTree>
    <p:extLst>
      <p:ext uri="{BB962C8B-B14F-4D97-AF65-F5344CB8AC3E}">
        <p14:creationId xmlns:p14="http://schemas.microsoft.com/office/powerpoint/2010/main" val="3192348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674" y="167280"/>
            <a:ext cx="8793571" cy="6202362"/>
          </a:xfrm>
        </p:spPr>
      </p:pic>
      <p:sp>
        <p:nvSpPr>
          <p:cNvPr id="4" name="Rectangle 3"/>
          <p:cNvSpPr/>
          <p:nvPr/>
        </p:nvSpPr>
        <p:spPr>
          <a:xfrm>
            <a:off x="9023245" y="1084881"/>
            <a:ext cx="2941447" cy="3967566"/>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dirty="0" smtClean="0">
                <a:cs typeface="B Nazanin" panose="00000400000000000000" pitchFamily="2" charset="-78"/>
              </a:rPr>
              <a:t>در بخش </a:t>
            </a:r>
            <a:r>
              <a:rPr lang="en-US" sz="2400" dirty="0" smtClean="0">
                <a:cs typeface="B Nazanin" panose="00000400000000000000" pitchFamily="2" charset="-78"/>
              </a:rPr>
              <a:t>browse </a:t>
            </a:r>
            <a:r>
              <a:rPr lang="fa-IR" sz="2400" dirty="0" smtClean="0">
                <a:cs typeface="B Nazanin" panose="00000400000000000000" pitchFamily="2" charset="-78"/>
              </a:rPr>
              <a:t> کتاب، به لحاظ الفبایی کتاب ها را به شما معرفی میکند. با کلیک کردن روی هر کتاب وارد صفحه دیگری می شوید که تمامی فصول آن کتاب را به شما معرفی می کند . روی یکی از فصول کلیک کنید تا تمامی آن فصل به شما نمایش داده شود.</a:t>
            </a:r>
            <a:endParaRPr lang="fa-IR" sz="2400" dirty="0">
              <a:cs typeface="B Nazanin" panose="00000400000000000000" pitchFamily="2" charset="-78"/>
            </a:endParaRPr>
          </a:p>
        </p:txBody>
      </p:sp>
    </p:spTree>
    <p:extLst>
      <p:ext uri="{BB962C8B-B14F-4D97-AF65-F5344CB8AC3E}">
        <p14:creationId xmlns:p14="http://schemas.microsoft.com/office/powerpoint/2010/main" val="2003503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037" y="204787"/>
            <a:ext cx="9305925" cy="6448425"/>
          </a:xfrm>
          <a:prstGeom prst="rect">
            <a:avLst/>
          </a:prstGeom>
        </p:spPr>
      </p:pic>
      <p:sp>
        <p:nvSpPr>
          <p:cNvPr id="5" name="Rectangle 4"/>
          <p:cNvSpPr/>
          <p:nvPr/>
        </p:nvSpPr>
        <p:spPr>
          <a:xfrm>
            <a:off x="5067944" y="1363850"/>
            <a:ext cx="1751309" cy="805912"/>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solidFill>
                  <a:schemeClr val="tx1"/>
                </a:solidFill>
                <a:cs typeface="B Nazanin" panose="00000400000000000000" pitchFamily="2" charset="-78"/>
              </a:rPr>
              <a:t>امکان جستجو در کتاب </a:t>
            </a:r>
            <a:endParaRPr lang="fa-IR" dirty="0">
              <a:solidFill>
                <a:schemeClr val="tx1"/>
              </a:solidFill>
              <a:cs typeface="B Nazanin" panose="00000400000000000000" pitchFamily="2" charset="-78"/>
            </a:endParaRPr>
          </a:p>
        </p:txBody>
      </p:sp>
      <p:sp>
        <p:nvSpPr>
          <p:cNvPr id="6" name="Down Arrow 5"/>
          <p:cNvSpPr/>
          <p:nvPr/>
        </p:nvSpPr>
        <p:spPr>
          <a:xfrm>
            <a:off x="5796366" y="2247254"/>
            <a:ext cx="299633" cy="340963"/>
          </a:xfrm>
          <a:prstGeom prst="downArrow">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7" name="Rectangle 6"/>
          <p:cNvSpPr/>
          <p:nvPr/>
        </p:nvSpPr>
        <p:spPr>
          <a:xfrm>
            <a:off x="9159499" y="2867186"/>
            <a:ext cx="1146874" cy="805913"/>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solidFill>
                  <a:schemeClr val="tx1"/>
                </a:solidFill>
                <a:cs typeface="B Nazanin" panose="00000400000000000000" pitchFamily="2" charset="-78"/>
              </a:rPr>
              <a:t>مشخصات کتاب </a:t>
            </a:r>
            <a:endParaRPr lang="fa-IR" dirty="0">
              <a:solidFill>
                <a:schemeClr val="tx1"/>
              </a:solidFill>
              <a:cs typeface="B Nazanin" panose="00000400000000000000" pitchFamily="2" charset="-78"/>
            </a:endParaRPr>
          </a:p>
        </p:txBody>
      </p:sp>
      <p:sp>
        <p:nvSpPr>
          <p:cNvPr id="8" name="Rectangle 7"/>
          <p:cNvSpPr/>
          <p:nvPr/>
        </p:nvSpPr>
        <p:spPr>
          <a:xfrm>
            <a:off x="7586419" y="5873858"/>
            <a:ext cx="1859797" cy="635430"/>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امکان خرید کتاب </a:t>
            </a:r>
            <a:endParaRPr lang="fa-IR" dirty="0"/>
          </a:p>
        </p:txBody>
      </p:sp>
      <p:sp>
        <p:nvSpPr>
          <p:cNvPr id="9" name="Up Arrow 8"/>
          <p:cNvSpPr/>
          <p:nvPr/>
        </p:nvSpPr>
        <p:spPr>
          <a:xfrm>
            <a:off x="8338088" y="5187493"/>
            <a:ext cx="356461" cy="542441"/>
          </a:xfrm>
          <a:prstGeom prst="upArrow">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10" name="Rectangle 9"/>
          <p:cNvSpPr/>
          <p:nvPr/>
        </p:nvSpPr>
        <p:spPr>
          <a:xfrm>
            <a:off x="216976" y="3943753"/>
            <a:ext cx="1226061" cy="1514960"/>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t>سر فصل های کتاب برای دسترسی سریع تر </a:t>
            </a:r>
            <a:endParaRPr lang="fa-IR" dirty="0"/>
          </a:p>
        </p:txBody>
      </p:sp>
    </p:spTree>
    <p:extLst>
      <p:ext uri="{BB962C8B-B14F-4D97-AF65-F5344CB8AC3E}">
        <p14:creationId xmlns:p14="http://schemas.microsoft.com/office/powerpoint/2010/main" val="71366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787" y="261937"/>
            <a:ext cx="9496425" cy="6334125"/>
          </a:xfrm>
          <a:prstGeom prst="rect">
            <a:avLst/>
          </a:prstGeom>
        </p:spPr>
      </p:pic>
      <p:sp>
        <p:nvSpPr>
          <p:cNvPr id="6" name="Rectangle 5"/>
          <p:cNvSpPr/>
          <p:nvPr/>
        </p:nvSpPr>
        <p:spPr>
          <a:xfrm>
            <a:off x="4866468" y="1549832"/>
            <a:ext cx="3301139" cy="821410"/>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solidFill>
                  <a:schemeClr val="tx1"/>
                </a:solidFill>
                <a:cs typeface="B Nazanin" panose="00000400000000000000" pitchFamily="2" charset="-78"/>
              </a:rPr>
              <a:t>علامت </a:t>
            </a:r>
            <a:r>
              <a:rPr lang="en-US" dirty="0" smtClean="0">
                <a:solidFill>
                  <a:schemeClr val="tx1"/>
                </a:solidFill>
                <a:cs typeface="B Nazanin" panose="00000400000000000000" pitchFamily="2" charset="-78"/>
              </a:rPr>
              <a:t>PDF </a:t>
            </a:r>
            <a:r>
              <a:rPr lang="fa-IR" dirty="0" smtClean="0">
                <a:solidFill>
                  <a:schemeClr val="tx1"/>
                </a:solidFill>
                <a:cs typeface="B Nazanin" panose="00000400000000000000" pitchFamily="2" charset="-78"/>
              </a:rPr>
              <a:t> برای دانلود همین فصل کتاب . </a:t>
            </a:r>
            <a:endParaRPr lang="fa-IR" dirty="0">
              <a:solidFill>
                <a:schemeClr val="tx1"/>
              </a:solidFill>
              <a:cs typeface="B Nazanin" panose="00000400000000000000" pitchFamily="2" charset="-78"/>
            </a:endParaRPr>
          </a:p>
        </p:txBody>
      </p:sp>
      <p:sp>
        <p:nvSpPr>
          <p:cNvPr id="7" name="Rectangle 6"/>
          <p:cNvSpPr/>
          <p:nvPr/>
        </p:nvSpPr>
        <p:spPr>
          <a:xfrm>
            <a:off x="10662834" y="1859798"/>
            <a:ext cx="1317356" cy="1441342"/>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solidFill>
                  <a:schemeClr val="tx1"/>
                </a:solidFill>
                <a:cs typeface="B Nazanin" panose="00000400000000000000" pitchFamily="2" charset="-78"/>
              </a:rPr>
              <a:t>آیکون های </a:t>
            </a:r>
            <a:r>
              <a:rPr lang="en-US" dirty="0" smtClean="0">
                <a:solidFill>
                  <a:schemeClr val="tx1"/>
                </a:solidFill>
                <a:cs typeface="B Nazanin" panose="00000400000000000000" pitchFamily="2" charset="-78"/>
              </a:rPr>
              <a:t>CME </a:t>
            </a:r>
            <a:r>
              <a:rPr lang="fa-IR" dirty="0" smtClean="0">
                <a:solidFill>
                  <a:schemeClr val="tx1"/>
                </a:solidFill>
                <a:cs typeface="B Nazanin" panose="00000400000000000000" pitchFamily="2" charset="-78"/>
              </a:rPr>
              <a:t>شامل ذخیره دانلود و ایمیل کردن </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172763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86" y="171369"/>
            <a:ext cx="9229725" cy="6391275"/>
          </a:xfrm>
          <a:prstGeom prst="rect">
            <a:avLst/>
          </a:prstGeom>
        </p:spPr>
      </p:pic>
      <p:sp>
        <p:nvSpPr>
          <p:cNvPr id="5" name="Rectangle 4"/>
          <p:cNvSpPr/>
          <p:nvPr/>
        </p:nvSpPr>
        <p:spPr>
          <a:xfrm>
            <a:off x="8989017" y="1549831"/>
            <a:ext cx="3084163" cy="4881966"/>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r>
              <a:rPr lang="fa-IR" sz="2400" dirty="0" smtClean="0">
                <a:cs typeface="B Nazanin" pitchFamily="2" charset="-78"/>
              </a:rPr>
              <a:t>*فهرست</a:t>
            </a:r>
            <a:r>
              <a:rPr lang="en-US" sz="2400" dirty="0" smtClean="0">
                <a:cs typeface="B Nazanin" pitchFamily="2" charset="-78"/>
              </a:rPr>
              <a:t> </a:t>
            </a:r>
            <a:r>
              <a:rPr lang="fa-IR" sz="2400" dirty="0">
                <a:cs typeface="B Nazanin" pitchFamily="2" charset="-78"/>
              </a:rPr>
              <a:t>کاملی از ژورنال‌ها را بر اساس ترتیب الفبایی مشاهده خواهید کرد</a:t>
            </a:r>
            <a:r>
              <a:rPr lang="fa-IR" sz="2400" dirty="0" smtClean="0">
                <a:cs typeface="B Nazanin" pitchFamily="2" charset="-78"/>
              </a:rPr>
              <a:t>.</a:t>
            </a:r>
          </a:p>
          <a:p>
            <a:r>
              <a:rPr lang="fa-IR" sz="2400" dirty="0" smtClean="0">
                <a:cs typeface="B Nazanin" pitchFamily="2" charset="-78"/>
              </a:rPr>
              <a:t>*ژورنال مورد نظر را جستجو کنید.</a:t>
            </a:r>
          </a:p>
          <a:p>
            <a:r>
              <a:rPr lang="fa-IR" sz="2400" dirty="0" smtClean="0">
                <a:cs typeface="B Nazanin" pitchFamily="2" charset="-78"/>
              </a:rPr>
              <a:t>*برروی </a:t>
            </a:r>
            <a:r>
              <a:rPr lang="fa-IR" sz="2400" dirty="0">
                <a:cs typeface="B Nazanin" pitchFamily="2" charset="-78"/>
              </a:rPr>
              <a:t>عنوان ژورنال کلیک بکنید. شمارگان مختلف یک ژورنال را خواهد دید، که بر اساس سال و شماره‌ی ژورنال </a:t>
            </a:r>
            <a:r>
              <a:rPr lang="fa-IR" sz="2400" dirty="0" smtClean="0">
                <a:cs typeface="B Nazanin" pitchFamily="2" charset="-78"/>
              </a:rPr>
              <a:t>است.</a:t>
            </a:r>
          </a:p>
          <a:p>
            <a:r>
              <a:rPr lang="fa-IR" sz="2400" dirty="0" smtClean="0">
                <a:cs typeface="B Nazanin" pitchFamily="2" charset="-78"/>
              </a:rPr>
              <a:t>*بر </a:t>
            </a:r>
            <a:r>
              <a:rPr lang="fa-IR" sz="2400" dirty="0">
                <a:cs typeface="B Nazanin" pitchFamily="2" charset="-78"/>
              </a:rPr>
              <a:t>روی یکی از شماره‌ها کلیک کنید. فهرست مطالب ژورنال راخواهید دید</a:t>
            </a:r>
            <a:r>
              <a:rPr lang="fa-IR" sz="2400" dirty="0" smtClean="0">
                <a:cs typeface="B Nazanin" pitchFamily="2" charset="-78"/>
              </a:rPr>
              <a:t>.</a:t>
            </a:r>
            <a:endParaRPr lang="fa-IR" sz="2400" dirty="0">
              <a:cs typeface="B Nazanin" pitchFamily="2" charset="-78"/>
            </a:endParaRPr>
          </a:p>
        </p:txBody>
      </p:sp>
    </p:spTree>
    <p:extLst>
      <p:ext uri="{BB962C8B-B14F-4D97-AF65-F5344CB8AC3E}">
        <p14:creationId xmlns:p14="http://schemas.microsoft.com/office/powerpoint/2010/main" val="266620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2" y="347662"/>
            <a:ext cx="9096375" cy="6162675"/>
          </a:xfrm>
          <a:prstGeom prst="rect">
            <a:avLst/>
          </a:prstGeom>
        </p:spPr>
      </p:pic>
      <p:sp>
        <p:nvSpPr>
          <p:cNvPr id="5" name="Rectangle 4"/>
          <p:cNvSpPr/>
          <p:nvPr/>
        </p:nvSpPr>
        <p:spPr>
          <a:xfrm>
            <a:off x="7175715" y="1983784"/>
            <a:ext cx="4850969" cy="4526553"/>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sz="2400" dirty="0" smtClean="0">
                <a:cs typeface="B Nazanin" panose="00000400000000000000" pitchFamily="2" charset="-78"/>
              </a:rPr>
              <a:t> </a:t>
            </a:r>
            <a:r>
              <a:rPr lang="fa-IR" sz="2400" dirty="0">
                <a:cs typeface="B Nazanin" panose="00000400000000000000" pitchFamily="2" charset="-78"/>
              </a:rPr>
              <a:t>هر شماره را که باز کردید، لیست مقالات آن را می بینید. </a:t>
            </a:r>
            <a:r>
              <a:rPr lang="fa-IR" sz="2400" dirty="0" smtClean="0">
                <a:cs typeface="B Nazanin" panose="00000400000000000000" pitchFamily="2" charset="-78"/>
              </a:rPr>
              <a:t>هر کدام </a:t>
            </a:r>
            <a:r>
              <a:rPr lang="fa-IR" sz="2400" dirty="0">
                <a:cs typeface="B Nazanin" panose="00000400000000000000" pitchFamily="2" charset="-78"/>
              </a:rPr>
              <a:t>از مقالات ژورنال را که بخواهید می توانید دانلود کنید. اما اجازه دانلود</a:t>
            </a:r>
          </a:p>
          <a:p>
            <a:pPr algn="ctr"/>
            <a:r>
              <a:rPr lang="fa-IR" sz="2400" dirty="0">
                <a:cs typeface="B Nazanin" panose="00000400000000000000" pitchFamily="2" charset="-78"/>
              </a:rPr>
              <a:t>کل یک شماره را یکجا ندارید. می توانید دنبال کلمه یا عبارتی در کل </a:t>
            </a:r>
            <a:r>
              <a:rPr lang="fa-IR" sz="2400" dirty="0" smtClean="0">
                <a:cs typeface="B Nazanin" panose="00000400000000000000" pitchFamily="2" charset="-78"/>
              </a:rPr>
              <a:t>یک ژورنال </a:t>
            </a:r>
            <a:r>
              <a:rPr lang="fa-IR" sz="2400" dirty="0">
                <a:cs typeface="B Nazanin" panose="00000400000000000000" pitchFamily="2" charset="-78"/>
              </a:rPr>
              <a:t>یا فقط در یک شماره از ژورنال بگردید. اطلاعات کامل استنادی </a:t>
            </a:r>
            <a:r>
              <a:rPr lang="fa-IR" sz="2400" dirty="0" smtClean="0">
                <a:cs typeface="B Nazanin" panose="00000400000000000000" pitchFamily="2" charset="-78"/>
              </a:rPr>
              <a:t>هر مقاله </a:t>
            </a:r>
            <a:r>
              <a:rPr lang="fa-IR" sz="2400" dirty="0">
                <a:cs typeface="B Nazanin" panose="00000400000000000000" pitchFamily="2" charset="-78"/>
              </a:rPr>
              <a:t>زیر عنوان مقاله نوشته شده است</a:t>
            </a:r>
            <a:r>
              <a:rPr lang="fa-IR" sz="2400" dirty="0" smtClean="0">
                <a:cs typeface="B Nazanin" panose="00000400000000000000" pitchFamily="2" charset="-78"/>
              </a:rPr>
              <a:t>. </a:t>
            </a:r>
            <a:r>
              <a:rPr lang="fa-IR" sz="2400" dirty="0">
                <a:cs typeface="B Nazanin" panose="00000400000000000000" pitchFamily="2" charset="-78"/>
              </a:rPr>
              <a:t>تمامی فهرست مطالب به تفکیک قابل مشاهده، دانلود، ایمیل، ذخیره یا پرینت هستند . ضمن اینکه میتوانید </a:t>
            </a:r>
            <a:r>
              <a:rPr lang="en-US" sz="2400" dirty="0">
                <a:cs typeface="B Nazanin" panose="00000400000000000000" pitchFamily="2" charset="-78"/>
              </a:rPr>
              <a:t>RSS </a:t>
            </a:r>
            <a:r>
              <a:rPr lang="fa-IR" sz="2400" dirty="0">
                <a:cs typeface="B Nazanin" panose="00000400000000000000" pitchFamily="2" charset="-78"/>
              </a:rPr>
              <a:t> را فعال کرده .</a:t>
            </a:r>
          </a:p>
        </p:txBody>
      </p:sp>
    </p:spTree>
    <p:extLst>
      <p:ext uri="{BB962C8B-B14F-4D97-AF65-F5344CB8AC3E}">
        <p14:creationId xmlns:p14="http://schemas.microsoft.com/office/powerpoint/2010/main" val="244092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137" y="223837"/>
            <a:ext cx="9229725" cy="6410325"/>
          </a:xfrm>
          <a:prstGeom prst="rect">
            <a:avLst/>
          </a:prstGeom>
        </p:spPr>
      </p:pic>
      <p:sp>
        <p:nvSpPr>
          <p:cNvPr id="5" name="Rectangle 4"/>
          <p:cNvSpPr/>
          <p:nvPr/>
        </p:nvSpPr>
        <p:spPr>
          <a:xfrm>
            <a:off x="7780149" y="1890794"/>
            <a:ext cx="4122549" cy="1332854"/>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dirty="0" smtClean="0">
                <a:cs typeface="B Nazanin" panose="00000400000000000000" pitchFamily="2" charset="-78"/>
              </a:rPr>
              <a:t>فیلتر هایی برای تورق در داروها وجود دارد . </a:t>
            </a:r>
          </a:p>
        </p:txBody>
      </p:sp>
      <p:sp>
        <p:nvSpPr>
          <p:cNvPr id="6" name="Right Arrow 5"/>
          <p:cNvSpPr/>
          <p:nvPr/>
        </p:nvSpPr>
        <p:spPr>
          <a:xfrm>
            <a:off x="289301" y="2735451"/>
            <a:ext cx="1264161" cy="976393"/>
          </a:xfrm>
          <a:prstGeom prst="rightArrow">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797150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25" y="290512"/>
            <a:ext cx="9505950" cy="6276975"/>
          </a:xfrm>
          <a:prstGeom prst="rect">
            <a:avLst/>
          </a:prstGeom>
        </p:spPr>
      </p:pic>
      <p:sp>
        <p:nvSpPr>
          <p:cNvPr id="5" name="Rectangle 4"/>
          <p:cNvSpPr/>
          <p:nvPr/>
        </p:nvSpPr>
        <p:spPr>
          <a:xfrm>
            <a:off x="8074617" y="3006671"/>
            <a:ext cx="3518115" cy="3560816"/>
          </a:xfrm>
          <a:prstGeom prst="rect">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r>
              <a:rPr lang="fa-IR" sz="2000" b="1" dirty="0">
                <a:solidFill>
                  <a:schemeClr val="tx1"/>
                </a:solidFill>
                <a:cs typeface="B Nazanin" panose="00000400000000000000" pitchFamily="2" charset="-78"/>
              </a:rPr>
              <a:t>سه فیلتر تخصص، سازمان </a:t>
            </a:r>
            <a:r>
              <a:rPr lang="fa-IR" sz="2000" b="1" dirty="0" smtClean="0">
                <a:solidFill>
                  <a:schemeClr val="tx1"/>
                </a:solidFill>
                <a:cs typeface="B Nazanin" panose="00000400000000000000" pitchFamily="2" charset="-78"/>
              </a:rPr>
              <a:t>تهیه کننده </a:t>
            </a:r>
            <a:r>
              <a:rPr lang="fa-IR" sz="2000" b="1" dirty="0">
                <a:solidFill>
                  <a:schemeClr val="tx1"/>
                </a:solidFill>
                <a:cs typeface="B Nazanin" panose="00000400000000000000" pitchFamily="2" charset="-78"/>
              </a:rPr>
              <a:t>و زبان برای آموزش به </a:t>
            </a:r>
            <a:r>
              <a:rPr lang="fa-IR" sz="2000" b="1" dirty="0" smtClean="0">
                <a:solidFill>
                  <a:schemeClr val="tx1"/>
                </a:solidFill>
                <a:cs typeface="B Nazanin" panose="00000400000000000000" pitchFamily="2" charset="-78"/>
              </a:rPr>
              <a:t>بیمار وجود </a:t>
            </a:r>
            <a:r>
              <a:rPr lang="fa-IR" sz="2000" b="1" dirty="0">
                <a:solidFill>
                  <a:schemeClr val="tx1"/>
                </a:solidFill>
                <a:cs typeface="B Nazanin" panose="00000400000000000000" pitchFamily="2" charset="-78"/>
              </a:rPr>
              <a:t>دارد.</a:t>
            </a:r>
          </a:p>
          <a:p>
            <a:pPr algn="ctr"/>
            <a:r>
              <a:rPr lang="fa-IR" sz="2000" b="1" dirty="0">
                <a:solidFill>
                  <a:schemeClr val="tx1"/>
                </a:solidFill>
                <a:cs typeface="B Nazanin" panose="00000400000000000000" pitchFamily="2" charset="-78"/>
              </a:rPr>
              <a:t>کلینیکال کی آموزش به بیماران </a:t>
            </a:r>
            <a:r>
              <a:rPr lang="fa-IR" sz="2000" b="1" dirty="0" smtClean="0">
                <a:solidFill>
                  <a:schemeClr val="tx1"/>
                </a:solidFill>
                <a:cs typeface="B Nazanin" panose="00000400000000000000" pitchFamily="2" charset="-78"/>
              </a:rPr>
              <a:t>را در </a:t>
            </a:r>
            <a:r>
              <a:rPr lang="fa-IR" sz="2000" b="1" dirty="0">
                <a:solidFill>
                  <a:schemeClr val="tx1"/>
                </a:solidFill>
                <a:cs typeface="B Nazanin" panose="00000400000000000000" pitchFamily="2" charset="-78"/>
              </a:rPr>
              <a:t>زبانهای متعددی از جمله عربی</a:t>
            </a:r>
            <a:r>
              <a:rPr lang="fa-IR" sz="2000" b="1" dirty="0" smtClean="0">
                <a:solidFill>
                  <a:schemeClr val="tx1"/>
                </a:solidFill>
                <a:cs typeface="B Nazanin" panose="00000400000000000000" pitchFamily="2" charset="-78"/>
              </a:rPr>
              <a:t>، اسپانیایی</a:t>
            </a:r>
            <a:r>
              <a:rPr lang="fa-IR" sz="2000" b="1" dirty="0">
                <a:solidFill>
                  <a:schemeClr val="tx1"/>
                </a:solidFill>
                <a:cs typeface="B Nazanin" panose="00000400000000000000" pitchFamily="2" charset="-78"/>
              </a:rPr>
              <a:t>، روسی و غیره دارد </a:t>
            </a:r>
            <a:r>
              <a:rPr lang="fa-IR" sz="2000" b="1" dirty="0" smtClean="0">
                <a:solidFill>
                  <a:schemeClr val="tx1"/>
                </a:solidFill>
                <a:cs typeface="B Nazanin" panose="00000400000000000000" pitchFamily="2" charset="-78"/>
              </a:rPr>
              <a:t>اما زبان </a:t>
            </a:r>
            <a:r>
              <a:rPr lang="fa-IR" sz="2000" b="1" dirty="0">
                <a:solidFill>
                  <a:schemeClr val="tx1"/>
                </a:solidFill>
                <a:cs typeface="B Nazanin" panose="00000400000000000000" pitchFamily="2" charset="-78"/>
              </a:rPr>
              <a:t>فارسی موجود نیست</a:t>
            </a:r>
            <a:r>
              <a:rPr lang="fa-IR" sz="2000" b="1" dirty="0" smtClean="0">
                <a:solidFill>
                  <a:schemeClr val="tx1"/>
                </a:solidFill>
                <a:cs typeface="B Nazanin" panose="00000400000000000000" pitchFamily="2" charset="-78"/>
              </a:rPr>
              <a:t>.</a:t>
            </a:r>
          </a:p>
          <a:p>
            <a:pPr algn="ctr"/>
            <a:r>
              <a:rPr lang="fa-IR" sz="2000" b="1" dirty="0">
                <a:solidFill>
                  <a:schemeClr val="tx1"/>
                </a:solidFill>
                <a:cs typeface="B Nazanin" panose="00000400000000000000" pitchFamily="2" charset="-78"/>
              </a:rPr>
              <a:t>آموزشهای بیماران را می توانید آنلاین بخوانید، پرینت بگیرید </a:t>
            </a:r>
            <a:r>
              <a:rPr lang="fa-IR" sz="2000" b="1" dirty="0" smtClean="0">
                <a:solidFill>
                  <a:schemeClr val="tx1"/>
                </a:solidFill>
                <a:cs typeface="B Nazanin" panose="00000400000000000000" pitchFamily="2" charset="-78"/>
              </a:rPr>
              <a:t>یا در </a:t>
            </a:r>
            <a:r>
              <a:rPr lang="fa-IR" sz="2000" b="1" dirty="0">
                <a:solidFill>
                  <a:schemeClr val="tx1"/>
                </a:solidFill>
                <a:cs typeface="B Nazanin" panose="00000400000000000000" pitchFamily="2" charset="-78"/>
              </a:rPr>
              <a:t>پروفایلتان ذخیره کنید. فایل </a:t>
            </a:r>
            <a:r>
              <a:rPr lang="en-US" sz="2000" b="1" dirty="0">
                <a:solidFill>
                  <a:schemeClr val="tx1"/>
                </a:solidFill>
                <a:cs typeface="B Nazanin" panose="00000400000000000000" pitchFamily="2" charset="-78"/>
              </a:rPr>
              <a:t>pdf  </a:t>
            </a:r>
            <a:r>
              <a:rPr lang="fa-IR" sz="2000" b="1" dirty="0">
                <a:solidFill>
                  <a:schemeClr val="tx1"/>
                </a:solidFill>
                <a:cs typeface="B Nazanin" panose="00000400000000000000" pitchFamily="2" charset="-78"/>
              </a:rPr>
              <a:t> </a:t>
            </a:r>
            <a:r>
              <a:rPr lang="fa-IR" sz="2000" b="1" dirty="0" smtClean="0">
                <a:solidFill>
                  <a:schemeClr val="tx1"/>
                </a:solidFill>
                <a:cs typeface="B Nazanin" panose="00000400000000000000" pitchFamily="2" charset="-78"/>
              </a:rPr>
              <a:t>ندارد.</a:t>
            </a:r>
            <a:endParaRPr lang="fa-IR" sz="2000" b="1" dirty="0">
              <a:solidFill>
                <a:schemeClr val="tx1"/>
              </a:solidFill>
              <a:cs typeface="B Nazanin" panose="00000400000000000000" pitchFamily="2" charset="-78"/>
            </a:endParaRPr>
          </a:p>
        </p:txBody>
      </p:sp>
      <p:sp>
        <p:nvSpPr>
          <p:cNvPr id="6" name="Right Arrow 5"/>
          <p:cNvSpPr/>
          <p:nvPr/>
        </p:nvSpPr>
        <p:spPr>
          <a:xfrm>
            <a:off x="325464" y="3285641"/>
            <a:ext cx="1146875" cy="759417"/>
          </a:xfrm>
          <a:prstGeom prst="rightArrow">
            <a:avLst/>
          </a:prstGeom>
          <a:ln w="38100"/>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399326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46" y="573437"/>
            <a:ext cx="8803037" cy="5749871"/>
          </a:xfrm>
          <a:prstGeom prst="rect">
            <a:avLst/>
          </a:prstGeom>
        </p:spPr>
      </p:pic>
      <p:sp>
        <p:nvSpPr>
          <p:cNvPr id="7" name="Rectangle 6"/>
          <p:cNvSpPr/>
          <p:nvPr/>
        </p:nvSpPr>
        <p:spPr>
          <a:xfrm>
            <a:off x="9577953" y="1100380"/>
            <a:ext cx="2417735" cy="4308528"/>
          </a:xfrm>
          <a:prstGeom prst="rect">
            <a:avLst/>
          </a:prstGeom>
          <a:ln w="28575"/>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dirty="0" smtClean="0">
                <a:cs typeface="B Nazanin" panose="00000400000000000000" pitchFamily="2" charset="-78"/>
              </a:rPr>
              <a:t>در چند رسانه ای ها یا </a:t>
            </a:r>
            <a:r>
              <a:rPr lang="en-US" sz="2800" dirty="0" smtClean="0">
                <a:cs typeface="B Nazanin" panose="00000400000000000000" pitchFamily="2" charset="-78"/>
              </a:rPr>
              <a:t>Multimedia </a:t>
            </a:r>
            <a:r>
              <a:rPr lang="fa-IR" sz="2800" dirty="0" smtClean="0">
                <a:cs typeface="B Nazanin" panose="00000400000000000000" pitchFamily="2" charset="-78"/>
              </a:rPr>
              <a:t>ها امکان استفاده از خدماتی مانند ذخیره کردن، استفاده کردن تصویر در پاورپوینت، ایمیل کردن و پرینت گرفتن وجود دارد.</a:t>
            </a:r>
            <a:endParaRPr lang="fa-IR" sz="2800" dirty="0">
              <a:cs typeface="B Nazanin" panose="00000400000000000000" pitchFamily="2" charset="-78"/>
            </a:endParaRPr>
          </a:p>
        </p:txBody>
      </p:sp>
    </p:spTree>
    <p:extLst>
      <p:ext uri="{BB962C8B-B14F-4D97-AF65-F5344CB8AC3E}">
        <p14:creationId xmlns:p14="http://schemas.microsoft.com/office/powerpoint/2010/main" val="413076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4766"/>
            <a:ext cx="10515600" cy="5602197"/>
          </a:xfrm>
        </p:spPr>
        <p:txBody>
          <a:bodyPr/>
          <a:lstStyle/>
          <a:p>
            <a:pPr marL="0" indent="0">
              <a:buNone/>
            </a:pPr>
            <a:endParaRPr lang="en-US" dirty="0" smtClean="0">
              <a:cs typeface="B Nazanin" panose="00000400000000000000" pitchFamily="2" charset="-78"/>
            </a:endParaRPr>
          </a:p>
          <a:p>
            <a:pPr marL="0" indent="0">
              <a:buNone/>
            </a:pPr>
            <a:r>
              <a:rPr lang="fa-IR" dirty="0" smtClean="0">
                <a:cs typeface="B Nazanin" panose="00000400000000000000" pitchFamily="2" charset="-78"/>
              </a:rPr>
              <a:t>کلینیکال کی موتور جستجو و پایگاه اطلاعاتی پزشکی است که مولفه‌های لازم برای تصمیم‌گیری پزشکان،کتابداران پزشکی، و متخصصان سلامت را برآورده می‌کند.</a:t>
            </a:r>
            <a:endParaRPr lang="en-US"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نتایج بازیابی شده در کلینیکال کی مبتنی بر برشواهد و دارای جستجوی هوشمند است.</a:t>
            </a:r>
            <a:endParaRPr lang="en-US"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اطلاعات بالینی در فرمت های مختلفی چون مقاله، کتاب، کارآزمایی بالینی، اطلاعات دارویی، گایدلاین بالینی، عکس، فیلم، اطلاعات داروها، چندرسانه ای، مشورت بالینی، مشورت جراحی و اطلاعات مناسب بیماران است.</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25" y="278969"/>
            <a:ext cx="10988299" cy="6323309"/>
          </a:xfrm>
          <a:prstGeom prst="rect">
            <a:avLst/>
          </a:prstGeom>
        </p:spPr>
      </p:pic>
    </p:spTree>
    <p:extLst>
      <p:ext uri="{BB962C8B-B14F-4D97-AF65-F5344CB8AC3E}">
        <p14:creationId xmlns:p14="http://schemas.microsoft.com/office/powerpoint/2010/main" val="201034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56" y="387458"/>
            <a:ext cx="11344759" cy="6121830"/>
          </a:xfrm>
          <a:prstGeom prst="rect">
            <a:avLst/>
          </a:prstGeom>
        </p:spPr>
      </p:pic>
    </p:spTree>
    <p:extLst>
      <p:ext uri="{BB962C8B-B14F-4D97-AF65-F5344CB8AC3E}">
        <p14:creationId xmlns:p14="http://schemas.microsoft.com/office/powerpoint/2010/main" val="57787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jpg"/>
          <p:cNvPicPr>
            <a:picLocks noGrp="1" noChangeAspect="1"/>
          </p:cNvPicPr>
          <p:nvPr>
            <p:ph idx="1"/>
          </p:nvPr>
        </p:nvPicPr>
        <p:blipFill>
          <a:blip r:embed="rId2" cstate="print"/>
          <a:stretch>
            <a:fillRect/>
          </a:stretch>
        </p:blipFill>
        <p:spPr>
          <a:xfrm>
            <a:off x="838200" y="653143"/>
            <a:ext cx="10515600" cy="5523820"/>
          </a:xfrm>
        </p:spPr>
      </p:pic>
      <p:sp>
        <p:nvSpPr>
          <p:cNvPr id="3" name="Rectangle 2"/>
          <p:cNvSpPr/>
          <p:nvPr/>
        </p:nvSpPr>
        <p:spPr>
          <a:xfrm>
            <a:off x="6923314" y="4140925"/>
            <a:ext cx="4598126" cy="2024743"/>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itchFamily="2" charset="-78"/>
              </a:rPr>
              <a:t>این پایگاه بالینی با فراهم کردن دسترسی خارج از دانشگاه یا </a:t>
            </a:r>
            <a:r>
              <a:rPr lang="en-US" dirty="0" smtClean="0">
                <a:solidFill>
                  <a:schemeClr val="tx1"/>
                </a:solidFill>
                <a:cs typeface="B Nazanin" pitchFamily="2" charset="-78"/>
              </a:rPr>
              <a:t>remote access </a:t>
            </a:r>
            <a:r>
              <a:rPr lang="fa-IR" dirty="0" smtClean="0">
                <a:solidFill>
                  <a:schemeClr val="tx1"/>
                </a:solidFill>
                <a:cs typeface="B Nazanin" pitchFamily="2" charset="-78"/>
              </a:rPr>
              <a:t> به کاربران دانشگاه عضو اجازه می دهد خارج از محیط دانشگاه نیز بدون نیاز به </a:t>
            </a:r>
            <a:r>
              <a:rPr lang="en-US" dirty="0" smtClean="0">
                <a:solidFill>
                  <a:schemeClr val="tx1"/>
                </a:solidFill>
                <a:cs typeface="B Nazanin" pitchFamily="2" charset="-78"/>
              </a:rPr>
              <a:t>vpn </a:t>
            </a:r>
            <a:r>
              <a:rPr lang="fa-IR" dirty="0" smtClean="0">
                <a:solidFill>
                  <a:schemeClr val="tx1"/>
                </a:solidFill>
                <a:cs typeface="B Nazanin" pitchFamily="2" charset="-78"/>
              </a:rPr>
              <a:t> به کلینیکال کی وصل شوند؛ امکانی که در پایگاه های دیگر دیده نمی شود.</a:t>
            </a:r>
            <a:endParaRPr lang="fa-IR" dirty="0">
              <a:solidFill>
                <a:schemeClr val="tx1"/>
              </a:solidFill>
              <a:cs typeface="B Nazanin"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5431"/>
            <a:ext cx="10515600" cy="5541532"/>
          </a:xfrm>
        </p:spPr>
        <p:txBody>
          <a:bodyPr>
            <a:normAutofit/>
          </a:bodyPr>
          <a:lstStyle/>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صفحه </a:t>
            </a:r>
            <a:r>
              <a:rPr lang="en-US" sz="2400" dirty="0" smtClean="0">
                <a:cs typeface="B Nazanin" panose="00000400000000000000" pitchFamily="2" charset="-78"/>
              </a:rPr>
              <a:t>CME </a:t>
            </a:r>
            <a:r>
              <a:rPr lang="fa-IR" sz="2400" dirty="0" smtClean="0">
                <a:cs typeface="B Nazanin" panose="00000400000000000000" pitchFamily="2" charset="-78"/>
              </a:rPr>
              <a:t> مخفف </a:t>
            </a:r>
            <a:r>
              <a:rPr lang="en-US" sz="2400" dirty="0" smtClean="0">
                <a:cs typeface="B Nazanin" panose="00000400000000000000" pitchFamily="2" charset="-78"/>
              </a:rPr>
              <a:t>Continuing Medical Education  </a:t>
            </a:r>
            <a:endParaRPr lang="fa-IR" sz="2400" dirty="0" smtClean="0">
              <a:cs typeface="B Nazanin" panose="00000400000000000000" pitchFamily="2" charset="-78"/>
            </a:endParaRPr>
          </a:p>
          <a:p>
            <a:pPr>
              <a:buNone/>
            </a:pPr>
            <a:endParaRPr lang="en-US" sz="2400" dirty="0" smtClean="0">
              <a:cs typeface="B Nazanin" panose="00000400000000000000" pitchFamily="2" charset="-78"/>
            </a:endParaRPr>
          </a:p>
          <a:p>
            <a:pPr>
              <a:buNone/>
            </a:pPr>
            <a:r>
              <a:rPr lang="fa-IR" sz="2400" dirty="0" smtClean="0">
                <a:cs typeface="B Nazanin" panose="00000400000000000000" pitchFamily="2" charset="-78"/>
              </a:rPr>
              <a:t>به معنای آموزش مداوم پزشکی، که در بخش بالینی به طور رایگان ارائه داده می شود.</a:t>
            </a:r>
          </a:p>
          <a:p>
            <a:pPr>
              <a:buNone/>
            </a:pPr>
            <a:endParaRPr lang="fa-IR" sz="2400" dirty="0" smtClean="0">
              <a:cs typeface="B Nazanin" panose="00000400000000000000" pitchFamily="2" charset="-78"/>
            </a:endParaRPr>
          </a:p>
          <a:p>
            <a:pPr>
              <a:buNone/>
            </a:pPr>
            <a:r>
              <a:rPr lang="fa-IR" sz="2400" dirty="0" smtClean="0">
                <a:cs typeface="B Nazanin" panose="00000400000000000000" pitchFamily="2" charset="-78"/>
              </a:rPr>
              <a:t>با </a:t>
            </a:r>
            <a:r>
              <a:rPr lang="fa-IR" sz="2400" dirty="0">
                <a:cs typeface="B Nazanin" panose="00000400000000000000" pitchFamily="2" charset="-78"/>
              </a:rPr>
              <a:t>نام کاربری و رمز ورود خود وارد </a:t>
            </a:r>
            <a:r>
              <a:rPr lang="fa-IR" sz="2400" dirty="0" smtClean="0">
                <a:cs typeface="B Nazanin" panose="00000400000000000000" pitchFamily="2" charset="-78"/>
              </a:rPr>
              <a:t>شوید.</a:t>
            </a:r>
          </a:p>
          <a:p>
            <a:pPr>
              <a:buNone/>
            </a:pPr>
            <a:endParaRPr lang="fa-IR" sz="2400" dirty="0" smtClean="0">
              <a:cs typeface="B Nazanin" panose="00000400000000000000" pitchFamily="2" charset="-78"/>
            </a:endParaRPr>
          </a:p>
          <a:p>
            <a:pPr>
              <a:buNone/>
            </a:pPr>
            <a:r>
              <a:rPr lang="fa-IR" sz="2400" dirty="0">
                <a:cs typeface="B Nazanin" panose="00000400000000000000" pitchFamily="2" charset="-78"/>
              </a:rPr>
              <a:t>می توانید اعتبارهای </a:t>
            </a:r>
            <a:r>
              <a:rPr lang="en-US" sz="2400" dirty="0">
                <a:cs typeface="B Nazanin" panose="00000400000000000000" pitchFamily="2" charset="-78"/>
              </a:rPr>
              <a:t>CME / MOC </a:t>
            </a:r>
            <a:r>
              <a:rPr lang="fa-IR" sz="2400" dirty="0" smtClean="0">
                <a:cs typeface="B Nazanin" panose="00000400000000000000" pitchFamily="2" charset="-78"/>
              </a:rPr>
              <a:t> را برای </a:t>
            </a:r>
            <a:r>
              <a:rPr lang="fa-IR" sz="2400" dirty="0">
                <a:cs typeface="B Nazanin" panose="00000400000000000000" pitchFamily="2" charset="-78"/>
              </a:rPr>
              <a:t>جستجوهای خود دریافت </a:t>
            </a:r>
            <a:r>
              <a:rPr lang="fa-IR" sz="2400" dirty="0" smtClean="0">
                <a:cs typeface="B Nazanin" panose="00000400000000000000" pitchFamily="2" charset="-78"/>
              </a:rPr>
              <a:t>کنید.</a:t>
            </a:r>
          </a:p>
          <a:p>
            <a:pPr>
              <a:buNone/>
            </a:pPr>
            <a:endParaRPr lang="fa-IR" sz="2400" dirty="0" smtClean="0">
              <a:cs typeface="B Nazanin" panose="00000400000000000000" pitchFamily="2" charset="-78"/>
            </a:endParaRPr>
          </a:p>
          <a:p>
            <a:pPr>
              <a:buNone/>
            </a:pPr>
            <a:r>
              <a:rPr lang="fa-IR" sz="2400" dirty="0">
                <a:cs typeface="B Nazanin" panose="00000400000000000000" pitchFamily="2" charset="-78"/>
              </a:rPr>
              <a:t>می توانید تجربه </a:t>
            </a:r>
            <a:r>
              <a:rPr lang="en-US" sz="2400" dirty="0">
                <a:cs typeface="B Nazanin" panose="00000400000000000000" pitchFamily="2" charset="-78"/>
              </a:rPr>
              <a:t>ClinicalKey </a:t>
            </a:r>
            <a:r>
              <a:rPr lang="fa-IR" sz="2400" dirty="0" smtClean="0">
                <a:cs typeface="B Nazanin" panose="00000400000000000000" pitchFamily="2" charset="-78"/>
              </a:rPr>
              <a:t> خود </a:t>
            </a:r>
            <a:r>
              <a:rPr lang="fa-IR" sz="2400" dirty="0">
                <a:cs typeface="B Nazanin" panose="00000400000000000000" pitchFamily="2" charset="-78"/>
              </a:rPr>
              <a:t>را با سایر ویژگی ها از قبیل </a:t>
            </a:r>
            <a:r>
              <a:rPr lang="en-US" sz="2400" dirty="0">
                <a:cs typeface="B Nazanin" panose="00000400000000000000" pitchFamily="2" charset="-78"/>
              </a:rPr>
              <a:t>Journal Alerts ، </a:t>
            </a:r>
            <a:r>
              <a:rPr lang="fa-IR" sz="2400" dirty="0">
                <a:cs typeface="B Nazanin" panose="00000400000000000000" pitchFamily="2" charset="-78"/>
              </a:rPr>
              <a:t>جستجوهای ذخیره شده و موارد دیگر شخصی سازی کنید</a:t>
            </a:r>
            <a:r>
              <a:rPr lang="fa-IR" sz="2400" dirty="0" smtClean="0">
                <a:cs typeface="B Nazanin" panose="00000400000000000000" pitchFamily="2" charset="-78"/>
              </a:rPr>
              <a:t>.</a:t>
            </a:r>
            <a:endParaRPr lang="fa-IR" sz="2400" dirty="0">
              <a:cs typeface="B Nazanin" panose="00000400000000000000"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59" y="418454"/>
            <a:ext cx="11174277" cy="5982346"/>
          </a:xfrm>
          <a:prstGeom prst="rect">
            <a:avLst/>
          </a:prstGeom>
        </p:spPr>
      </p:pic>
    </p:spTree>
    <p:extLst>
      <p:ext uri="{BB962C8B-B14F-4D97-AF65-F5344CB8AC3E}">
        <p14:creationId xmlns:p14="http://schemas.microsoft.com/office/powerpoint/2010/main" val="138894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44" y="309966"/>
            <a:ext cx="11267267" cy="5689573"/>
          </a:xfrm>
          <a:prstGeom prst="rect">
            <a:avLst/>
          </a:prstGeom>
        </p:spPr>
      </p:pic>
    </p:spTree>
    <p:extLst>
      <p:ext uri="{BB962C8B-B14F-4D97-AF65-F5344CB8AC3E}">
        <p14:creationId xmlns:p14="http://schemas.microsoft.com/office/powerpoint/2010/main" val="173237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8936"/>
            <a:ext cx="10515600" cy="5588027"/>
          </a:xfrm>
        </p:spPr>
        <p:txBody>
          <a:bodyPr>
            <a:normAutofit fontScale="92500" lnSpcReduction="10000"/>
          </a:bodyPr>
          <a:lstStyle/>
          <a:p>
            <a:pPr marL="0" indent="0">
              <a:buNone/>
            </a:pPr>
            <a:r>
              <a:rPr lang="fa-IR" sz="4400" dirty="0" smtClean="0">
                <a:cs typeface="B Nazanin" panose="00000400000000000000" pitchFamily="2" charset="-78"/>
              </a:rPr>
              <a:t>مشخصات :</a:t>
            </a:r>
          </a:p>
          <a:p>
            <a:pPr marL="0" lvl="0" indent="0" algn="justLow" eaLnBrk="0" fontAlgn="base" hangingPunct="0">
              <a:lnSpc>
                <a:spcPct val="110000"/>
              </a:lnSpc>
              <a:spcBef>
                <a:spcPct val="0"/>
              </a:spcBef>
              <a:spcAft>
                <a:spcPct val="0"/>
              </a:spcAft>
              <a:buFontTx/>
              <a:buChar char="•"/>
            </a:pPr>
            <a:r>
              <a:rPr kumimoji="0" lang="ar-SA" b="1" i="0" u="none" strike="noStrike" cap="none" normalizeH="0" baseline="0" dirty="0" smtClean="0">
                <a:ln>
                  <a:noFill/>
                </a:ln>
                <a:effectLst/>
                <a:latin typeface="Calibri" panose="020F0502020204030204" pitchFamily="34" charset="0"/>
                <a:cs typeface="B Nazanin" panose="00000400000000000000" pitchFamily="2" charset="-78"/>
              </a:rPr>
              <a:t>سریع:</a:t>
            </a:r>
            <a:r>
              <a:rPr lang="ar-SA" dirty="0" smtClean="0">
                <a:latin typeface="Calibri" panose="020F0502020204030204" pitchFamily="34" charset="0"/>
                <a:cs typeface="B Nazanin" panose="00000400000000000000" pitchFamily="2" charset="-78"/>
              </a:rPr>
              <a:t> </a:t>
            </a:r>
            <a:r>
              <a:rPr kumimoji="0" lang="fa-IR" b="0" i="0" u="none" strike="noStrike" cap="none" normalizeH="0" baseline="0" dirty="0" smtClean="0">
                <a:ln>
                  <a:noFill/>
                </a:ln>
                <a:effectLst/>
                <a:latin typeface="Calibri" panose="020F0502020204030204" pitchFamily="34" charset="0"/>
                <a:cs typeface="B Nazanin" panose="00000400000000000000" pitchFamily="2" charset="-78"/>
              </a:rPr>
              <a:t>کلینیکال کی در اسرع وقت به سوالات پزشکی شما پاسخ می‌دهد چرا که همانند یک پزشک می‌اندیشد، این سرویس در همان حالی که شما مشغول تایپ هستید پیشنهادات مناسب را به شما ارائه می‌دهد</a:t>
            </a:r>
            <a:r>
              <a:rPr lang="fa-IR" dirty="0" smtClean="0">
                <a:latin typeface="Calibri" panose="020F0502020204030204" pitchFamily="34" charset="0"/>
                <a:cs typeface="B Nazanin" panose="00000400000000000000" pitchFamily="2" charset="-78"/>
              </a:rPr>
              <a:t>.</a:t>
            </a:r>
          </a:p>
          <a:p>
            <a:pPr marL="0" lvl="0" indent="0" algn="justLow" eaLnBrk="0" fontAlgn="base" hangingPunct="0">
              <a:lnSpc>
                <a:spcPct val="110000"/>
              </a:lnSpc>
              <a:spcBef>
                <a:spcPct val="0"/>
              </a:spcBef>
              <a:spcAft>
                <a:spcPct val="0"/>
              </a:spcAft>
              <a:buNone/>
            </a:pPr>
            <a:r>
              <a:rPr kumimoji="0" lang="en-US" b="0" i="0" u="none" strike="noStrike" cap="none" normalizeH="0" baseline="0" dirty="0" smtClean="0">
                <a:ln>
                  <a:noFill/>
                </a:ln>
                <a:effectLst/>
                <a:cs typeface="B Nazanin" panose="00000400000000000000" pitchFamily="2" charset="-78"/>
              </a:rPr>
              <a:t> </a:t>
            </a:r>
            <a:endParaRPr kumimoji="0" lang="en-US" b="0" i="0" u="none" strike="noStrike" cap="none" normalizeH="0" baseline="0" dirty="0" smtClean="0">
              <a:ln>
                <a:noFill/>
              </a:ln>
              <a:effectLst/>
              <a:latin typeface="Arial" panose="020B0604020202020204" pitchFamily="34" charset="0"/>
              <a:cs typeface="B Nazanin" panose="00000400000000000000" pitchFamily="2" charset="-78"/>
            </a:endParaRPr>
          </a:p>
          <a:p>
            <a:pPr marL="0" lvl="0" indent="0" algn="justLow" eaLnBrk="0" fontAlgn="base" hangingPunct="0">
              <a:lnSpc>
                <a:spcPct val="110000"/>
              </a:lnSpc>
              <a:spcBef>
                <a:spcPct val="0"/>
              </a:spcBef>
              <a:spcAft>
                <a:spcPct val="0"/>
              </a:spcAft>
              <a:buFontTx/>
              <a:buChar char="•"/>
            </a:pPr>
            <a:r>
              <a:rPr kumimoji="0" lang="ar-SA" b="1" i="0" u="none" strike="noStrike" cap="none" normalizeH="0" baseline="0" dirty="0" smtClean="0">
                <a:ln>
                  <a:noFill/>
                </a:ln>
                <a:effectLst/>
                <a:latin typeface="Calibri" panose="020F0502020204030204" pitchFamily="34" charset="0"/>
                <a:cs typeface="B Nazanin" panose="00000400000000000000" pitchFamily="2" charset="-78"/>
              </a:rPr>
              <a:t>کامل:</a:t>
            </a:r>
            <a:r>
              <a:rPr lang="ar-SA" dirty="0" smtClean="0">
                <a:latin typeface="Calibri" panose="020F0502020204030204" pitchFamily="34" charset="0"/>
                <a:cs typeface="B Nazanin" panose="00000400000000000000" pitchFamily="2" charset="-78"/>
              </a:rPr>
              <a:t> </a:t>
            </a:r>
            <a:r>
              <a:rPr kumimoji="0" lang="fa-IR" b="0" i="0" u="none" strike="noStrike" cap="none" normalizeH="0" baseline="0" dirty="0" smtClean="0">
                <a:ln>
                  <a:noFill/>
                </a:ln>
                <a:effectLst/>
                <a:latin typeface="Calibri" panose="020F0502020204030204" pitchFamily="34" charset="0"/>
                <a:cs typeface="B Nazanin" panose="00000400000000000000" pitchFamily="2" charset="-78"/>
              </a:rPr>
              <a:t>کلینیکال کی به طور مداوم در حال به روز شدن است. از اینرو همواره محتوای جدید و معتبر را برای متخصصان پیشنهاد می‌کند</a:t>
            </a:r>
            <a:r>
              <a:rPr lang="fa-IR" dirty="0" smtClean="0">
                <a:latin typeface="Calibri" panose="020F0502020204030204" pitchFamily="34" charset="0"/>
                <a:cs typeface="B Nazanin" panose="00000400000000000000" pitchFamily="2" charset="-78"/>
              </a:rPr>
              <a:t>.</a:t>
            </a:r>
            <a:r>
              <a:rPr kumimoji="0" lang="en-US" b="0" i="0" u="none" strike="noStrike" cap="none" normalizeH="0" baseline="0" dirty="0" smtClean="0">
                <a:ln>
                  <a:noFill/>
                </a:ln>
                <a:effectLst/>
                <a:cs typeface="B Nazanin" panose="00000400000000000000" pitchFamily="2" charset="-78"/>
              </a:rPr>
              <a:t> </a:t>
            </a:r>
            <a:endParaRPr kumimoji="0" lang="fa-IR" b="0" i="0" u="none" strike="noStrike" cap="none" normalizeH="0" baseline="0" dirty="0" smtClean="0">
              <a:ln>
                <a:noFill/>
              </a:ln>
              <a:effectLst/>
              <a:cs typeface="B Nazanin" panose="00000400000000000000" pitchFamily="2" charset="-78"/>
            </a:endParaRPr>
          </a:p>
          <a:p>
            <a:pPr marL="0" lvl="0" indent="0" algn="justLow" eaLnBrk="0" fontAlgn="base" hangingPunct="0">
              <a:lnSpc>
                <a:spcPct val="110000"/>
              </a:lnSpc>
              <a:spcBef>
                <a:spcPct val="0"/>
              </a:spcBef>
              <a:spcAft>
                <a:spcPct val="0"/>
              </a:spcAft>
              <a:buNone/>
            </a:pPr>
            <a:endParaRPr kumimoji="0" lang="en-US" b="0" i="0" u="none" strike="noStrike" cap="none" normalizeH="0" baseline="0" dirty="0" smtClean="0">
              <a:ln>
                <a:noFill/>
              </a:ln>
              <a:effectLst/>
              <a:latin typeface="Arial" panose="020B0604020202020204" pitchFamily="34" charset="0"/>
              <a:cs typeface="B Nazanin" panose="00000400000000000000" pitchFamily="2" charset="-78"/>
            </a:endParaRPr>
          </a:p>
          <a:p>
            <a:pPr marL="0" lvl="0" indent="0" algn="justLow" eaLnBrk="0" fontAlgn="base" hangingPunct="0">
              <a:lnSpc>
                <a:spcPct val="110000"/>
              </a:lnSpc>
              <a:spcBef>
                <a:spcPct val="0"/>
              </a:spcBef>
              <a:spcAft>
                <a:spcPct val="0"/>
              </a:spcAft>
              <a:buFontTx/>
              <a:buChar char="•"/>
            </a:pPr>
            <a:r>
              <a:rPr kumimoji="0" lang="fa-IR" b="0" i="0" u="none" strike="noStrike" cap="none" normalizeH="0" baseline="0" dirty="0" smtClean="0">
                <a:ln>
                  <a:noFill/>
                </a:ln>
                <a:effectLst/>
                <a:latin typeface="Calibri" panose="020F0502020204030204" pitchFamily="34" charset="0"/>
                <a:cs typeface="B Nazanin" panose="00000400000000000000" pitchFamily="2" charset="-78"/>
              </a:rPr>
              <a:t>راحت: چه در کنار بیمار خود و چه در حال حرکت، کلینیکال کی به شما اجازه می‌دهد محتوای پزشکی را در هر حالت یافته و به اشتراک بگذارید</a:t>
            </a:r>
            <a:r>
              <a:rPr lang="fa-IR" dirty="0" smtClean="0">
                <a:latin typeface="Calibri" panose="020F0502020204030204" pitchFamily="34" charset="0"/>
                <a:cs typeface="B Nazanin" panose="00000400000000000000" pitchFamily="2" charset="-78"/>
              </a:rPr>
              <a:t>.</a:t>
            </a:r>
            <a:r>
              <a:rPr kumimoji="0" lang="en-US" b="0" i="0" u="none" strike="noStrike" cap="none" normalizeH="0" baseline="0" dirty="0" smtClean="0">
                <a:ln>
                  <a:noFill/>
                </a:ln>
                <a:effectLst/>
                <a:cs typeface="B Nazanin" panose="00000400000000000000" pitchFamily="2" charset="-78"/>
              </a:rPr>
              <a:t> </a:t>
            </a:r>
            <a:endParaRPr kumimoji="0" lang="fa-IR" b="0" i="0" u="none" strike="noStrike" cap="none" normalizeH="0" baseline="0" dirty="0" smtClean="0">
              <a:ln>
                <a:noFill/>
              </a:ln>
              <a:effectLst/>
              <a:cs typeface="B Nazanin" panose="00000400000000000000" pitchFamily="2" charset="-78"/>
            </a:endParaRPr>
          </a:p>
          <a:p>
            <a:pPr marL="0" lvl="0" indent="0" algn="justLow" eaLnBrk="0" fontAlgn="base" hangingPunct="0">
              <a:lnSpc>
                <a:spcPct val="110000"/>
              </a:lnSpc>
              <a:spcBef>
                <a:spcPct val="0"/>
              </a:spcBef>
              <a:spcAft>
                <a:spcPct val="0"/>
              </a:spcAft>
              <a:buNone/>
            </a:pPr>
            <a:endParaRPr kumimoji="0" lang="en-US" b="0" i="0" u="none" strike="noStrike" cap="none" normalizeH="0" baseline="0" dirty="0" smtClean="0">
              <a:ln>
                <a:noFill/>
              </a:ln>
              <a:effectLst/>
              <a:latin typeface="Arial" panose="020B0604020202020204" pitchFamily="34" charset="0"/>
              <a:cs typeface="B Nazanin" panose="00000400000000000000" pitchFamily="2" charset="-78"/>
            </a:endParaRPr>
          </a:p>
          <a:p>
            <a:pPr marL="0" lvl="0" indent="0" algn="justLow" eaLnBrk="0" fontAlgn="base" hangingPunct="0">
              <a:lnSpc>
                <a:spcPct val="110000"/>
              </a:lnSpc>
              <a:spcBef>
                <a:spcPct val="0"/>
              </a:spcBef>
              <a:spcAft>
                <a:spcPct val="0"/>
              </a:spcAft>
              <a:buFontTx/>
              <a:buChar char="•"/>
            </a:pPr>
            <a:r>
              <a:rPr kumimoji="0" lang="ar-SA" b="1" i="0" u="none" strike="noStrike" cap="none" normalizeH="0" baseline="0" dirty="0" smtClean="0">
                <a:ln>
                  <a:noFill/>
                </a:ln>
                <a:effectLst/>
                <a:latin typeface="Calibri" panose="020F0502020204030204" pitchFamily="34" charset="0"/>
                <a:cs typeface="B Nazanin" panose="00000400000000000000" pitchFamily="2" charset="-78"/>
              </a:rPr>
              <a:t>معتبر:</a:t>
            </a:r>
            <a:r>
              <a:rPr lang="ar-SA" dirty="0" smtClean="0">
                <a:latin typeface="Calibri" panose="020F0502020204030204" pitchFamily="34" charset="0"/>
                <a:cs typeface="B Nazanin" panose="00000400000000000000" pitchFamily="2" charset="-78"/>
              </a:rPr>
              <a:t> </a:t>
            </a:r>
            <a:r>
              <a:rPr kumimoji="0" lang="fa-IR" b="0" i="0" u="none" strike="noStrike" cap="none" normalizeH="0" baseline="0" dirty="0" smtClean="0">
                <a:ln>
                  <a:noFill/>
                </a:ln>
                <a:effectLst/>
                <a:latin typeface="Calibri" panose="020F0502020204030204" pitchFamily="34" charset="0"/>
                <a:cs typeface="B Nazanin" panose="00000400000000000000" pitchFamily="2" charset="-78"/>
              </a:rPr>
              <a:t>در سرتاسر جهان متخصصان پزشکی در تصمیم‌گیری های خود به گزینه‌های الزویر اعتماد داشته و همواره از آن بهره می‌گیرند.</a:t>
            </a:r>
            <a:endParaRPr kumimoji="0" lang="en-US" b="0" i="0" u="none" strike="noStrike" cap="none" normalizeH="0" baseline="0" dirty="0" smtClean="0">
              <a:ln>
                <a:noFill/>
              </a:ln>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191934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3" y="480446"/>
            <a:ext cx="11530739" cy="5920353"/>
          </a:xfrm>
        </p:spPr>
        <p:txBody>
          <a:bodyPr>
            <a:normAutofit/>
          </a:bodyPr>
          <a:lstStyle/>
          <a:p>
            <a:pPr marL="0" indent="0" algn="ctr">
              <a:buNone/>
            </a:pPr>
            <a:endParaRPr lang="en-US" sz="3600" dirty="0" smtClean="0">
              <a:cs typeface="B Nazanin" pitchFamily="2" charset="-78"/>
            </a:endParaRPr>
          </a:p>
          <a:p>
            <a:pPr marL="0" indent="0" algn="ctr">
              <a:buNone/>
            </a:pPr>
            <a:endParaRPr lang="en-US" sz="3600" dirty="0" smtClean="0">
              <a:cs typeface="B Nazanin" pitchFamily="2" charset="-78"/>
            </a:endParaRPr>
          </a:p>
          <a:p>
            <a:pPr marL="0" indent="0" algn="ctr">
              <a:buNone/>
            </a:pPr>
            <a:r>
              <a:rPr lang="fa-IR" sz="3600" dirty="0" smtClean="0">
                <a:cs typeface="B Nazanin" pitchFamily="2" charset="-78"/>
              </a:rPr>
              <a:t>اهداف : </a:t>
            </a:r>
          </a:p>
          <a:p>
            <a:pPr marL="0" indent="0" algn="ctr">
              <a:buNone/>
            </a:pPr>
            <a:r>
              <a:rPr lang="fa-IR" sz="3600" dirty="0" smtClean="0">
                <a:cs typeface="B Nazanin" pitchFamily="2" charset="-78"/>
              </a:rPr>
              <a:t>1-مدیریت مراقبت از بیمار</a:t>
            </a:r>
          </a:p>
          <a:p>
            <a:pPr marL="0" indent="0" algn="ctr">
              <a:buNone/>
            </a:pPr>
            <a:r>
              <a:rPr lang="fa-IR" sz="3600" dirty="0" smtClean="0">
                <a:cs typeface="B Nazanin" pitchFamily="2" charset="-78"/>
              </a:rPr>
              <a:t>2-حفظ وثبات وضعیت موجود</a:t>
            </a:r>
          </a:p>
          <a:p>
            <a:pPr marL="0" indent="0" algn="ctr">
              <a:buNone/>
            </a:pPr>
            <a:r>
              <a:rPr lang="fa-IR" sz="3600" dirty="0" smtClean="0">
                <a:cs typeface="B Nazanin" pitchFamily="2" charset="-78"/>
              </a:rPr>
              <a:t>3-تبادل اطلاعات </a:t>
            </a:r>
          </a:p>
          <a:p>
            <a:pPr marL="0" indent="0" algn="ctr">
              <a:buNone/>
            </a:pPr>
            <a:endParaRPr lang="fa-IR" sz="3600" dirty="0"/>
          </a:p>
        </p:txBody>
      </p:sp>
    </p:spTree>
    <p:extLst>
      <p:ext uri="{BB962C8B-B14F-4D97-AF65-F5344CB8AC3E}">
        <p14:creationId xmlns:p14="http://schemas.microsoft.com/office/powerpoint/2010/main" val="59157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lstStyle/>
          <a:p>
            <a:pPr>
              <a:buNone/>
            </a:pPr>
            <a:r>
              <a:rPr lang="fa-IR" dirty="0" smtClean="0"/>
              <a:t>نحوه دسترسی :</a:t>
            </a:r>
          </a:p>
          <a:p>
            <a:pPr>
              <a:buNone/>
            </a:pPr>
            <a:r>
              <a:rPr lang="fa-IR" dirty="0" smtClean="0"/>
              <a:t>از طریق سایت معاونت پژوهشی دانشگاه علوم پزشکی البرز – سامانه منبع یاب</a:t>
            </a:r>
          </a:p>
          <a:p>
            <a:pPr>
              <a:buNone/>
            </a:pPr>
            <a:r>
              <a:rPr lang="fa-IR" dirty="0" smtClean="0"/>
              <a:t>از طریق کلیه دانشکده ها و مراکز وابسته به دانشگاه علوم پزشکی البرز</a:t>
            </a:r>
          </a:p>
          <a:p>
            <a:pPr>
              <a:buNone/>
            </a:pPr>
            <a:r>
              <a:rPr lang="fa-IR" dirty="0" smtClean="0"/>
              <a:t>از طریق وزارت بهداشت </a:t>
            </a:r>
          </a:p>
          <a:p>
            <a:pPr>
              <a:buNone/>
            </a:pPr>
            <a:endParaRPr lang="fa-IR" dirty="0" smtClean="0"/>
          </a:p>
          <a:p>
            <a:pPr>
              <a:buNone/>
            </a:pPr>
            <a:r>
              <a:rPr lang="fa-IR" dirty="0" smtClean="0"/>
              <a:t>سامانه منبع یاب </a:t>
            </a:r>
            <a:r>
              <a:rPr lang="en-US" dirty="0" smtClean="0"/>
              <a:t>     </a:t>
            </a:r>
            <a:r>
              <a:rPr lang="fa-IR" dirty="0" smtClean="0"/>
              <a:t> منابع اطلاعاتی</a:t>
            </a:r>
            <a:r>
              <a:rPr lang="en-US" dirty="0" smtClean="0"/>
              <a:t>     </a:t>
            </a:r>
            <a:r>
              <a:rPr lang="fa-IR" dirty="0" smtClean="0"/>
              <a:t> </a:t>
            </a:r>
            <a:r>
              <a:rPr lang="en-US" dirty="0" smtClean="0"/>
              <a:t>   </a:t>
            </a:r>
            <a:r>
              <a:rPr lang="en-US" dirty="0" smtClean="0">
                <a:cs typeface="B Nazanin" panose="00000400000000000000" pitchFamily="2" charset="-78"/>
              </a:rPr>
              <a:t>E-journals      </a:t>
            </a:r>
            <a:r>
              <a:rPr lang="fa-IR" dirty="0" smtClean="0">
                <a:cs typeface="B Nazanin" panose="00000400000000000000" pitchFamily="2" charset="-78"/>
              </a:rPr>
              <a:t>            </a:t>
            </a:r>
            <a:r>
              <a:rPr lang="en-US" dirty="0" err="1" smtClean="0">
                <a:cs typeface="B Nazanin" panose="00000400000000000000" pitchFamily="2" charset="-78"/>
              </a:rPr>
              <a:t>clinicalkey</a:t>
            </a:r>
            <a:endParaRPr lang="en-US" dirty="0">
              <a:cs typeface="B Nazanin" panose="00000400000000000000" pitchFamily="2" charset="-78"/>
            </a:endParaRPr>
          </a:p>
          <a:p>
            <a:pPr>
              <a:buNone/>
            </a:pPr>
            <a:endParaRPr lang="en-US" dirty="0"/>
          </a:p>
        </p:txBody>
      </p:sp>
      <p:sp>
        <p:nvSpPr>
          <p:cNvPr id="4" name="Left Arrow 3"/>
          <p:cNvSpPr/>
          <p:nvPr/>
        </p:nvSpPr>
        <p:spPr>
          <a:xfrm>
            <a:off x="9013372" y="3239589"/>
            <a:ext cx="378823" cy="2090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6472111" y="3284424"/>
            <a:ext cx="391886" cy="195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3865537" y="3241803"/>
            <a:ext cx="457200" cy="235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jpg"/>
          <p:cNvPicPr>
            <a:picLocks noChangeAspect="1"/>
          </p:cNvPicPr>
          <p:nvPr/>
        </p:nvPicPr>
        <p:blipFill>
          <a:blip r:embed="rId2" cstate="print"/>
          <a:stretch>
            <a:fillRect/>
          </a:stretch>
        </p:blipFill>
        <p:spPr>
          <a:xfrm>
            <a:off x="442912" y="490537"/>
            <a:ext cx="11306175" cy="5876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normAutofit fontScale="92500" lnSpcReduction="20000"/>
          </a:bodyPr>
          <a:lstStyle/>
          <a:p>
            <a:pPr>
              <a:buNone/>
            </a:pPr>
            <a:endParaRPr lang="fa-IR" dirty="0" smtClean="0">
              <a:cs typeface="B Nazanin" pitchFamily="2" charset="-78"/>
            </a:endParaRPr>
          </a:p>
          <a:p>
            <a:pPr>
              <a:buNone/>
            </a:pPr>
            <a:r>
              <a:rPr lang="fa-IR" dirty="0" smtClean="0">
                <a:cs typeface="B Nazanin" pitchFamily="2" charset="-78"/>
              </a:rPr>
              <a:t>*برای ثبت نام روی </a:t>
            </a:r>
            <a:r>
              <a:rPr lang="en-US" dirty="0" smtClean="0">
                <a:cs typeface="B Nazanin" pitchFamily="2" charset="-78"/>
              </a:rPr>
              <a:t>register </a:t>
            </a:r>
            <a:r>
              <a:rPr lang="fa-IR" dirty="0" smtClean="0">
                <a:cs typeface="B Nazanin" pitchFamily="2" charset="-78"/>
              </a:rPr>
              <a:t> کلیک کنید . </a:t>
            </a:r>
          </a:p>
          <a:p>
            <a:pPr>
              <a:buNone/>
            </a:pPr>
            <a:endParaRPr lang="fa-IR" dirty="0" smtClean="0">
              <a:cs typeface="B Nazanin" pitchFamily="2" charset="-78"/>
            </a:endParaRPr>
          </a:p>
          <a:p>
            <a:pPr>
              <a:buNone/>
            </a:pPr>
            <a:r>
              <a:rPr lang="fa-IR" dirty="0" smtClean="0">
                <a:cs typeface="B Nazanin" pitchFamily="2" charset="-78"/>
              </a:rPr>
              <a:t>*وارد صفحه ثبت نام شده نام و نام خانوادگی و ایمیل آکادمیک خود را وارد کرده </a:t>
            </a:r>
          </a:p>
          <a:p>
            <a:pPr>
              <a:buNone/>
            </a:pPr>
            <a:r>
              <a:rPr lang="fa-IR" dirty="0" smtClean="0">
                <a:cs typeface="B Nazanin" pitchFamily="2" charset="-78"/>
              </a:rPr>
              <a:t>تیک قسمت درخواست خدمات (دلخواه) را بزنید.</a:t>
            </a:r>
          </a:p>
          <a:p>
            <a:pPr>
              <a:buNone/>
            </a:pPr>
            <a:endParaRPr lang="fa-IR" dirty="0" smtClean="0">
              <a:cs typeface="B Nazanin" pitchFamily="2" charset="-78"/>
            </a:endParaRPr>
          </a:p>
          <a:p>
            <a:pPr>
              <a:buNone/>
            </a:pPr>
            <a:r>
              <a:rPr lang="fa-IR" dirty="0" smtClean="0">
                <a:cs typeface="B Nazanin" pitchFamily="2" charset="-78"/>
              </a:rPr>
              <a:t>*تیک تایید توافق نامه را بزنید و بعد از آن موضوع مورد نظر </a:t>
            </a:r>
            <a:r>
              <a:rPr lang="fa-IR" dirty="0">
                <a:cs typeface="B Nazanin" pitchFamily="2" charset="-78"/>
              </a:rPr>
              <a:t>خود(موضوع تخصصی شغلی)  </a:t>
            </a:r>
            <a:r>
              <a:rPr lang="fa-IR" dirty="0" smtClean="0">
                <a:cs typeface="B Nazanin" pitchFamily="2" charset="-78"/>
              </a:rPr>
              <a:t>را انتخاب کنید. </a:t>
            </a:r>
          </a:p>
          <a:p>
            <a:pPr>
              <a:buNone/>
            </a:pPr>
            <a:endParaRPr lang="fa-IR" dirty="0" smtClean="0">
              <a:cs typeface="B Nazanin" pitchFamily="2" charset="-78"/>
            </a:endParaRPr>
          </a:p>
          <a:p>
            <a:pPr>
              <a:buNone/>
            </a:pPr>
            <a:r>
              <a:rPr lang="fa-IR" dirty="0" smtClean="0">
                <a:cs typeface="B Nazanin" pitchFamily="2" charset="-78"/>
              </a:rPr>
              <a:t>*در پایان برای تایید ثبت نام روی رجیستر کلیک کنید. </a:t>
            </a:r>
          </a:p>
          <a:p>
            <a:pPr>
              <a:buNone/>
            </a:pPr>
            <a:endParaRPr lang="fa-IR" dirty="0" smtClean="0">
              <a:cs typeface="B Nazanin" pitchFamily="2" charset="-78"/>
            </a:endParaRPr>
          </a:p>
          <a:p>
            <a:pPr>
              <a:buNone/>
            </a:pPr>
            <a:r>
              <a:rPr lang="fa-IR" dirty="0" smtClean="0">
                <a:cs typeface="B Nazanin" pitchFamily="2" charset="-78"/>
              </a:rPr>
              <a:t>*حتما وارد ایمیل خود شوید و تایید ثبت نام انجام دهید. </a:t>
            </a:r>
          </a:p>
          <a:p>
            <a:pPr>
              <a:buNone/>
            </a:pPr>
            <a:endParaRPr lang="fa-IR" dirty="0" smtClean="0">
              <a:cs typeface="B Nazanin" pitchFamily="2" charset="-78"/>
            </a:endParaRPr>
          </a:p>
          <a:p>
            <a:pPr>
              <a:buNone/>
            </a:pPr>
            <a:r>
              <a:rPr lang="fa-IR" dirty="0" smtClean="0">
                <a:cs typeface="B Nazanin" pitchFamily="2" charset="-78"/>
              </a:rPr>
              <a:t>* سپس با نام کاربری و رمز عبور خود وارد پایگاه شوید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1541</Words>
  <Application>Microsoft Office PowerPoint</Application>
  <PresentationFormat>Custom</PresentationFormat>
  <Paragraphs>151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saedeh fakharpoor</dc:creator>
  <cp:lastModifiedBy>sosan khodabandeh</cp:lastModifiedBy>
  <cp:revision>136</cp:revision>
  <dcterms:created xsi:type="dcterms:W3CDTF">2019-12-02T05:51:42Z</dcterms:created>
  <dcterms:modified xsi:type="dcterms:W3CDTF">2020-02-01T06:40:24Z</dcterms:modified>
</cp:coreProperties>
</file>