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470" r:id="rId2"/>
    <p:sldId id="258" r:id="rId3"/>
    <p:sldId id="354" r:id="rId4"/>
    <p:sldId id="350" r:id="rId5"/>
    <p:sldId id="283" r:id="rId6"/>
    <p:sldId id="449" r:id="rId7"/>
    <p:sldId id="285" r:id="rId8"/>
    <p:sldId id="452" r:id="rId9"/>
    <p:sldId id="303" r:id="rId10"/>
    <p:sldId id="304" r:id="rId11"/>
    <p:sldId id="305" r:id="rId12"/>
    <p:sldId id="306" r:id="rId13"/>
    <p:sldId id="332" r:id="rId14"/>
    <p:sldId id="334" r:id="rId15"/>
    <p:sldId id="308" r:id="rId16"/>
    <p:sldId id="310" r:id="rId17"/>
    <p:sldId id="312" r:id="rId18"/>
    <p:sldId id="453" r:id="rId19"/>
    <p:sldId id="454" r:id="rId20"/>
    <p:sldId id="455" r:id="rId21"/>
    <p:sldId id="294" r:id="rId22"/>
    <p:sldId id="347" r:id="rId23"/>
    <p:sldId id="467" r:id="rId24"/>
    <p:sldId id="261" r:id="rId25"/>
    <p:sldId id="262" r:id="rId26"/>
    <p:sldId id="324" r:id="rId27"/>
    <p:sldId id="263" r:id="rId28"/>
    <p:sldId id="325" r:id="rId29"/>
    <p:sldId id="264" r:id="rId30"/>
    <p:sldId id="326" r:id="rId31"/>
    <p:sldId id="265" r:id="rId32"/>
    <p:sldId id="456" r:id="rId33"/>
    <p:sldId id="457" r:id="rId34"/>
    <p:sldId id="277" r:id="rId35"/>
    <p:sldId id="290" r:id="rId36"/>
    <p:sldId id="278" r:id="rId37"/>
    <p:sldId id="279" r:id="rId38"/>
    <p:sldId id="353" r:id="rId39"/>
    <p:sldId id="335" r:id="rId40"/>
    <p:sldId id="46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7176" autoAdjust="0"/>
  </p:normalViewPr>
  <p:slideViewPr>
    <p:cSldViewPr>
      <p:cViewPr varScale="1">
        <p:scale>
          <a:sx n="64" d="100"/>
          <a:sy n="64" d="100"/>
        </p:scale>
        <p:origin x="-306" y="-96"/>
      </p:cViewPr>
      <p:guideLst>
        <p:guide orient="horz" pos="2160"/>
        <p:guide pos="2880"/>
      </p:guideLst>
    </p:cSldViewPr>
  </p:slideViewPr>
  <p:outlineViewPr>
    <p:cViewPr>
      <p:scale>
        <a:sx n="33" d="100"/>
        <a:sy n="33" d="100"/>
      </p:scale>
      <p:origin x="29" y="11232"/>
    </p:cViewPr>
  </p:outlineViewPr>
  <p:notesTextViewPr>
    <p:cViewPr>
      <p:scale>
        <a:sx n="1" d="1"/>
        <a:sy n="1" d="1"/>
      </p:scale>
      <p:origin x="0" y="0"/>
    </p:cViewPr>
  </p:notesTextViewPr>
  <p:sorterViewPr>
    <p:cViewPr>
      <p:scale>
        <a:sx n="100" d="100"/>
        <a:sy n="100" d="100"/>
      </p:scale>
      <p:origin x="0" y="570"/>
    </p:cViewPr>
  </p:sorterViewPr>
  <p:notesViewPr>
    <p:cSldViewPr>
      <p:cViewPr varScale="1">
        <p:scale>
          <a:sx n="56" d="100"/>
          <a:sy n="56" d="100"/>
        </p:scale>
        <p:origin x="-181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3C0605E-D50B-4920-B882-BD79508DAC03}" type="datetimeFigureOut">
              <a:rPr lang="en-US" smtClean="0"/>
              <a:pPr/>
              <a:t>1/29/2022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449A0A-EBBF-46FD-A574-7C12668C4B55}" type="slidenum">
              <a:rPr lang="en-US" smtClean="0"/>
              <a:pPr/>
              <a:t>‹#›</a:t>
            </a:fld>
            <a:endParaRPr lang="en-US"/>
          </a:p>
        </p:txBody>
      </p:sp>
    </p:spTree>
    <p:extLst>
      <p:ext uri="{BB962C8B-B14F-4D97-AF65-F5344CB8AC3E}">
        <p14:creationId xmlns:p14="http://schemas.microsoft.com/office/powerpoint/2010/main" val="10906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BEEAE5-9553-462A-8B08-F0F7D2EC17EE}" type="datetimeFigureOut">
              <a:rPr lang="en-US" smtClean="0"/>
              <a:pPr/>
              <a:t>1/29/2022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91E342-EB81-4AAE-BEF9-4FDD7A2F600A}" type="slidenum">
              <a:rPr lang="en-US" smtClean="0"/>
              <a:pPr/>
              <a:t>‹#›</a:t>
            </a:fld>
            <a:endParaRPr lang="en-US"/>
          </a:p>
        </p:txBody>
      </p:sp>
    </p:spTree>
    <p:extLst>
      <p:ext uri="{BB962C8B-B14F-4D97-AF65-F5344CB8AC3E}">
        <p14:creationId xmlns:p14="http://schemas.microsoft.com/office/powerpoint/2010/main" val="4037177990"/>
      </p:ext>
    </p:extLst>
  </p:cSld>
  <p:clrMap bg1="dk1" tx1="lt1" bg2="dk2" tx2="lt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091E342-EB81-4AAE-BEF9-4FDD7A2F600A}" type="slidenum">
              <a:rPr lang="en-US" smtClean="0"/>
              <a:pPr/>
              <a:t>1</a:t>
            </a:fld>
            <a:endParaRPr lang="en-US"/>
          </a:p>
        </p:txBody>
      </p:sp>
    </p:spTree>
    <p:extLst>
      <p:ext uri="{BB962C8B-B14F-4D97-AF65-F5344CB8AC3E}">
        <p14:creationId xmlns:p14="http://schemas.microsoft.com/office/powerpoint/2010/main" val="3010458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91E342-EB81-4AAE-BEF9-4FDD7A2F600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91E342-EB81-4AAE-BEF9-4FDD7A2F600A}" type="slidenum">
              <a:rPr lang="en-US" smtClean="0"/>
              <a:pPr/>
              <a:t>7</a:t>
            </a:fld>
            <a:endParaRPr lang="en-US"/>
          </a:p>
        </p:txBody>
      </p:sp>
    </p:spTree>
    <p:extLst>
      <p:ext uri="{BB962C8B-B14F-4D97-AF65-F5344CB8AC3E}">
        <p14:creationId xmlns:p14="http://schemas.microsoft.com/office/powerpoint/2010/main" val="943351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91E342-EB81-4AAE-BEF9-4FDD7A2F600A}" type="slidenum">
              <a:rPr lang="en-US" smtClean="0"/>
              <a:pPr/>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91E342-EB81-4AAE-BEF9-4FDD7A2F600A}" type="slidenum">
              <a:rPr lang="en-US" smtClean="0"/>
              <a:pPr/>
              <a:t>26</a:t>
            </a:fld>
            <a:endParaRPr lang="en-US"/>
          </a:p>
        </p:txBody>
      </p:sp>
    </p:spTree>
    <p:extLst>
      <p:ext uri="{BB962C8B-B14F-4D97-AF65-F5344CB8AC3E}">
        <p14:creationId xmlns:p14="http://schemas.microsoft.com/office/powerpoint/2010/main" val="1232638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F636606-99D0-4B13-B9C1-788507781EA0}" type="datetimeFigureOut">
              <a:rPr lang="en-US" smtClean="0"/>
              <a:pPr/>
              <a:t>1/29/2022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B764A72-046A-4350-8A9C-EBC77D2B7C6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F636606-99D0-4B13-B9C1-788507781EA0}"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F636606-99D0-4B13-B9C1-788507781EA0}"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F636606-99D0-4B13-B9C1-788507781EA0}"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F636606-99D0-4B13-B9C1-788507781EA0}"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64A72-046A-4350-8A9C-EBC77D2B7C6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F636606-99D0-4B13-B9C1-788507781EA0}"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F636606-99D0-4B13-B9C1-788507781EA0}" type="datetimeFigureOut">
              <a:rPr lang="en-US" smtClean="0"/>
              <a:pPr/>
              <a:t>1/29/2022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F636606-99D0-4B13-B9C1-788507781EA0}" type="datetimeFigureOut">
              <a:rPr lang="en-US" smtClean="0"/>
              <a:pPr/>
              <a:t>1/29/2022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36606-99D0-4B13-B9C1-788507781EA0}" type="datetimeFigureOut">
              <a:rPr lang="en-US" smtClean="0"/>
              <a:pPr/>
              <a:t>1/29/2022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F636606-99D0-4B13-B9C1-788507781EA0}"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64A72-046A-4350-8A9C-EBC77D2B7C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F636606-99D0-4B13-B9C1-788507781EA0}"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B764A72-046A-4350-8A9C-EBC77D2B7C6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F636606-99D0-4B13-B9C1-788507781EA0}" type="datetimeFigureOut">
              <a:rPr lang="en-US" smtClean="0"/>
              <a:pPr/>
              <a:t>1/29/2022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B764A72-046A-4350-8A9C-EBC77D2B7C6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01459585"/>
              </p:ext>
            </p:extLst>
          </p:nvPr>
        </p:nvGraphicFramePr>
        <p:xfrm>
          <a:off x="1331640" y="620688"/>
          <a:ext cx="6048672" cy="3999012"/>
        </p:xfrm>
        <a:graphic>
          <a:graphicData uri="http://schemas.openxmlformats.org/drawingml/2006/table">
            <a:tbl>
              <a:tblPr rtl="1" firstRow="1" firstCol="1" bandRow="1"/>
              <a:tblGrid>
                <a:gridCol w="3200176"/>
                <a:gridCol w="1443042"/>
                <a:gridCol w="1405454"/>
              </a:tblGrid>
              <a:tr h="224317">
                <a:tc>
                  <a:txBody>
                    <a:bodyPr/>
                    <a:lstStyle/>
                    <a:p>
                      <a:pPr algn="ctr" rtl="1">
                        <a:lnSpc>
                          <a:spcPct val="115000"/>
                        </a:lnSpc>
                        <a:spcAft>
                          <a:spcPts val="0"/>
                        </a:spcAft>
                      </a:pPr>
                      <a:r>
                        <a:rPr lang="fa-IR" sz="1500" b="1" dirty="0">
                          <a:effectLst/>
                          <a:latin typeface="Calibri"/>
                          <a:ea typeface="Calibri"/>
                          <a:cs typeface="Arial"/>
                        </a:rPr>
                        <a:t>الف</a:t>
                      </a:r>
                      <a:endParaRPr lang="en-US" sz="800" dirty="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500" b="1">
                          <a:effectLst/>
                          <a:latin typeface="Calibri"/>
                          <a:ea typeface="Calibri"/>
                          <a:cs typeface="Arial"/>
                        </a:rPr>
                        <a:t>ب</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500" b="1">
                          <a:effectLst/>
                          <a:latin typeface="Calibri"/>
                          <a:ea typeface="Calibri"/>
                          <a:cs typeface="Arial"/>
                        </a:rPr>
                        <a:t>ج</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4926">
                <a:tc>
                  <a:txBody>
                    <a:bodyPr/>
                    <a:lstStyle/>
                    <a:p>
                      <a:pPr algn="r" rtl="1">
                        <a:lnSpc>
                          <a:spcPct val="115000"/>
                        </a:lnSpc>
                        <a:spcAft>
                          <a:spcPts val="0"/>
                        </a:spcAft>
                      </a:pPr>
                      <a:r>
                        <a:rPr lang="fa-IR" sz="1200" dirty="0">
                          <a:effectLst/>
                          <a:latin typeface="Calibri"/>
                          <a:ea typeface="Calibri"/>
                          <a:cs typeface="Arial"/>
                        </a:rPr>
                        <a:t>+ + + </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 + + + + +</a:t>
                      </a:r>
                      <a:r>
                        <a:rPr lang="fa-IR" sz="1200" b="1" dirty="0">
                          <a:effectLst/>
                          <a:latin typeface="Calibri"/>
                          <a:ea typeface="Calibri"/>
                          <a:cs typeface="Arial"/>
                        </a:rPr>
                        <a:t> </a:t>
                      </a:r>
                      <a:r>
                        <a:rPr lang="fa-IR" sz="1200" dirty="0">
                          <a:effectLst/>
                          <a:latin typeface="Calibri"/>
                          <a:ea typeface="Calibri"/>
                          <a:cs typeface="Arial"/>
                        </a:rPr>
                        <a:t>+ </a:t>
                      </a:r>
                      <a:r>
                        <a:rPr lang="fa-IR" sz="1500" b="1" dirty="0">
                          <a:effectLst/>
                          <a:latin typeface="Calibri"/>
                          <a:ea typeface="Calibri"/>
                          <a:cs typeface="Arial"/>
                        </a:rPr>
                        <a:t>+</a:t>
                      </a:r>
                      <a:r>
                        <a:rPr lang="fa-IR" sz="1200" dirty="0">
                          <a:effectLst/>
                          <a:latin typeface="Calibri"/>
                          <a:ea typeface="Calibri"/>
                          <a:cs typeface="Arial"/>
                        </a:rPr>
                        <a:t> + + </a:t>
                      </a:r>
                      <a:r>
                        <a:rPr lang="fa-IR" sz="1500" b="1" dirty="0">
                          <a:effectLst/>
                          <a:latin typeface="Calibri"/>
                          <a:ea typeface="Calibri"/>
                          <a:cs typeface="Arial"/>
                        </a:rPr>
                        <a:t>+</a:t>
                      </a:r>
                      <a:r>
                        <a:rPr lang="fa-IR" sz="1200" dirty="0">
                          <a:effectLst/>
                          <a:latin typeface="Calibri"/>
                          <a:ea typeface="Calibri"/>
                          <a:cs typeface="Arial"/>
                        </a:rPr>
                        <a:t> + </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 + + </a:t>
                      </a:r>
                      <a:r>
                        <a:rPr lang="fa-IR" sz="1500" b="1" dirty="0">
                          <a:effectLst/>
                          <a:latin typeface="Calibri"/>
                          <a:ea typeface="Calibri"/>
                          <a:cs typeface="Arial"/>
                        </a:rPr>
                        <a:t>+</a:t>
                      </a:r>
                      <a:r>
                        <a:rPr lang="fa-IR" sz="1200" dirty="0">
                          <a:effectLst/>
                          <a:latin typeface="Calibri"/>
                          <a:ea typeface="Calibri"/>
                          <a:cs typeface="Arial"/>
                        </a:rPr>
                        <a:t> + + + + + + + + + + ++++</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r>
                        <a:rPr lang="fa-IR" sz="1500" b="1"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r>
                        <a:rPr lang="fa-IR" sz="1500" b="1"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r>
                        <a:rPr lang="fa-IR" sz="1500" b="1" dirty="0">
                          <a:effectLst/>
                          <a:latin typeface="Calibri"/>
                          <a:ea typeface="Calibri"/>
                          <a:cs typeface="Arial"/>
                        </a:rPr>
                        <a:t>+</a:t>
                      </a:r>
                      <a:r>
                        <a:rPr lang="fa-IR" sz="1200" dirty="0">
                          <a:effectLst/>
                          <a:latin typeface="Calibri"/>
                          <a:ea typeface="Calibri"/>
                          <a:cs typeface="Arial"/>
                        </a:rPr>
                        <a:t>++++++</a:t>
                      </a:r>
                      <a:endParaRPr lang="en-US" sz="800" dirty="0">
                        <a:effectLst/>
                        <a:latin typeface="Calibri"/>
                        <a:ea typeface="Calibri"/>
                        <a:cs typeface="Arial"/>
                      </a:endParaRPr>
                    </a:p>
                    <a:p>
                      <a:pPr algn="r" rtl="1">
                        <a:lnSpc>
                          <a:spcPct val="115000"/>
                        </a:lnSpc>
                        <a:spcAft>
                          <a:spcPts val="0"/>
                        </a:spcAft>
                      </a:pPr>
                      <a:r>
                        <a:rPr lang="fa-IR" sz="1200"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endParaRPr lang="en-US" sz="800" dirty="0">
                        <a:effectLst/>
                        <a:latin typeface="Calibri"/>
                        <a:ea typeface="Calibri"/>
                        <a:cs typeface="Arial"/>
                      </a:endParaRPr>
                    </a:p>
                    <a:p>
                      <a:pPr algn="r" rtl="1">
                        <a:lnSpc>
                          <a:spcPct val="115000"/>
                        </a:lnSpc>
                        <a:spcAft>
                          <a:spcPts val="0"/>
                        </a:spcAft>
                      </a:pPr>
                      <a:r>
                        <a:rPr lang="fa-IR" sz="1200" dirty="0">
                          <a:effectLst/>
                          <a:latin typeface="Calibri"/>
                          <a:ea typeface="Calibri"/>
                          <a:cs typeface="Arial"/>
                        </a:rPr>
                        <a:t>+++++</a:t>
                      </a:r>
                      <a:r>
                        <a:rPr lang="fa-IR" sz="1500" b="1" dirty="0">
                          <a:effectLst/>
                          <a:latin typeface="Calibri"/>
                          <a:ea typeface="Calibri"/>
                          <a:cs typeface="Arial"/>
                        </a:rPr>
                        <a:t>+</a:t>
                      </a:r>
                      <a:r>
                        <a:rPr lang="fa-IR" sz="1200"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r>
                        <a:rPr kumimoji="0" lang="fa-IR" sz="2400" b="1" kern="1200" dirty="0">
                          <a:solidFill>
                            <a:schemeClr val="tx1"/>
                          </a:solidFill>
                          <a:effectLst/>
                          <a:latin typeface="Calibri"/>
                          <a:ea typeface="Calibri"/>
                          <a:cs typeface="Arial"/>
                        </a:rPr>
                        <a:t>+</a:t>
                      </a:r>
                      <a:r>
                        <a:rPr lang="fa-IR" sz="1200" dirty="0">
                          <a:effectLst/>
                          <a:latin typeface="Calibri"/>
                          <a:ea typeface="Calibri"/>
                          <a:cs typeface="Arial"/>
                        </a:rPr>
                        <a:t>++++</a:t>
                      </a:r>
                      <a:endParaRPr lang="en-US" sz="800" dirty="0">
                        <a:effectLst/>
                        <a:latin typeface="Calibri"/>
                        <a:ea typeface="Calibri"/>
                        <a:cs typeface="Arial"/>
                      </a:endParaRPr>
                    </a:p>
                    <a:p>
                      <a:pPr algn="r" rtl="1">
                        <a:lnSpc>
                          <a:spcPct val="115000"/>
                        </a:lnSpc>
                        <a:spcAft>
                          <a:spcPts val="0"/>
                        </a:spcAft>
                      </a:pPr>
                      <a:r>
                        <a:rPr lang="fa-IR" sz="1200" dirty="0">
                          <a:effectLst/>
                          <a:latin typeface="Calibri"/>
                          <a:ea typeface="Calibri"/>
                          <a:cs typeface="Arial"/>
                        </a:rPr>
                        <a:t>+++</a:t>
                      </a:r>
                      <a:r>
                        <a:rPr lang="fa-IR" sz="2400" b="1" dirty="0">
                          <a:effectLst/>
                          <a:latin typeface="Calibri"/>
                          <a:ea typeface="Calibri"/>
                          <a:cs typeface="Arial"/>
                        </a:rPr>
                        <a:t>+</a:t>
                      </a:r>
                      <a:r>
                        <a:rPr lang="fa-IR" sz="1200" dirty="0">
                          <a:effectLst/>
                          <a:latin typeface="Calibri"/>
                          <a:ea typeface="Calibri"/>
                          <a:cs typeface="Arial"/>
                        </a:rPr>
                        <a:t>+++</a:t>
                      </a:r>
                      <a:endParaRPr lang="en-US" sz="800" dirty="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a:effectLst/>
                          <a:latin typeface="Calibri"/>
                          <a:ea typeface="Calibri"/>
                          <a:cs typeface="Arial"/>
                        </a:rPr>
                        <a:t>+-+-+-+-+-+-+-+-+-+-+-+-+-+-+-+-+-+-+-+-+-+-+-+-+-+-+-+-+-+--+-+-+-+-+-+-+-+-+-+-+-+-+-+-+-+-+-+-+-+--+-+-+-+--+-+-+-+-+-+-+-+-+--+-+--+-+--+-+-+--+---+-+--+-+-+--+-+--+-</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a:effectLst/>
                          <a:latin typeface="Calibri"/>
                          <a:ea typeface="Calibri"/>
                          <a:cs typeface="Arial"/>
                        </a:rPr>
                        <a:t>----+---+-+-+-+------+---+----+++++-----------++</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 ---- ---- ---+ - + -+ </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 + + + +---- +--- ---</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9073">
                <a:tc>
                  <a:txBody>
                    <a:bodyPr/>
                    <a:lstStyle/>
                    <a:p>
                      <a:pPr algn="r" rtl="1">
                        <a:lnSpc>
                          <a:spcPct val="115000"/>
                        </a:lnSpc>
                        <a:spcAft>
                          <a:spcPts val="0"/>
                        </a:spcAft>
                      </a:pPr>
                      <a:r>
                        <a:rPr lang="fa-IR" sz="1200">
                          <a:effectLst/>
                          <a:latin typeface="Calibri"/>
                          <a:ea typeface="Calibri"/>
                          <a:cs typeface="Arial"/>
                        </a:rPr>
                        <a:t>130=+</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 </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a:effectLst/>
                          <a:latin typeface="Calibri"/>
                          <a:ea typeface="Calibri"/>
                          <a:cs typeface="Arial"/>
                        </a:rPr>
                        <a:t>20=+</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 </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a:effectLst/>
                          <a:latin typeface="Calibri"/>
                          <a:ea typeface="Calibri"/>
                          <a:cs typeface="Arial"/>
                        </a:rPr>
                        <a:t>5=+</a:t>
                      </a:r>
                      <a:endParaRPr lang="en-US" sz="800">
                        <a:effectLst/>
                        <a:latin typeface="Calibri"/>
                        <a:ea typeface="Calibri"/>
                        <a:cs typeface="Arial"/>
                      </a:endParaRPr>
                    </a:p>
                    <a:p>
                      <a:pPr algn="r" rtl="1">
                        <a:lnSpc>
                          <a:spcPct val="115000"/>
                        </a:lnSpc>
                        <a:spcAft>
                          <a:spcPts val="0"/>
                        </a:spcAft>
                      </a:pPr>
                      <a:r>
                        <a:rPr lang="fa-IR" sz="1200">
                          <a:effectLst/>
                          <a:latin typeface="Calibri"/>
                          <a:ea typeface="Calibri"/>
                          <a:cs typeface="Arial"/>
                        </a:rPr>
                        <a:t> </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123">
                <a:tc>
                  <a:txBody>
                    <a:bodyPr/>
                    <a:lstStyle/>
                    <a:p>
                      <a:pPr algn="r" rtl="1">
                        <a:lnSpc>
                          <a:spcPct val="115000"/>
                        </a:lnSpc>
                        <a:spcAft>
                          <a:spcPts val="0"/>
                        </a:spcAft>
                      </a:pPr>
                      <a:r>
                        <a:rPr lang="fa-IR" sz="1200" dirty="0">
                          <a:effectLst/>
                          <a:latin typeface="Calibri"/>
                          <a:ea typeface="Calibri"/>
                          <a:cs typeface="Arial"/>
                        </a:rPr>
                        <a:t>30=</a:t>
                      </a:r>
                      <a:r>
                        <a:rPr lang="fa-IR" sz="1200" b="1" dirty="0">
                          <a:effectLst/>
                          <a:latin typeface="Calibri"/>
                          <a:ea typeface="Calibri"/>
                          <a:cs typeface="Arial"/>
                        </a:rPr>
                        <a:t>+</a:t>
                      </a:r>
                      <a:endParaRPr lang="en-US" sz="800" dirty="0">
                        <a:effectLst/>
                        <a:latin typeface="Calibri"/>
                        <a:ea typeface="Calibri"/>
                        <a:cs typeface="Arial"/>
                      </a:endParaRPr>
                    </a:p>
                    <a:p>
                      <a:pPr algn="r" rtl="1">
                        <a:lnSpc>
                          <a:spcPct val="115000"/>
                        </a:lnSpc>
                        <a:spcAft>
                          <a:spcPts val="0"/>
                        </a:spcAft>
                      </a:pPr>
                      <a:r>
                        <a:rPr lang="fa-IR" sz="1200" dirty="0">
                          <a:effectLst/>
                          <a:latin typeface="Calibri"/>
                          <a:ea typeface="Calibri"/>
                          <a:cs typeface="Arial"/>
                        </a:rPr>
                        <a:t>0=-</a:t>
                      </a:r>
                      <a:endParaRPr lang="en-US" sz="800" dirty="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a:effectLst/>
                          <a:latin typeface="Calibri"/>
                          <a:ea typeface="Calibri"/>
                          <a:cs typeface="Arial"/>
                        </a:rPr>
                        <a:t>20=-</a:t>
                      </a:r>
                      <a:endParaRPr lang="en-US" sz="80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dirty="0">
                          <a:effectLst/>
                          <a:latin typeface="Calibri"/>
                          <a:ea typeface="Calibri"/>
                          <a:cs typeface="Arial"/>
                        </a:rPr>
                        <a:t>50=-</a:t>
                      </a:r>
                      <a:endParaRPr lang="en-US" sz="800" dirty="0">
                        <a:effectLst/>
                        <a:latin typeface="Calibri"/>
                        <a:ea typeface="Calibri"/>
                        <a:cs typeface="Arial"/>
                      </a:endParaRPr>
                    </a:p>
                  </a:txBody>
                  <a:tcPr marL="52834" marR="528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AlternateContent xmlns:mc="http://schemas.openxmlformats.org/markup-compatibility/2006" xmlns:a14="http://schemas.microsoft.com/office/drawing/2010/main">
        <mc:Choice Requires="a14">
          <p:sp>
            <p:nvSpPr>
              <p:cNvPr id="5" name="Rectangle 4"/>
              <p:cNvSpPr/>
              <p:nvPr/>
            </p:nvSpPr>
            <p:spPr>
              <a:xfrm>
                <a:off x="1187624" y="4645231"/>
                <a:ext cx="6336704" cy="1795363"/>
              </a:xfrm>
              <a:prstGeom prst="rect">
                <a:avLst/>
              </a:prstGeom>
            </p:spPr>
            <p:txBody>
              <a:bodyPr wrap="square">
                <a:spAutoFit/>
              </a:bodyPr>
              <a:lstStyle/>
              <a:p>
                <a:pPr lvl="0" algn="r" rtl="1">
                  <a:lnSpc>
                    <a:spcPct val="115000"/>
                  </a:lnSpc>
                  <a:spcAft>
                    <a:spcPts val="1000"/>
                  </a:spcAft>
                </a:pPr>
                <a:r>
                  <a:rPr lang="en-US" dirty="0">
                    <a:solidFill>
                      <a:prstClr val="black"/>
                    </a:solidFill>
                    <a:latin typeface="Times New Roman"/>
                    <a:ea typeface="Calibri"/>
                    <a:cs typeface="Arial"/>
                  </a:rPr>
                  <a:t>Precision </a:t>
                </a:r>
                <a:r>
                  <a:rPr lang="fa-IR" dirty="0">
                    <a:solidFill>
                      <a:prstClr val="black"/>
                    </a:solidFill>
                    <a:latin typeface="Calibri"/>
                    <a:ea typeface="Calibri"/>
                    <a:cs typeface="Times New Roman"/>
                  </a:rPr>
                  <a:t> مانعیت = نرخ پذیرش=</a:t>
                </a:r>
                <a14:m>
                  <m:oMath xmlns:m="http://schemas.openxmlformats.org/officeDocument/2006/math">
                    <m:f>
                      <m:fPr>
                        <m:ctrlPr>
                          <a:rPr lang="en-US" i="1">
                            <a:solidFill>
                              <a:prstClr val="black"/>
                            </a:solidFill>
                            <a:latin typeface="Cambria Math"/>
                            <a:ea typeface="Calibri"/>
                            <a:cs typeface="Times New Roman"/>
                          </a:rPr>
                        </m:ctrlPr>
                      </m:fPr>
                      <m:num>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num>
                      <m:den>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کل</m:t>
                        </m:r>
                      </m:den>
                    </m:f>
                  </m:oMath>
                </a14:m>
                <a:r>
                  <a:rPr lang="en-US" dirty="0">
                    <a:solidFill>
                      <a:prstClr val="black"/>
                    </a:solidFill>
                    <a:latin typeface="Times New Roman"/>
                    <a:ea typeface="Calibri"/>
                    <a:cs typeface="Arial"/>
                  </a:rPr>
                  <a:t> </a:t>
                </a:r>
                <a:endParaRPr lang="en-US" sz="1050" dirty="0">
                  <a:solidFill>
                    <a:prstClr val="black"/>
                  </a:solidFill>
                  <a:latin typeface="Calibri"/>
                  <a:ea typeface="Calibri"/>
                  <a:cs typeface="Arial"/>
                </a:endParaRPr>
              </a:p>
              <a:p>
                <a:pPr lvl="0" algn="r" rtl="1">
                  <a:lnSpc>
                    <a:spcPct val="115000"/>
                  </a:lnSpc>
                  <a:spcAft>
                    <a:spcPts val="1000"/>
                  </a:spcAft>
                </a:pPr>
                <a:r>
                  <a:rPr lang="fa-IR" dirty="0">
                    <a:solidFill>
                      <a:prstClr val="black"/>
                    </a:solidFill>
                    <a:latin typeface="Calibri"/>
                    <a:ea typeface="Calibri"/>
                    <a:cs typeface="Times New Roman"/>
                  </a:rPr>
                  <a:t> </a:t>
                </a:r>
                <a:endParaRPr lang="en-US" sz="1050" dirty="0">
                  <a:solidFill>
                    <a:prstClr val="black"/>
                  </a:solidFill>
                  <a:latin typeface="Calibri"/>
                  <a:ea typeface="Calibri"/>
                  <a:cs typeface="Arial"/>
                </a:endParaRPr>
              </a:p>
              <a:p>
                <a:pPr lvl="0" algn="r" rtl="1">
                  <a:lnSpc>
                    <a:spcPct val="115000"/>
                  </a:lnSpc>
                  <a:spcAft>
                    <a:spcPts val="1000"/>
                  </a:spcAft>
                </a:pPr>
                <a:r>
                  <a:rPr lang="en-US" dirty="0">
                    <a:solidFill>
                      <a:prstClr val="black"/>
                    </a:solidFill>
                    <a:latin typeface="Times New Roman"/>
                    <a:ea typeface="Calibri"/>
                    <a:cs typeface="Arial"/>
                  </a:rPr>
                  <a:t>Recall</a:t>
                </a:r>
                <a:r>
                  <a:rPr lang="fa-IR" dirty="0">
                    <a:solidFill>
                      <a:prstClr val="black"/>
                    </a:solidFill>
                    <a:latin typeface="Calibri"/>
                    <a:ea typeface="Calibri"/>
                    <a:cs typeface="Times New Roman"/>
                  </a:rPr>
                  <a:t> جامعیت = نرخ موفقیت =</a:t>
                </a:r>
                <a14:m>
                  <m:oMath xmlns:m="http://schemas.openxmlformats.org/officeDocument/2006/math">
                    <m:r>
                      <a:rPr lang="fa-IR">
                        <a:solidFill>
                          <a:prstClr val="black"/>
                        </a:solidFill>
                        <a:latin typeface="Cambria Math"/>
                        <a:ea typeface="Calibri"/>
                        <a:cs typeface="Cambria Math"/>
                      </a:rPr>
                      <m:t> </m:t>
                    </m:r>
                    <m:f>
                      <m:fPr>
                        <m:ctrlPr>
                          <a:rPr lang="en-US" i="1">
                            <a:solidFill>
                              <a:prstClr val="black"/>
                            </a:solidFill>
                            <a:latin typeface="Cambria Math"/>
                            <a:ea typeface="Calibri"/>
                            <a:cs typeface="Times New Roman"/>
                          </a:rPr>
                        </m:ctrlPr>
                      </m:fPr>
                      <m:num>
                        <m:r>
                          <a:rPr lang="en-US" i="1">
                            <a:solidFill>
                              <a:prstClr val="black"/>
                            </a:solidFill>
                            <a:latin typeface="Cambria Math"/>
                            <a:ea typeface="Calibri"/>
                            <a:cs typeface="Times New Roman"/>
                          </a:rPr>
                          <m:t> </m:t>
                        </m:r>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num>
                      <m:den>
                        <m:r>
                          <a:rPr lang="fa-IR">
                            <a:solidFill>
                              <a:prstClr val="black"/>
                            </a:solidFill>
                            <a:latin typeface="Cambria Math"/>
                            <a:ea typeface="Calibri"/>
                            <a:cs typeface="Times New Roman"/>
                          </a:rPr>
                          <m:t>مجموعه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در</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موجود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کل</m:t>
                        </m:r>
                      </m:den>
                    </m:f>
                  </m:oMath>
                </a14:m>
                <a:endParaRPr lang="en-US" sz="1050" dirty="0">
                  <a:solidFill>
                    <a:prstClr val="black"/>
                  </a:solidFill>
                  <a:latin typeface="Calibri"/>
                  <a:ea typeface="Calibri"/>
                  <a:cs typeface="Arial"/>
                </a:endParaRPr>
              </a:p>
            </p:txBody>
          </p:sp>
        </mc:Choice>
        <mc:Fallback xmlns="">
          <p:sp>
            <p:nvSpPr>
              <p:cNvPr id="5" name="Rectangle 4"/>
              <p:cNvSpPr>
                <a:spLocks noRot="1" noChangeAspect="1" noMove="1" noResize="1" noEditPoints="1" noAdjustHandles="1" noChangeArrowheads="1" noChangeShapeType="1" noTextEdit="1"/>
              </p:cNvSpPr>
              <p:nvPr/>
            </p:nvSpPr>
            <p:spPr>
              <a:xfrm>
                <a:off x="1187624" y="4645231"/>
                <a:ext cx="6336704" cy="1795363"/>
              </a:xfrm>
              <a:prstGeom prst="rect">
                <a:avLst/>
              </a:prstGeom>
              <a:blipFill rotWithShape="1">
                <a:blip r:embed="rId3"/>
                <a:stretch>
                  <a:fillRect r="-866"/>
                </a:stretch>
              </a:blipFill>
            </p:spPr>
            <p:txBody>
              <a:bodyPr/>
              <a:lstStyle/>
              <a:p>
                <a:r>
                  <a:rPr lang="fa-IR">
                    <a:noFill/>
                  </a:rPr>
                  <a:t> </a:t>
                </a:r>
              </a:p>
            </p:txBody>
          </p:sp>
        </mc:Fallback>
      </mc:AlternateContent>
    </p:spTree>
    <p:extLst>
      <p:ext uri="{BB962C8B-B14F-4D97-AF65-F5344CB8AC3E}">
        <p14:creationId xmlns:p14="http://schemas.microsoft.com/office/powerpoint/2010/main" val="910800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Results for prostate cancer search in the MeSH Database"/>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371600"/>
            <a:ext cx="7086600" cy="4114800"/>
          </a:xfrm>
          <a:prstGeom prst="rect">
            <a:avLst/>
          </a:prstGeom>
          <a:noFill/>
        </p:spPr>
      </p:pic>
    </p:spTree>
    <p:extLst>
      <p:ext uri="{BB962C8B-B14F-4D97-AF65-F5344CB8AC3E}">
        <p14:creationId xmlns:p14="http://schemas.microsoft.com/office/powerpoint/2010/main" val="3123010558"/>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rostatic Neoplasms record with Restrict to MeSH Major Topic selected."/>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762000"/>
            <a:ext cx="7848600" cy="5638800"/>
          </a:xfrm>
          <a:prstGeom prst="rect">
            <a:avLst/>
          </a:prstGeom>
          <a:noFill/>
        </p:spPr>
      </p:pic>
    </p:spTree>
    <p:extLst>
      <p:ext uri="{BB962C8B-B14F-4D97-AF65-F5344CB8AC3E}">
        <p14:creationId xmlns:p14="http://schemas.microsoft.com/office/powerpoint/2010/main" val="4155086918"/>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Adding Leuprolide/therapeutic use to the PubMed search builde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914400"/>
            <a:ext cx="7619999" cy="5257800"/>
          </a:xfrm>
          <a:prstGeom prst="rect">
            <a:avLst/>
          </a:prstGeom>
          <a:noFill/>
          <a:ln>
            <a:noFill/>
          </a:ln>
        </p:spPr>
      </p:pic>
    </p:spTree>
    <p:extLst>
      <p:ext uri="{BB962C8B-B14F-4D97-AF65-F5344CB8AC3E}">
        <p14:creationId xmlns:p14="http://schemas.microsoft.com/office/powerpoint/2010/main" val="3050397903"/>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00034" y="2468880"/>
            <a:ext cx="8229600" cy="4389120"/>
          </a:xfrm>
        </p:spPr>
        <p:txBody>
          <a:bodyPr/>
          <a:lstStyle/>
          <a:p>
            <a:pPr algn="r" rtl="1"/>
            <a:r>
              <a:rPr lang="fa-IR" sz="2800" b="1" dirty="0" smtClean="0">
                <a:solidFill>
                  <a:srgbClr val="7030A0"/>
                </a:solidFill>
                <a:latin typeface="Times New Roman" pitchFamily="18" charset="0"/>
                <a:ea typeface="MS Mincho"/>
                <a:cs typeface="Times New Roman" pitchFamily="18" charset="0"/>
              </a:rPr>
              <a:t>مثال: </a:t>
            </a:r>
            <a:r>
              <a:rPr lang="ar-SA" sz="2800" dirty="0" smtClean="0">
                <a:latin typeface="Times New Roman" pitchFamily="18" charset="0"/>
                <a:ea typeface="MS Mincho"/>
                <a:cs typeface="Times New Roman" pitchFamily="18" charset="0"/>
              </a:rPr>
              <a:t>یافتن </a:t>
            </a:r>
            <a:r>
              <a:rPr lang="ar-SA" sz="2800" dirty="0">
                <a:latin typeface="Times New Roman" pitchFamily="18" charset="0"/>
                <a:ea typeface="MS Mincho"/>
                <a:cs typeface="Times New Roman" pitchFamily="18" charset="0"/>
              </a:rPr>
              <a:t>مدارکی در مورد </a:t>
            </a:r>
            <a:r>
              <a:rPr lang="en-US" sz="2800" dirty="0">
                <a:latin typeface="Times New Roman" pitchFamily="18" charset="0"/>
                <a:ea typeface="MS Mincho"/>
                <a:cs typeface="Times New Roman" pitchFamily="18" charset="0"/>
              </a:rPr>
              <a:t>diagnosis of </a:t>
            </a:r>
            <a:r>
              <a:rPr lang="en-US" sz="2800" dirty="0" smtClean="0">
                <a:latin typeface="Times New Roman" pitchFamily="18" charset="0"/>
                <a:ea typeface="MS Mincho"/>
                <a:cs typeface="Times New Roman" pitchFamily="18" charset="0"/>
              </a:rPr>
              <a:t>bursitis</a:t>
            </a:r>
            <a:endParaRPr lang="en-US" dirty="0">
              <a:latin typeface="Times New Roman" pitchFamily="18" charset="0"/>
              <a:cs typeface="Times New Roman" pitchFamily="18" charset="0"/>
            </a:endParaRPr>
          </a:p>
        </p:txBody>
      </p:sp>
      <p:pic>
        <p:nvPicPr>
          <p:cNvPr id="4" name="Picture 3" descr="bursitis search"/>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3501008"/>
            <a:ext cx="6705600" cy="2133600"/>
          </a:xfrm>
          <a:prstGeom prst="rect">
            <a:avLst/>
          </a:prstGeom>
          <a:noFill/>
        </p:spPr>
      </p:pic>
    </p:spTree>
    <p:extLst>
      <p:ext uri="{BB962C8B-B14F-4D97-AF65-F5344CB8AC3E}">
        <p14:creationId xmlns:p14="http://schemas.microsoft.com/office/powerpoint/2010/main" val="3940757412"/>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381000"/>
            <a:ext cx="8686800" cy="7348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4891143"/>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274320" lvl="0" indent="-274320" algn="ctr" rtl="1">
              <a:spcBef>
                <a:spcPct val="20000"/>
              </a:spcBef>
            </a:pPr>
            <a:r>
              <a:rPr lang="en-US" sz="2600" dirty="0">
                <a:solidFill>
                  <a:prstClr val="black"/>
                </a:solidFill>
                <a:latin typeface="Constantia"/>
                <a:ea typeface="+mn-ea"/>
                <a:cs typeface="+mn-cs"/>
              </a:rPr>
              <a:t/>
            </a:r>
            <a:br>
              <a:rPr lang="en-US" sz="2600" dirty="0">
                <a:solidFill>
                  <a:prstClr val="black"/>
                </a:solidFill>
                <a:latin typeface="Constantia"/>
                <a:ea typeface="+mn-ea"/>
                <a:cs typeface="+mn-cs"/>
              </a:rPr>
            </a:br>
            <a:endParaRPr lang="en-US" dirty="0"/>
          </a:p>
        </p:txBody>
      </p:sp>
      <p:sp>
        <p:nvSpPr>
          <p:cNvPr id="3" name="Content Placeholder 2"/>
          <p:cNvSpPr>
            <a:spLocks noGrp="1"/>
          </p:cNvSpPr>
          <p:nvPr>
            <p:ph idx="1"/>
          </p:nvPr>
        </p:nvSpPr>
        <p:spPr/>
        <p:txBody>
          <a:bodyPr/>
          <a:lstStyle/>
          <a:p>
            <a:pPr algn="r" rtl="1"/>
            <a:endParaRPr lang="en-US" dirty="0"/>
          </a:p>
        </p:txBody>
      </p:sp>
      <p:pic>
        <p:nvPicPr>
          <p:cNvPr id="4" name="Picture 3" descr="Bursitis record showing the addition of the bursitis/diagnosis to the PubMed search builde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838200"/>
            <a:ext cx="8077200" cy="5438775"/>
          </a:xfrm>
          <a:prstGeom prst="rect">
            <a:avLst/>
          </a:prstGeom>
          <a:noFill/>
          <a:ln>
            <a:noFill/>
          </a:ln>
        </p:spPr>
      </p:pic>
    </p:spTree>
    <p:extLst>
      <p:ext uri="{BB962C8B-B14F-4D97-AF65-F5344CB8AC3E}">
        <p14:creationId xmlns:p14="http://schemas.microsoft.com/office/powerpoint/2010/main" val="4104826789"/>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704088"/>
          </a:xfrm>
        </p:spPr>
        <p:txBody>
          <a:bodyPr>
            <a:normAutofit fontScale="90000"/>
          </a:bodyPr>
          <a:lstStyle/>
          <a:p>
            <a:endParaRPr lang="en-US" dirty="0"/>
          </a:p>
        </p:txBody>
      </p:sp>
      <p:sp>
        <p:nvSpPr>
          <p:cNvPr id="3" name="Content Placeholder 2"/>
          <p:cNvSpPr>
            <a:spLocks noGrp="1"/>
          </p:cNvSpPr>
          <p:nvPr>
            <p:ph idx="1"/>
          </p:nvPr>
        </p:nvSpPr>
        <p:spPr>
          <a:xfrm>
            <a:off x="-928726" y="1500174"/>
            <a:ext cx="8229600" cy="4389120"/>
          </a:xfrm>
        </p:spPr>
        <p:txBody>
          <a:bodyPr>
            <a:normAutofit/>
          </a:bodyPr>
          <a:lstStyle/>
          <a:p>
            <a:pPr marL="0" indent="0" algn="r">
              <a:buNone/>
            </a:pPr>
            <a:r>
              <a:rPr lang="en-US" dirty="0">
                <a:latin typeface="Times New Roman" pitchFamily="18" charset="0"/>
                <a:ea typeface="MS Mincho"/>
                <a:cs typeface="Times New Roman" pitchFamily="18" charset="0"/>
              </a:rPr>
              <a:t>diagnosis of bursitis in the knee </a:t>
            </a:r>
            <a:r>
              <a:rPr lang="en-US" dirty="0" smtClean="0">
                <a:latin typeface="Times New Roman" pitchFamily="18" charset="0"/>
                <a:ea typeface="MS Mincho"/>
                <a:cs typeface="Times New Roman" pitchFamily="18" charset="0"/>
              </a:rPr>
              <a:t>joint</a:t>
            </a:r>
            <a:r>
              <a:rPr lang="fa-IR" b="1" dirty="0" smtClean="0">
                <a:solidFill>
                  <a:srgbClr val="7030A0"/>
                </a:solidFill>
                <a:latin typeface="Times New Roman" pitchFamily="18" charset="0"/>
                <a:ea typeface="MS Mincho"/>
                <a:cs typeface="Times New Roman" pitchFamily="18" charset="0"/>
              </a:rPr>
              <a:t>مثال: </a:t>
            </a:r>
            <a:r>
              <a:rPr lang="en-US" b="1" dirty="0" smtClean="0">
                <a:solidFill>
                  <a:srgbClr val="7030A0"/>
                </a:solidFill>
                <a:latin typeface="Times New Roman" pitchFamily="18" charset="0"/>
                <a:ea typeface="MS Mincho"/>
                <a:cs typeface="Times New Roman" pitchFamily="18" charset="0"/>
              </a:rPr>
              <a:t> </a:t>
            </a:r>
            <a:endParaRPr lang="fa-IR" b="1" dirty="0" smtClean="0">
              <a:solidFill>
                <a:srgbClr val="7030A0"/>
              </a:solidFill>
              <a:latin typeface="Times New Roman" pitchFamily="18" charset="0"/>
              <a:ea typeface="MS Mincho"/>
              <a:cs typeface="Times New Roman" pitchFamily="18" charset="0"/>
            </a:endParaRPr>
          </a:p>
          <a:p>
            <a:pPr marL="0" indent="0" algn="r" rtl="1">
              <a:buNone/>
            </a:pPr>
            <a:r>
              <a:rPr lang="fa-IR" dirty="0" smtClean="0">
                <a:latin typeface="Times New Roman" pitchFamily="18" charset="0"/>
                <a:cs typeface="Times New Roman" pitchFamily="18" charset="0"/>
              </a:rPr>
              <a:t>که مبحث اصلی مقاله</a:t>
            </a:r>
            <a:r>
              <a:rPr lang="en-US" dirty="0">
                <a:latin typeface="Times New Roman" pitchFamily="18" charset="0"/>
                <a:cs typeface="Times New Roman" pitchFamily="18" charset="0"/>
              </a:rPr>
              <a:t>knee joint</a:t>
            </a:r>
            <a:r>
              <a:rPr lang="fa-IR" dirty="0" smtClean="0">
                <a:latin typeface="Times New Roman" pitchFamily="18" charset="0"/>
                <a:cs typeface="Times New Roman" pitchFamily="18" charset="0"/>
              </a:rPr>
              <a:t> باشد.</a:t>
            </a:r>
            <a:endParaRPr lang="en-US" dirty="0">
              <a:latin typeface="Times New Roman" pitchFamily="18" charset="0"/>
              <a:cs typeface="Times New Roman" pitchFamily="18" charset="0"/>
            </a:endParaRPr>
          </a:p>
        </p:txBody>
      </p:sp>
      <p:pic>
        <p:nvPicPr>
          <p:cNvPr id="4" name="Picture 3" descr="Knee Joint record in the MeSH Database, showing selection of Restrict to MeSH Major Topic."/>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348" y="3500438"/>
            <a:ext cx="6781800" cy="3048000"/>
          </a:xfrm>
          <a:prstGeom prst="rect">
            <a:avLst/>
          </a:prstGeom>
          <a:noFill/>
        </p:spPr>
      </p:pic>
      <p:pic>
        <p:nvPicPr>
          <p:cNvPr id="5" name="Picture 4" descr="MeSH Database search for knee joint"/>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348" y="2500306"/>
            <a:ext cx="5191125" cy="714375"/>
          </a:xfrm>
          <a:prstGeom prst="rect">
            <a:avLst/>
          </a:prstGeom>
          <a:noFill/>
        </p:spPr>
      </p:pic>
    </p:spTree>
    <p:extLst>
      <p:ext uri="{BB962C8B-B14F-4D97-AF65-F5344CB8AC3E}">
        <p14:creationId xmlns:p14="http://schemas.microsoft.com/office/powerpoint/2010/main" val="3488996428"/>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ubMed search builder with: (&quot;Bursitis/diagnosis&quot;[Mesh]) AND &quot;Knee Joint&quot;[maj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1295400"/>
            <a:ext cx="4881400" cy="4572000"/>
          </a:xfrm>
          <a:prstGeom prst="rect">
            <a:avLst/>
          </a:prstGeom>
          <a:noFill/>
          <a:ln>
            <a:noFill/>
          </a:ln>
        </p:spPr>
      </p:pic>
    </p:spTree>
    <p:extLst>
      <p:ext uri="{BB962C8B-B14F-4D97-AF65-F5344CB8AC3E}">
        <p14:creationId xmlns:p14="http://schemas.microsoft.com/office/powerpoint/2010/main" val="1734045407"/>
      </p:ext>
    </p:extLst>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27584" y="3178656"/>
            <a:ext cx="7498080" cy="4800600"/>
          </a:xfrm>
        </p:spPr>
        <p:txBody>
          <a:bodyPr>
            <a:normAutofit/>
          </a:bodyPr>
          <a:lstStyle/>
          <a:p>
            <a:pPr algn="r" rtl="1"/>
            <a:r>
              <a:rPr lang="fa-IR" sz="2800" b="1" dirty="0">
                <a:solidFill>
                  <a:srgbClr val="7030A0"/>
                </a:solidFill>
                <a:latin typeface="Times New Roman" pitchFamily="18" charset="0"/>
                <a:ea typeface="Batang"/>
                <a:cs typeface="Times New Roman" pitchFamily="18" charset="0"/>
              </a:rPr>
              <a:t>مثال: </a:t>
            </a:r>
            <a:r>
              <a:rPr lang="fa-IR" sz="2800" dirty="0" smtClean="0">
                <a:latin typeface="Times New Roman" pitchFamily="18" charset="0"/>
                <a:ea typeface="Batang"/>
                <a:cs typeface="Times New Roman" pitchFamily="18" charset="0"/>
              </a:rPr>
              <a:t>مدارکی </a:t>
            </a:r>
            <a:r>
              <a:rPr lang="fa-IR" sz="2800" dirty="0">
                <a:latin typeface="Times New Roman" pitchFamily="18" charset="0"/>
                <a:ea typeface="Batang"/>
                <a:cs typeface="Times New Roman" pitchFamily="18" charset="0"/>
              </a:rPr>
              <a:t>را بیابید که در مورد </a:t>
            </a:r>
            <a:r>
              <a:rPr lang="en-US" sz="2800" dirty="0">
                <a:latin typeface="Times New Roman" pitchFamily="18" charset="0"/>
                <a:ea typeface="Batang"/>
                <a:cs typeface="Times New Roman" pitchFamily="18" charset="0"/>
              </a:rPr>
              <a:t>economics of community-acquired </a:t>
            </a:r>
            <a:r>
              <a:rPr lang="en-US" sz="2800" dirty="0" smtClean="0">
                <a:latin typeface="Times New Roman" pitchFamily="18" charset="0"/>
                <a:ea typeface="Batang"/>
                <a:cs typeface="Times New Roman" pitchFamily="18" charset="0"/>
              </a:rPr>
              <a:t>pneumonia</a:t>
            </a:r>
            <a:r>
              <a:rPr lang="fa-IR" sz="2800" dirty="0" smtClean="0">
                <a:latin typeface="Times New Roman" pitchFamily="18" charset="0"/>
                <a:ea typeface="Batang"/>
                <a:cs typeface="Times New Roman" pitchFamily="18" charset="0"/>
              </a:rPr>
              <a:t> بحث </a:t>
            </a:r>
            <a:r>
              <a:rPr lang="fa-IR" sz="2800" dirty="0">
                <a:latin typeface="Times New Roman" pitchFamily="18" charset="0"/>
                <a:ea typeface="Batang"/>
                <a:cs typeface="Times New Roman" pitchFamily="18" charset="0"/>
              </a:rPr>
              <a:t>می کنند.</a:t>
            </a:r>
            <a:endParaRPr lang="en-US" sz="2800" dirty="0">
              <a:latin typeface="Times New Roman" pitchFamily="18" charset="0"/>
              <a:ea typeface="Batang"/>
              <a:cs typeface="Times New Roman" pitchFamily="18" charset="0"/>
            </a:endParaRPr>
          </a:p>
        </p:txBody>
      </p:sp>
    </p:spTree>
    <p:extLst>
      <p:ext uri="{BB962C8B-B14F-4D97-AF65-F5344CB8AC3E}">
        <p14:creationId xmlns:p14="http://schemas.microsoft.com/office/powerpoint/2010/main" val="1058300352"/>
      </p:ext>
    </p:extLst>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neumonia record in MeSH Database with economics subheading selected."/>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1628800"/>
            <a:ext cx="6696744" cy="4968552"/>
          </a:xfrm>
          <a:prstGeom prst="rect">
            <a:avLst/>
          </a:prstGeom>
          <a:noFill/>
        </p:spPr>
      </p:pic>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419571"/>
            <a:ext cx="6264695" cy="98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6745536"/>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56992"/>
            <a:ext cx="8229600" cy="1143000"/>
          </a:xfrm>
        </p:spPr>
        <p:txBody>
          <a:bodyPr>
            <a:noAutofit/>
          </a:bodyPr>
          <a:lstStyle/>
          <a:p>
            <a:pPr algn="r" rtl="1">
              <a:lnSpc>
                <a:spcPct val="150000"/>
              </a:lnSpc>
            </a:pP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a:latin typeface="Times New Roman" pitchFamily="18" charset="0"/>
                <a:ea typeface="MS Mincho"/>
                <a:cs typeface="Times New Roman" pitchFamily="18" charset="0"/>
              </a:rPr>
              <a:t/>
            </a:r>
            <a:br>
              <a:rPr lang="fa-IR" sz="2000" b="1" kern="1600" dirty="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a:latin typeface="Times New Roman" pitchFamily="18" charset="0"/>
                <a:ea typeface="MS Mincho"/>
                <a:cs typeface="Times New Roman" pitchFamily="18" charset="0"/>
              </a:rPr>
              <a:t/>
            </a:r>
            <a:br>
              <a:rPr lang="fa-IR" sz="2000" b="1" kern="1600" dirty="0">
                <a:latin typeface="Times New Roman" pitchFamily="18" charset="0"/>
                <a:ea typeface="MS Mincho"/>
                <a:cs typeface="Times New Roman" pitchFamily="18" charset="0"/>
              </a:rPr>
            </a:b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fa-IR" sz="2000" dirty="0" smtClean="0">
                <a:latin typeface="Times New Roman" pitchFamily="18" charset="0"/>
                <a:cs typeface="Times New Roman" pitchFamily="18" charset="0"/>
              </a:rPr>
              <a:t/>
            </a:r>
            <a:br>
              <a:rPr lang="fa-IR" sz="2000" dirty="0" smtClean="0">
                <a:latin typeface="Times New Roman" pitchFamily="18" charset="0"/>
                <a:cs typeface="Times New Roman" pitchFamily="18" charset="0"/>
              </a:rPr>
            </a:br>
            <a:r>
              <a:rPr lang="fa-IR" sz="2000" dirty="0" smtClean="0">
                <a:latin typeface="Times New Roman" pitchFamily="18" charset="0"/>
                <a:cs typeface="Times New Roman" pitchFamily="18" charset="0"/>
              </a:rPr>
              <a:t/>
            </a:r>
            <a:br>
              <a:rPr lang="fa-IR" sz="2000" dirty="0" smtClean="0">
                <a:latin typeface="Times New Roman" pitchFamily="18" charset="0"/>
                <a:cs typeface="Times New Roman" pitchFamily="18" charset="0"/>
              </a:rPr>
            </a:br>
            <a:r>
              <a:rPr lang="fa-IR" sz="2000" dirty="0" smtClean="0">
                <a:latin typeface="Times New Roman" pitchFamily="18" charset="0"/>
                <a:cs typeface="Times New Roman" pitchFamily="18" charset="0"/>
              </a:rPr>
              <a:t/>
            </a:r>
            <a:br>
              <a:rPr lang="fa-IR" sz="2000" dirty="0" smtClean="0">
                <a:latin typeface="Times New Roman" pitchFamily="18" charset="0"/>
                <a:cs typeface="Times New Roman" pitchFamily="18" charset="0"/>
              </a:rPr>
            </a:br>
            <a:r>
              <a:rPr lang="fa-IR" sz="2000" dirty="0" smtClean="0">
                <a:latin typeface="Times New Roman" pitchFamily="18" charset="0"/>
                <a:cs typeface="Times New Roman" pitchFamily="18" charset="0"/>
              </a:rPr>
              <a:t/>
            </a:r>
            <a:br>
              <a:rPr lang="fa-IR" sz="2000" dirty="0" smtClean="0">
                <a:latin typeface="Times New Roman" pitchFamily="18" charset="0"/>
                <a:cs typeface="Times New Roman" pitchFamily="18" charset="0"/>
              </a:rPr>
            </a:br>
            <a:r>
              <a:rPr lang="fa-IR" sz="2000" dirty="0" smtClean="0">
                <a:latin typeface="Times New Roman" pitchFamily="18" charset="0"/>
                <a:cs typeface="Times New Roman" pitchFamily="18" charset="0"/>
              </a:rPr>
              <a:t/>
            </a:r>
            <a:br>
              <a:rPr lang="fa-IR" sz="2000" dirty="0" smtClean="0">
                <a:latin typeface="Times New Roman" pitchFamily="18" charset="0"/>
                <a:cs typeface="Times New Roman" pitchFamily="18" charset="0"/>
              </a:rPr>
            </a:b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en-US" sz="2000" dirty="0" smtClean="0">
                <a:effectLst/>
                <a:latin typeface="Times New Roman" pitchFamily="18" charset="0"/>
                <a:ea typeface="Batang"/>
                <a:cs typeface="Times New Roman" pitchFamily="18" charset="0"/>
              </a:rPr>
              <a:t/>
            </a:r>
            <a:br>
              <a:rPr lang="en-US" sz="2000" dirty="0" smtClean="0">
                <a:effectLst/>
                <a:latin typeface="Times New Roman" pitchFamily="18" charset="0"/>
                <a:ea typeface="Batang"/>
                <a:cs typeface="Times New Roman" pitchFamily="18" charset="0"/>
              </a:rPr>
            </a:br>
            <a:r>
              <a:rPr lang="en-US" sz="2000" dirty="0" smtClean="0">
                <a:effectLst/>
                <a:latin typeface="Times New Roman" pitchFamily="18" charset="0"/>
                <a:ea typeface="MS Mincho"/>
                <a:cs typeface="Times New Roman" pitchFamily="18" charset="0"/>
              </a:rPr>
              <a:t> </a:t>
            </a:r>
            <a:r>
              <a:rPr lang="ar-SA" sz="2000" b="1" kern="1600" dirty="0" smtClean="0">
                <a:latin typeface="Times New Roman" pitchFamily="18" charset="0"/>
                <a:ea typeface="MS Mincho"/>
                <a:cs typeface="Times New Roman" pitchFamily="18" charset="0"/>
              </a:rPr>
              <a:t> </a:t>
            </a: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en-US" sz="2000" dirty="0" smtClean="0">
                <a:effectLst/>
                <a:latin typeface="Times New Roman" pitchFamily="18" charset="0"/>
                <a:ea typeface="MS Mincho"/>
                <a:cs typeface="Times New Roman" pitchFamily="18" charset="0"/>
              </a:rPr>
              <a:t/>
            </a:r>
            <a:br>
              <a:rPr lang="en-US" sz="2000" dirty="0" smtClean="0">
                <a:effectLst/>
                <a:latin typeface="Times New Roman" pitchFamily="18" charset="0"/>
                <a:ea typeface="MS Mincho"/>
                <a:cs typeface="Times New Roman" pitchFamily="18" charset="0"/>
              </a:rPr>
            </a:br>
            <a:r>
              <a:rPr lang="ar-SA" sz="2000" b="1" kern="1600" dirty="0" smtClean="0">
                <a:latin typeface="Times New Roman" pitchFamily="18" charset="0"/>
                <a:ea typeface="MS Mincho"/>
                <a:cs typeface="Times New Roman" pitchFamily="18" charset="0"/>
              </a:rPr>
              <a:t> </a:t>
            </a:r>
            <a:r>
              <a:rPr lang="fa-IR" sz="2000" b="1" kern="1600" dirty="0" smtClean="0">
                <a:latin typeface="Times New Roman" pitchFamily="18" charset="0"/>
                <a:ea typeface="MS Mincho"/>
                <a:cs typeface="Times New Roman" pitchFamily="18" charset="0"/>
              </a:rPr>
              <a:t/>
            </a:r>
            <a:br>
              <a:rPr lang="fa-IR" sz="2000" b="1" kern="1600" dirty="0" smtClean="0">
                <a:latin typeface="Times New Roman" pitchFamily="18" charset="0"/>
                <a:ea typeface="MS Mincho"/>
                <a:cs typeface="Times New Roman" pitchFamily="18" charset="0"/>
              </a:rPr>
            </a:br>
            <a:r>
              <a:rPr lang="ar-SA" sz="2400" b="1" kern="1600" dirty="0" smtClean="0">
                <a:solidFill>
                  <a:srgbClr val="002060"/>
                </a:solidFill>
                <a:latin typeface="Times New Roman" pitchFamily="18" charset="0"/>
                <a:ea typeface="MS Mincho"/>
                <a:cs typeface="Times New Roman" pitchFamily="18" charset="0"/>
              </a:rPr>
              <a:t>معرفی</a:t>
            </a:r>
            <a:r>
              <a:rPr lang="x-none" sz="2400" b="1" kern="1600" dirty="0">
                <a:solidFill>
                  <a:srgbClr val="002060"/>
                </a:solidFill>
                <a:latin typeface="Times New Roman" pitchFamily="18" charset="0"/>
                <a:ea typeface="Batang"/>
                <a:cs typeface="Times New Roman" pitchFamily="18" charset="0"/>
              </a:rPr>
              <a:t>Pub</a:t>
            </a:r>
            <a:r>
              <a:rPr lang="en-US" sz="2400" b="1" kern="1600" dirty="0">
                <a:solidFill>
                  <a:srgbClr val="002060"/>
                </a:solidFill>
                <a:latin typeface="Times New Roman" pitchFamily="18" charset="0"/>
                <a:ea typeface="Batang"/>
                <a:cs typeface="Times New Roman" pitchFamily="18" charset="0"/>
              </a:rPr>
              <a:t>M</a:t>
            </a:r>
            <a:r>
              <a:rPr lang="x-none" sz="2400" b="1" kern="1600" dirty="0">
                <a:solidFill>
                  <a:srgbClr val="002060"/>
                </a:solidFill>
                <a:latin typeface="Times New Roman" pitchFamily="18" charset="0"/>
                <a:ea typeface="Batang"/>
                <a:cs typeface="Times New Roman" pitchFamily="18" charset="0"/>
              </a:rPr>
              <a:t>ed</a:t>
            </a:r>
            <a:r>
              <a:rPr lang="x-none" sz="2400" b="1" kern="1600" dirty="0">
                <a:solidFill>
                  <a:srgbClr val="002060"/>
                </a:solidFill>
                <a:latin typeface="Times New Roman" pitchFamily="18" charset="0"/>
                <a:ea typeface="MS Mincho"/>
                <a:cs typeface="Times New Roman" pitchFamily="18" charset="0"/>
              </a:rPr>
              <a:t> </a:t>
            </a:r>
            <a:r>
              <a:rPr lang="ar-SA" sz="2400" b="1" kern="1600" dirty="0" smtClean="0">
                <a:solidFill>
                  <a:srgbClr val="002060"/>
                </a:solidFill>
                <a:latin typeface="Times New Roman" pitchFamily="18" charset="0"/>
                <a:ea typeface="MS Mincho"/>
                <a:cs typeface="Times New Roman" pitchFamily="18" charset="0"/>
              </a:rPr>
              <a:t> </a:t>
            </a:r>
            <a:r>
              <a:rPr lang="x-none" sz="2400" b="1" kern="1600" dirty="0" smtClean="0">
                <a:solidFill>
                  <a:srgbClr val="002060"/>
                </a:solidFill>
                <a:latin typeface="Times New Roman" pitchFamily="18" charset="0"/>
                <a:ea typeface="MS Mincho"/>
                <a:cs typeface="Times New Roman" pitchFamily="18" charset="0"/>
              </a:rPr>
              <a:t>(</a:t>
            </a:r>
            <a:r>
              <a:rPr lang="x-none" sz="2400" b="1" kern="1600" dirty="0" smtClean="0">
                <a:solidFill>
                  <a:srgbClr val="002060"/>
                </a:solidFill>
                <a:latin typeface="Times New Roman" pitchFamily="18" charset="0"/>
                <a:ea typeface="Batang"/>
                <a:cs typeface="Times New Roman" pitchFamily="18" charset="0"/>
              </a:rPr>
              <a:t>Pubmed</a:t>
            </a:r>
            <a:r>
              <a:rPr lang="x-none" sz="2400" b="1" kern="1600" dirty="0" smtClean="0">
                <a:solidFill>
                  <a:srgbClr val="002060"/>
                </a:solidFill>
                <a:latin typeface="Times New Roman" pitchFamily="18" charset="0"/>
                <a:ea typeface="MS Mincho"/>
                <a:cs typeface="Times New Roman" pitchFamily="18" charset="0"/>
              </a:rPr>
              <a:t>.</a:t>
            </a:r>
            <a:r>
              <a:rPr lang="x-none" sz="2400" b="1" kern="1600" dirty="0" smtClean="0">
                <a:solidFill>
                  <a:srgbClr val="002060"/>
                </a:solidFill>
                <a:latin typeface="Times New Roman" pitchFamily="18" charset="0"/>
                <a:ea typeface="Batang"/>
                <a:cs typeface="Times New Roman" pitchFamily="18" charset="0"/>
              </a:rPr>
              <a:t>gov</a:t>
            </a:r>
            <a:r>
              <a:rPr lang="x-none" sz="2400" b="1" kern="1600" dirty="0" smtClean="0">
                <a:solidFill>
                  <a:srgbClr val="002060"/>
                </a:solidFill>
                <a:latin typeface="Times New Roman" pitchFamily="18" charset="0"/>
                <a:ea typeface="MS Mincho"/>
                <a:cs typeface="Times New Roman" pitchFamily="18" charset="0"/>
              </a:rPr>
              <a:t>)</a:t>
            </a:r>
            <a:r>
              <a:rPr lang="en-US" sz="2400" b="1" kern="1600" dirty="0" smtClean="0">
                <a:solidFill>
                  <a:srgbClr val="002060"/>
                </a:solidFill>
                <a:latin typeface="Times New Roman" pitchFamily="18" charset="0"/>
                <a:ea typeface="MS Mincho"/>
                <a:cs typeface="Times New Roman" pitchFamily="18" charset="0"/>
              </a:rPr>
              <a:t/>
            </a:r>
            <a:br>
              <a:rPr lang="en-US" sz="2400" b="1" kern="1600" dirty="0" smtClean="0">
                <a:solidFill>
                  <a:srgbClr val="002060"/>
                </a:solidFill>
                <a:latin typeface="Times New Roman" pitchFamily="18" charset="0"/>
                <a:ea typeface="MS Mincho"/>
                <a:cs typeface="Times New Roman" pitchFamily="18" charset="0"/>
              </a:rPr>
            </a:br>
            <a:r>
              <a:rPr lang="fa-IR" sz="2000" dirty="0" smtClean="0">
                <a:solidFill>
                  <a:schemeClr val="tx1"/>
                </a:solidFill>
                <a:latin typeface="Times New Roman" pitchFamily="18" charset="0"/>
                <a:ea typeface="Batang"/>
                <a:cs typeface="Times New Roman" pitchFamily="18" charset="0"/>
              </a:rPr>
              <a:t>یکی از کاربردی ترین موتورهای جستجوی پزشکی است  که ا</a:t>
            </a:r>
            <a:r>
              <a:rPr lang="ar-SA" sz="2000" dirty="0" smtClean="0">
                <a:solidFill>
                  <a:schemeClr val="tx1"/>
                </a:solidFill>
                <a:latin typeface="Times New Roman" pitchFamily="18" charset="0"/>
                <a:ea typeface="Batang"/>
                <a:cs typeface="Times New Roman" pitchFamily="18" charset="0"/>
              </a:rPr>
              <a:t>ز 1996، </a:t>
            </a:r>
            <a:r>
              <a:rPr lang="fa-IR" sz="2000" dirty="0">
                <a:solidFill>
                  <a:schemeClr val="tx1"/>
                </a:solidFill>
                <a:latin typeface="Times New Roman" pitchFamily="18" charset="0"/>
                <a:ea typeface="Batang"/>
                <a:cs typeface="Times New Roman" pitchFamily="18" charset="0"/>
              </a:rPr>
              <a:t>از طریق آن </a:t>
            </a:r>
            <a:r>
              <a:rPr lang="ar-SA" sz="2000" dirty="0" smtClean="0">
                <a:solidFill>
                  <a:schemeClr val="tx1"/>
                </a:solidFill>
                <a:latin typeface="Times New Roman" pitchFamily="18" charset="0"/>
                <a:ea typeface="Batang"/>
                <a:cs typeface="Times New Roman" pitchFamily="18" charset="0"/>
              </a:rPr>
              <a:t>دسترسی به </a:t>
            </a:r>
            <a:r>
              <a:rPr lang="x-none" sz="2000" dirty="0" smtClean="0">
                <a:solidFill>
                  <a:schemeClr val="tx1"/>
                </a:solidFill>
                <a:latin typeface="Times New Roman" pitchFamily="18" charset="0"/>
                <a:ea typeface="Batang"/>
                <a:cs typeface="Times New Roman" pitchFamily="18" charset="0"/>
              </a:rPr>
              <a:t>MEDLINE</a:t>
            </a:r>
            <a:r>
              <a:rPr lang="ar-SA" sz="2000" dirty="0" smtClean="0">
                <a:solidFill>
                  <a:schemeClr val="tx1"/>
                </a:solidFill>
                <a:latin typeface="Times New Roman" pitchFamily="18" charset="0"/>
                <a:ea typeface="Batang"/>
                <a:cs typeface="Times New Roman" pitchFamily="18" charset="0"/>
              </a:rPr>
              <a:t> برای عموم ب</a:t>
            </a:r>
            <a:r>
              <a:rPr lang="fa-IR" sz="2000" dirty="0" smtClean="0">
                <a:solidFill>
                  <a:schemeClr val="tx1"/>
                </a:solidFill>
                <a:latin typeface="Times New Roman" pitchFamily="18" charset="0"/>
                <a:ea typeface="Batang"/>
                <a:cs typeface="Times New Roman" pitchFamily="18" charset="0"/>
              </a:rPr>
              <a:t>ه </a:t>
            </a:r>
            <a:r>
              <a:rPr lang="ar-SA" sz="2000" dirty="0" smtClean="0">
                <a:solidFill>
                  <a:schemeClr val="tx1"/>
                </a:solidFill>
                <a:latin typeface="Times New Roman" pitchFamily="18" charset="0"/>
                <a:ea typeface="Batang"/>
                <a:cs typeface="Times New Roman" pitchFamily="18" charset="0"/>
              </a:rPr>
              <a:t>صورت رایگان میسر گشت. </a:t>
            </a:r>
            <a:r>
              <a:rPr lang="fa-IR" sz="2000" dirty="0" smtClean="0">
                <a:solidFill>
                  <a:schemeClr val="tx1"/>
                </a:solidFill>
                <a:latin typeface="Times New Roman" pitchFamily="18" charset="0"/>
                <a:ea typeface="Batang"/>
                <a:cs typeface="Times New Roman" pitchFamily="18" charset="0"/>
              </a:rPr>
              <a:t/>
            </a:r>
            <a:br>
              <a:rPr lang="fa-IR" sz="2000" dirty="0" smtClean="0">
                <a:solidFill>
                  <a:schemeClr val="tx1"/>
                </a:solidFill>
                <a:latin typeface="Times New Roman" pitchFamily="18" charset="0"/>
                <a:ea typeface="Batang"/>
                <a:cs typeface="Times New Roman" pitchFamily="18" charset="0"/>
              </a:rPr>
            </a:br>
            <a:r>
              <a:rPr lang="x-none" sz="2000" dirty="0" smtClean="0">
                <a:solidFill>
                  <a:schemeClr val="tx1"/>
                </a:solidFill>
                <a:latin typeface="Times New Roman" pitchFamily="18" charset="0"/>
                <a:ea typeface="Batang"/>
                <a:cs typeface="Times New Roman" pitchFamily="18" charset="0"/>
              </a:rPr>
              <a:t>PubMed</a:t>
            </a:r>
            <a:r>
              <a:rPr lang="ar-SA" sz="2000" dirty="0" smtClean="0">
                <a:solidFill>
                  <a:schemeClr val="tx1"/>
                </a:solidFill>
                <a:latin typeface="Times New Roman" pitchFamily="18" charset="0"/>
                <a:ea typeface="Batang"/>
                <a:cs typeface="Times New Roman" pitchFamily="18" charset="0"/>
              </a:rPr>
              <a:t> اخیرا بیش از </a:t>
            </a:r>
            <a:r>
              <a:rPr lang="en-US" sz="2000" dirty="0" smtClean="0">
                <a:solidFill>
                  <a:schemeClr val="tx1"/>
                </a:solidFill>
                <a:latin typeface="Times New Roman" pitchFamily="18" charset="0"/>
                <a:ea typeface="Batang"/>
                <a:cs typeface="Times New Roman" pitchFamily="18" charset="0"/>
              </a:rPr>
              <a:t>33</a:t>
            </a:r>
            <a:r>
              <a:rPr lang="ar-SA" sz="2000" dirty="0" smtClean="0">
                <a:solidFill>
                  <a:schemeClr val="tx1"/>
                </a:solidFill>
                <a:latin typeface="Times New Roman" pitchFamily="18" charset="0"/>
                <a:ea typeface="Batang"/>
                <a:cs typeface="Times New Roman" pitchFamily="18" charset="0"/>
              </a:rPr>
              <a:t> </a:t>
            </a:r>
            <a:r>
              <a:rPr lang="ar-SA" sz="2000" dirty="0" smtClean="0">
                <a:solidFill>
                  <a:schemeClr val="tx1"/>
                </a:solidFill>
                <a:latin typeface="Times New Roman" pitchFamily="18" charset="0"/>
                <a:ea typeface="Batang"/>
                <a:cs typeface="Times New Roman" pitchFamily="18" charset="0"/>
              </a:rPr>
              <a:t>میلیون رکورد کتابشناختی را دربردارد. </a:t>
            </a:r>
            <a:r>
              <a:rPr lang="fa-IR" sz="2000" dirty="0" smtClean="0">
                <a:solidFill>
                  <a:schemeClr val="tx1"/>
                </a:solidFill>
                <a:latin typeface="Times New Roman" pitchFamily="18" charset="0"/>
                <a:ea typeface="Batang"/>
                <a:cs typeface="Times New Roman" pitchFamily="18" charset="0"/>
              </a:rPr>
              <a:t> </a:t>
            </a:r>
            <a:br>
              <a:rPr lang="fa-IR" sz="2000" dirty="0" smtClean="0">
                <a:solidFill>
                  <a:schemeClr val="tx1"/>
                </a:solidFill>
                <a:latin typeface="Times New Roman" pitchFamily="18" charset="0"/>
                <a:ea typeface="Batang"/>
                <a:cs typeface="Times New Roman" pitchFamily="18" charset="0"/>
              </a:rPr>
            </a:br>
            <a:r>
              <a:rPr lang="fa-IR" sz="2000" dirty="0" smtClean="0">
                <a:solidFill>
                  <a:schemeClr val="tx1"/>
                </a:solidFill>
                <a:latin typeface="Times New Roman" pitchFamily="18" charset="0"/>
                <a:ea typeface="Batang"/>
                <a:cs typeface="Times New Roman" pitchFamily="18" charset="0"/>
              </a:rPr>
              <a:t>میزان جدید بودن </a:t>
            </a:r>
            <a:r>
              <a:rPr lang="en-US" sz="2000" dirty="0" smtClean="0">
                <a:solidFill>
                  <a:schemeClr val="tx1"/>
                </a:solidFill>
                <a:latin typeface="Times New Roman" pitchFamily="18" charset="0"/>
                <a:ea typeface="Batang"/>
                <a:cs typeface="Times New Roman" pitchFamily="18" charset="0"/>
              </a:rPr>
              <a:t>PubMed</a:t>
            </a:r>
            <a:r>
              <a:rPr lang="fa-IR" sz="2000" dirty="0" smtClean="0">
                <a:solidFill>
                  <a:schemeClr val="tx1"/>
                </a:solidFill>
                <a:latin typeface="Times New Roman" pitchFamily="18" charset="0"/>
                <a:ea typeface="Batang"/>
                <a:cs typeface="Times New Roman" pitchFamily="18" charset="0"/>
              </a:rPr>
              <a:t> </a:t>
            </a:r>
            <a:r>
              <a:rPr lang="en-US" sz="2000" dirty="0" smtClean="0">
                <a:solidFill>
                  <a:schemeClr val="tx1"/>
                </a:solidFill>
                <a:latin typeface="Times New Roman" pitchFamily="18" charset="0"/>
                <a:ea typeface="Batang"/>
                <a:cs typeface="Times New Roman" pitchFamily="18" charset="0"/>
              </a:rPr>
              <a:t>:</a:t>
            </a:r>
            <a:r>
              <a:rPr lang="fa-IR" sz="2000" dirty="0" smtClean="0">
                <a:solidFill>
                  <a:schemeClr val="tx1"/>
                </a:solidFill>
                <a:latin typeface="Times New Roman" pitchFamily="18" charset="0"/>
                <a:ea typeface="Batang"/>
                <a:cs typeface="Times New Roman" pitchFamily="18" charset="0"/>
              </a:rPr>
              <a:t/>
            </a:r>
            <a:br>
              <a:rPr lang="fa-IR" sz="2000" dirty="0" smtClean="0">
                <a:solidFill>
                  <a:schemeClr val="tx1"/>
                </a:solidFill>
                <a:latin typeface="Times New Roman" pitchFamily="18" charset="0"/>
                <a:ea typeface="Batang"/>
                <a:cs typeface="Times New Roman" pitchFamily="18" charset="0"/>
              </a:rPr>
            </a:br>
            <a:r>
              <a:rPr lang="fa-IR" sz="2000" dirty="0" smtClean="0">
                <a:solidFill>
                  <a:schemeClr val="tx1"/>
                </a:solidFill>
                <a:latin typeface="Times New Roman" pitchFamily="18" charset="0"/>
                <a:ea typeface="Batang"/>
                <a:cs typeface="Times New Roman" pitchFamily="18" charset="0"/>
              </a:rPr>
              <a:t>مقالات منتشر شده در ژورنالهایی نظیر </a:t>
            </a:r>
            <a:r>
              <a:rPr lang="en-US" sz="2000" dirty="0" smtClean="0">
                <a:solidFill>
                  <a:schemeClr val="tx1"/>
                </a:solidFill>
                <a:latin typeface="Times New Roman" pitchFamily="18" charset="0"/>
                <a:ea typeface="Batang"/>
                <a:cs typeface="Times New Roman" pitchFamily="18" charset="0"/>
              </a:rPr>
              <a:t>JAMA </a:t>
            </a:r>
            <a:r>
              <a:rPr lang="fa-IR" sz="2000" dirty="0" smtClean="0">
                <a:solidFill>
                  <a:schemeClr val="tx1"/>
                </a:solidFill>
                <a:latin typeface="Times New Roman" pitchFamily="18" charset="0"/>
                <a:ea typeface="Batang"/>
                <a:cs typeface="Times New Roman" pitchFamily="18" charset="0"/>
              </a:rPr>
              <a:t> و </a:t>
            </a:r>
            <a:r>
              <a:rPr lang="en-US" sz="2000" dirty="0" smtClean="0">
                <a:solidFill>
                  <a:schemeClr val="tx1"/>
                </a:solidFill>
                <a:latin typeface="Times New Roman" pitchFamily="18" charset="0"/>
                <a:ea typeface="Batang"/>
                <a:cs typeface="Times New Roman" pitchFamily="18" charset="0"/>
              </a:rPr>
              <a:t>NEJM</a:t>
            </a:r>
            <a:r>
              <a:rPr lang="fa-IR" sz="2000" dirty="0" smtClean="0">
                <a:solidFill>
                  <a:schemeClr val="tx1"/>
                </a:solidFill>
                <a:latin typeface="Times New Roman" pitchFamily="18" charset="0"/>
                <a:ea typeface="Batang"/>
                <a:cs typeface="Times New Roman" pitchFamily="18" charset="0"/>
              </a:rPr>
              <a:t> در طی یک هفته و مقالات </a:t>
            </a:r>
            <a:r>
              <a:rPr lang="en-US" sz="2000" dirty="0" smtClean="0">
                <a:solidFill>
                  <a:schemeClr val="tx1"/>
                </a:solidFill>
                <a:latin typeface="Times New Roman" pitchFamily="18" charset="0"/>
                <a:ea typeface="Batang"/>
                <a:cs typeface="Times New Roman" pitchFamily="18" charset="0"/>
              </a:rPr>
              <a:t>BMJ </a:t>
            </a:r>
            <a:r>
              <a:rPr lang="fa-IR" sz="2000" dirty="0" smtClean="0">
                <a:solidFill>
                  <a:schemeClr val="tx1"/>
                </a:solidFill>
                <a:latin typeface="Times New Roman" pitchFamily="18" charset="0"/>
                <a:ea typeface="Batang"/>
                <a:cs typeface="Times New Roman" pitchFamily="18" charset="0"/>
              </a:rPr>
              <a:t> و </a:t>
            </a:r>
            <a:r>
              <a:rPr lang="en-US" sz="2000" dirty="0" smtClean="0">
                <a:solidFill>
                  <a:schemeClr val="tx1"/>
                </a:solidFill>
                <a:latin typeface="Times New Roman" pitchFamily="18" charset="0"/>
                <a:ea typeface="Batang"/>
                <a:cs typeface="Times New Roman" pitchFamily="18" charset="0"/>
              </a:rPr>
              <a:t>Lancet</a:t>
            </a:r>
            <a:r>
              <a:rPr lang="fa-IR" sz="2000" dirty="0" smtClean="0">
                <a:solidFill>
                  <a:schemeClr val="tx1"/>
                </a:solidFill>
                <a:latin typeface="Times New Roman" pitchFamily="18" charset="0"/>
                <a:ea typeface="Batang"/>
                <a:cs typeface="Times New Roman" pitchFamily="18" charset="0"/>
              </a:rPr>
              <a:t> دو هفته پس از انتشار در مدلاین موجود می باشد.</a:t>
            </a:r>
            <a:r>
              <a:rPr lang="en-US" sz="2000" dirty="0" smtClean="0"/>
              <a:t/>
            </a:r>
            <a:br>
              <a:rPr lang="en-US" sz="2000" dirty="0" smtClean="0"/>
            </a:br>
            <a:endParaRPr lang="en-US" sz="2000"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3" cstate="print"/>
          <a:srcRect/>
          <a:stretch>
            <a:fillRect/>
          </a:stretch>
        </p:blipFill>
        <p:spPr bwMode="auto">
          <a:xfrm>
            <a:off x="179512" y="4293096"/>
            <a:ext cx="4857750" cy="2335369"/>
          </a:xfrm>
          <a:prstGeom prst="rect">
            <a:avLst/>
          </a:prstGeom>
          <a:noFill/>
          <a:ln w="9525">
            <a:noFill/>
            <a:miter lim="800000"/>
            <a:headEnd/>
            <a:tailEnd/>
          </a:ln>
        </p:spPr>
      </p:pic>
    </p:spTree>
    <p:extLst>
      <p:ext uri="{BB962C8B-B14F-4D97-AF65-F5344CB8AC3E}">
        <p14:creationId xmlns:p14="http://schemas.microsoft.com/office/powerpoint/2010/main" val="1058518525"/>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15615" y="404664"/>
            <a:ext cx="5801419"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PubMed search builder with: (&quot;Pneumonia/economics&quot;[Mesh]) AND  &quot;Community-Acquired Infections&quot;[Mesh] &#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4149080"/>
            <a:ext cx="3240360" cy="2016224"/>
          </a:xfrm>
          <a:prstGeom prst="rect">
            <a:avLst/>
          </a:prstGeom>
          <a:noFill/>
          <a:ln>
            <a:noFill/>
          </a:ln>
        </p:spPr>
      </p:pic>
    </p:spTree>
    <p:extLst>
      <p:ext uri="{BB962C8B-B14F-4D97-AF65-F5344CB8AC3E}">
        <p14:creationId xmlns:p14="http://schemas.microsoft.com/office/powerpoint/2010/main" val="1494590322"/>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normAutofit fontScale="90000"/>
          </a:bodyPr>
          <a:lstStyle/>
          <a:p>
            <a:pPr marL="0" marR="0" algn="ctr" rtl="1">
              <a:spcBef>
                <a:spcPts val="0"/>
              </a:spcBef>
              <a:spcAft>
                <a:spcPts val="0"/>
              </a:spcAft>
            </a:pPr>
            <a:r>
              <a:rPr lang="en-US" sz="4800" dirty="0" smtClean="0">
                <a:latin typeface="Times New Roman"/>
                <a:ea typeface="MS Mincho"/>
              </a:rPr>
              <a:t/>
            </a:r>
            <a:br>
              <a:rPr lang="en-US" sz="4800" dirty="0" smtClean="0">
                <a:latin typeface="Times New Roman"/>
                <a:ea typeface="MS Mincho"/>
              </a:rPr>
            </a:br>
            <a:r>
              <a:rPr lang="en-US" sz="4400" b="1" dirty="0" smtClean="0">
                <a:solidFill>
                  <a:srgbClr val="002060"/>
                </a:solidFill>
                <a:latin typeface="Times New Roman"/>
                <a:ea typeface="MS Mincho"/>
              </a:rPr>
              <a:t> additional filters</a:t>
            </a:r>
            <a:endParaRPr lang="en-US" sz="4400" b="1" dirty="0">
              <a:solidFill>
                <a:srgbClr val="002060"/>
              </a:solidFill>
            </a:endParaRPr>
          </a:p>
        </p:txBody>
      </p:sp>
      <p:sp>
        <p:nvSpPr>
          <p:cNvPr id="3" name="Content Placeholder 2"/>
          <p:cNvSpPr>
            <a:spLocks noGrp="1"/>
          </p:cNvSpPr>
          <p:nvPr>
            <p:ph idx="1"/>
          </p:nvPr>
        </p:nvSpPr>
        <p:spPr/>
        <p:txBody>
          <a:bodyPr>
            <a:normAutofit fontScale="92500" lnSpcReduction="10000"/>
          </a:bodyPr>
          <a:lstStyle/>
          <a:p>
            <a:pPr marL="0" marR="0">
              <a:spcBef>
                <a:spcPts val="0"/>
              </a:spcBef>
              <a:spcAft>
                <a:spcPts val="0"/>
              </a:spcAft>
            </a:pPr>
            <a:r>
              <a:rPr lang="en-US" sz="2800" b="1" dirty="0">
                <a:solidFill>
                  <a:srgbClr val="000000"/>
                </a:solidFill>
                <a:latin typeface="Times New Roman"/>
                <a:ea typeface="Times New Roman"/>
                <a:cs typeface="Times New Roman"/>
              </a:rPr>
              <a:t>Article types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Text </a:t>
            </a:r>
            <a:r>
              <a:rPr lang="en-US" sz="2800" b="1" dirty="0" smtClean="0">
                <a:solidFill>
                  <a:srgbClr val="000000"/>
                </a:solidFill>
                <a:latin typeface="Times New Roman"/>
                <a:ea typeface="Times New Roman"/>
                <a:cs typeface="Times New Roman"/>
              </a:rPr>
              <a:t>availability</a:t>
            </a:r>
          </a:p>
          <a:p>
            <a:pPr marL="0" marR="0">
              <a:spcBef>
                <a:spcPts val="0"/>
              </a:spcBef>
              <a:spcAft>
                <a:spcPts val="0"/>
              </a:spcAft>
            </a:pPr>
            <a:r>
              <a:rPr lang="en-US" sz="2800" b="1" dirty="0" smtClean="0">
                <a:solidFill>
                  <a:srgbClr val="000000"/>
                </a:solidFill>
                <a:latin typeface="Times New Roman"/>
                <a:ea typeface="MS Mincho"/>
                <a:cs typeface="Times New Roman"/>
              </a:rPr>
              <a:t>Pub Med commons</a:t>
            </a:r>
            <a:endParaRPr lang="en-US" sz="2400" dirty="0">
              <a:latin typeface="Times New Roman"/>
              <a:ea typeface="MS Mincho"/>
            </a:endParaRPr>
          </a:p>
          <a:p>
            <a:r>
              <a:rPr lang="en-US" sz="2800" b="1" dirty="0">
                <a:solidFill>
                  <a:srgbClr val="000000"/>
                </a:solidFill>
                <a:latin typeface="Times New Roman"/>
                <a:ea typeface="Times New Roman"/>
              </a:rPr>
              <a:t>Publication </a:t>
            </a:r>
            <a:r>
              <a:rPr lang="en-US" sz="2800" b="1" dirty="0" smtClean="0">
                <a:solidFill>
                  <a:srgbClr val="000000"/>
                </a:solidFill>
                <a:latin typeface="Times New Roman"/>
                <a:ea typeface="Times New Roman"/>
              </a:rPr>
              <a:t>dates</a:t>
            </a:r>
            <a:endParaRPr lang="fa-IR" sz="2800" b="1" dirty="0" smtClean="0">
              <a:solidFill>
                <a:srgbClr val="000000"/>
              </a:solidFill>
              <a:latin typeface="Times New Roman"/>
              <a:ea typeface="Times New Roman"/>
            </a:endParaRPr>
          </a:p>
          <a:p>
            <a:pPr marL="0" marR="0">
              <a:spcBef>
                <a:spcPts val="0"/>
              </a:spcBef>
              <a:spcAft>
                <a:spcPts val="0"/>
              </a:spcAft>
            </a:pPr>
            <a:r>
              <a:rPr lang="en-US" sz="2800" b="1" dirty="0">
                <a:solidFill>
                  <a:srgbClr val="000000"/>
                </a:solidFill>
                <a:latin typeface="Times New Roman"/>
                <a:ea typeface="Times New Roman"/>
                <a:cs typeface="Times New Roman"/>
              </a:rPr>
              <a:t>Species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Languages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Sex</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 Subjects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Journal categories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Ages</a:t>
            </a:r>
            <a:endParaRPr lang="en-US" sz="2400" dirty="0">
              <a:latin typeface="Times New Roman"/>
              <a:ea typeface="MS Mincho"/>
            </a:endParaRPr>
          </a:p>
          <a:p>
            <a:pPr marL="0" marR="0">
              <a:spcBef>
                <a:spcPts val="0"/>
              </a:spcBef>
              <a:spcAft>
                <a:spcPts val="0"/>
              </a:spcAft>
            </a:pPr>
            <a:r>
              <a:rPr lang="en-US" sz="2800" b="1" dirty="0">
                <a:solidFill>
                  <a:srgbClr val="000000"/>
                </a:solidFill>
                <a:latin typeface="Times New Roman"/>
                <a:ea typeface="Times New Roman"/>
                <a:cs typeface="Times New Roman"/>
              </a:rPr>
              <a:t>Search fields</a:t>
            </a:r>
            <a:endParaRPr lang="en-US" sz="2400" dirty="0">
              <a:latin typeface="Times New Roman"/>
              <a:ea typeface="MS Mincho"/>
            </a:endParaRPr>
          </a:p>
          <a:p>
            <a:pPr algn="r" rtl="1"/>
            <a:endParaRPr lang="en-US" dirty="0"/>
          </a:p>
        </p:txBody>
      </p:sp>
    </p:spTree>
    <p:extLst>
      <p:ext uri="{BB962C8B-B14F-4D97-AF65-F5344CB8AC3E}">
        <p14:creationId xmlns:p14="http://schemas.microsoft.com/office/powerpoint/2010/main" val="3082455022"/>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cstate="print"/>
          <a:srcRect/>
          <a:stretch>
            <a:fillRect/>
          </a:stretch>
        </p:blipFill>
        <p:spPr bwMode="auto">
          <a:xfrm>
            <a:off x="2051720" y="980728"/>
            <a:ext cx="5112568" cy="5688632"/>
          </a:xfrm>
          <a:prstGeom prst="rect">
            <a:avLst/>
          </a:prstGeom>
          <a:noFill/>
          <a:ln w="9525">
            <a:noFill/>
            <a:miter lim="800000"/>
            <a:headEnd/>
            <a:tailEnd/>
          </a:ln>
        </p:spPr>
      </p:pic>
    </p:spTree>
    <p:extLst>
      <p:ext uri="{BB962C8B-B14F-4D97-AF65-F5344CB8AC3E}">
        <p14:creationId xmlns:p14="http://schemas.microsoft.com/office/powerpoint/2010/main" val="24301006"/>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84903" y="1844824"/>
            <a:ext cx="8229600" cy="3759696"/>
          </a:xfrm>
        </p:spPr>
        <p:txBody>
          <a:bodyPr>
            <a:normAutofit/>
          </a:bodyPr>
          <a:lstStyle/>
          <a:p>
            <a:pPr marL="0" indent="0" algn="ctr">
              <a:buNone/>
            </a:pPr>
            <a:r>
              <a:rPr lang="fa-IR" sz="5400" b="1" dirty="0">
                <a:solidFill>
                  <a:srgbClr val="002060"/>
                </a:solidFill>
                <a:latin typeface="Times New Roman" pitchFamily="18" charset="0"/>
                <a:ea typeface="MS Mincho"/>
                <a:cs typeface="Times New Roman" pitchFamily="18" charset="0"/>
              </a:rPr>
              <a:t>حتما و حتما پیش از جستجوی بعدی فیلترها را </a:t>
            </a:r>
            <a:r>
              <a:rPr lang="fa-IR" sz="5400" b="1" dirty="0">
                <a:solidFill>
                  <a:srgbClr val="FF0000"/>
                </a:solidFill>
                <a:latin typeface="Times New Roman" pitchFamily="18" charset="0"/>
                <a:ea typeface="MS Mincho"/>
                <a:cs typeface="Times New Roman" pitchFamily="18" charset="0"/>
              </a:rPr>
              <a:t>حذف</a:t>
            </a:r>
            <a:r>
              <a:rPr lang="fa-IR" sz="5400" b="1" dirty="0">
                <a:solidFill>
                  <a:srgbClr val="002060"/>
                </a:solidFill>
                <a:latin typeface="Times New Roman" pitchFamily="18" charset="0"/>
                <a:ea typeface="MS Mincho"/>
                <a:cs typeface="Times New Roman" pitchFamily="18" charset="0"/>
              </a:rPr>
              <a:t> </a:t>
            </a:r>
            <a:r>
              <a:rPr lang="fa-IR" sz="5400" b="1" dirty="0" smtClean="0">
                <a:solidFill>
                  <a:srgbClr val="002060"/>
                </a:solidFill>
                <a:latin typeface="Times New Roman" pitchFamily="18" charset="0"/>
                <a:ea typeface="MS Mincho"/>
                <a:cs typeface="Times New Roman" pitchFamily="18" charset="0"/>
              </a:rPr>
              <a:t>کنید</a:t>
            </a:r>
            <a:endParaRPr lang="en-US" sz="5400" b="1" dirty="0">
              <a:latin typeface="Times New Roman" pitchFamily="18" charset="0"/>
              <a:cs typeface="Times New Roman" pitchFamily="18" charset="0"/>
            </a:endParaRPr>
          </a:p>
        </p:txBody>
      </p:sp>
    </p:spTree>
    <p:extLst>
      <p:ext uri="{BB962C8B-B14F-4D97-AF65-F5344CB8AC3E}">
        <p14:creationId xmlns:p14="http://schemas.microsoft.com/office/powerpoint/2010/main" val="872117408"/>
      </p:ext>
    </p:extLst>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357166"/>
            <a:ext cx="8229600" cy="1143000"/>
          </a:xfrm>
        </p:spPr>
        <p:txBody>
          <a:bodyPr>
            <a:normAutofit/>
          </a:bodyPr>
          <a:lstStyle/>
          <a:p>
            <a:pPr algn="ctr" rtl="1"/>
            <a:r>
              <a:rPr lang="ar-SA" sz="3200" b="1" dirty="0">
                <a:solidFill>
                  <a:srgbClr val="002060"/>
                </a:solidFill>
                <a:ea typeface="MS Mincho"/>
                <a:cs typeface="Times New Roman"/>
              </a:rPr>
              <a:t>عملگرهای منطقی </a:t>
            </a:r>
            <a:r>
              <a:rPr lang="ar-SA" sz="3200" b="1" dirty="0" smtClean="0">
                <a:solidFill>
                  <a:srgbClr val="002060"/>
                </a:solidFill>
                <a:ea typeface="MS Mincho"/>
                <a:cs typeface="Times New Roman"/>
              </a:rPr>
              <a:t>بولین</a:t>
            </a:r>
            <a:r>
              <a:rPr lang="en-US" sz="3200" dirty="0" smtClean="0"/>
              <a:t> </a:t>
            </a:r>
            <a:r>
              <a:rPr lang="en-US" sz="3200" b="1" dirty="0" smtClean="0">
                <a:solidFill>
                  <a:srgbClr val="002060"/>
                </a:solidFill>
                <a:ea typeface="MS Mincho"/>
                <a:cs typeface="Times New Roman"/>
              </a:rPr>
              <a:t>Boolean</a:t>
            </a:r>
            <a:r>
              <a:rPr lang="en-US" sz="3200" dirty="0" smtClean="0"/>
              <a:t> </a:t>
            </a:r>
            <a:r>
              <a:rPr lang="en-US" sz="3200" b="1" dirty="0" smtClean="0">
                <a:solidFill>
                  <a:srgbClr val="002060"/>
                </a:solidFill>
                <a:ea typeface="MS Mincho"/>
                <a:cs typeface="Times New Roman"/>
              </a:rPr>
              <a:t>logical</a:t>
            </a:r>
            <a:r>
              <a:rPr lang="en-US" sz="3200" dirty="0" smtClean="0"/>
              <a:t> </a:t>
            </a:r>
            <a:r>
              <a:rPr lang="en-US" sz="3200" b="1" dirty="0" smtClean="0">
                <a:solidFill>
                  <a:srgbClr val="002060"/>
                </a:solidFill>
                <a:ea typeface="MS Mincho"/>
                <a:cs typeface="Times New Roman"/>
              </a:rPr>
              <a:t>Operators </a:t>
            </a:r>
            <a:endParaRPr lang="en-US" sz="3200" b="1" dirty="0">
              <a:solidFill>
                <a:srgbClr val="002060"/>
              </a:solidFill>
              <a:ea typeface="MS Mincho"/>
              <a:cs typeface="Times New Roman"/>
            </a:endParaRPr>
          </a:p>
        </p:txBody>
      </p:sp>
      <p:sp>
        <p:nvSpPr>
          <p:cNvPr id="3" name="Content Placeholder 2"/>
          <p:cNvSpPr>
            <a:spLocks noGrp="1"/>
          </p:cNvSpPr>
          <p:nvPr>
            <p:ph idx="1"/>
          </p:nvPr>
        </p:nvSpPr>
        <p:spPr>
          <a:xfrm>
            <a:off x="428596" y="4663440"/>
            <a:ext cx="8229600" cy="4389120"/>
          </a:xfrm>
        </p:spPr>
        <p:txBody>
          <a:bodyPr/>
          <a:lstStyle/>
          <a:p>
            <a:pPr algn="r" rtl="1"/>
            <a:endParaRPr lang="fa-IR" sz="2800" dirty="0" smtClean="0">
              <a:latin typeface="Times New Roman" pitchFamily="18" charset="0"/>
              <a:ea typeface="MS Mincho"/>
              <a:cs typeface="Times New Roman" pitchFamily="18" charset="0"/>
            </a:endParaRPr>
          </a:p>
          <a:p>
            <a:pPr algn="r" rtl="1"/>
            <a:r>
              <a:rPr lang="ar-SA" sz="2800" dirty="0" smtClean="0">
                <a:latin typeface="Times New Roman" pitchFamily="18" charset="0"/>
                <a:ea typeface="MS Mincho"/>
                <a:cs typeface="Times New Roman" pitchFamily="18" charset="0"/>
              </a:rPr>
              <a:t>همه </a:t>
            </a:r>
            <a:r>
              <a:rPr lang="ar-SA" sz="2800" dirty="0">
                <a:latin typeface="Times New Roman" pitchFamily="18" charset="0"/>
                <a:ea typeface="MS Mincho"/>
                <a:cs typeface="Times New Roman" pitchFamily="18" charset="0"/>
              </a:rPr>
              <a:t>آنها باید بصورت حروف بزرگ نویس بکار روند.</a:t>
            </a:r>
            <a:endParaRPr lang="en-US" dirty="0">
              <a:latin typeface="Times New Roman" pitchFamily="18" charset="0"/>
              <a:cs typeface="Times New Roman" pitchFamily="18" charset="0"/>
            </a:endParaRPr>
          </a:p>
        </p:txBody>
      </p:sp>
      <p:sp>
        <p:nvSpPr>
          <p:cNvPr id="4" name="Rectangle 5"/>
          <p:cNvSpPr>
            <a:spLocks noChangeArrowheads="1"/>
          </p:cNvSpPr>
          <p:nvPr/>
        </p:nvSpPr>
        <p:spPr bwMode="auto">
          <a:xfrm>
            <a:off x="2928926" y="2071678"/>
            <a:ext cx="2514600" cy="1295400"/>
          </a:xfrm>
          <a:prstGeom prst="rect">
            <a:avLst/>
          </a:prstGeom>
          <a:solidFill>
            <a:schemeClr val="bg1"/>
          </a:solidFill>
          <a:ln w="9525">
            <a:solidFill>
              <a:srgbClr val="CC3300"/>
            </a:solidFill>
            <a:miter lim="800000"/>
            <a:headEnd/>
            <a:tailEnd/>
          </a:ln>
          <a:effectLst>
            <a:outerShdw dist="107763" dir="18900000" algn="ctr" rotWithShape="0">
              <a:schemeClr val="bg2">
                <a:alpha val="50000"/>
              </a:schemeClr>
            </a:outerShdw>
          </a:effectLst>
        </p:spPr>
        <p:txBody>
          <a:bodyPr wrap="none" anchor="ctr"/>
          <a:lstStyle/>
          <a:p>
            <a:pPr algn="ctr"/>
            <a:r>
              <a:rPr lang="en-US" sz="8000" dirty="0"/>
              <a:t>AND</a:t>
            </a:r>
          </a:p>
        </p:txBody>
      </p:sp>
      <p:sp>
        <p:nvSpPr>
          <p:cNvPr id="5" name="Rectangle 4"/>
          <p:cNvSpPr>
            <a:spLocks noChangeArrowheads="1"/>
          </p:cNvSpPr>
          <p:nvPr/>
        </p:nvSpPr>
        <p:spPr bwMode="auto">
          <a:xfrm>
            <a:off x="5000628" y="3643314"/>
            <a:ext cx="2514600" cy="1295400"/>
          </a:xfrm>
          <a:prstGeom prst="rect">
            <a:avLst/>
          </a:prstGeom>
          <a:solidFill>
            <a:schemeClr val="bg1"/>
          </a:solidFill>
          <a:ln w="9525">
            <a:solidFill>
              <a:srgbClr val="CC3300"/>
            </a:solidFill>
            <a:miter lim="800000"/>
            <a:headEnd/>
            <a:tailEnd/>
          </a:ln>
          <a:effectLst>
            <a:outerShdw dist="107763" dir="18900000" algn="ctr" rotWithShape="0">
              <a:schemeClr val="bg2">
                <a:alpha val="50000"/>
              </a:schemeClr>
            </a:outerShdw>
          </a:effectLst>
        </p:spPr>
        <p:txBody>
          <a:bodyPr wrap="none" anchor="ctr"/>
          <a:lstStyle/>
          <a:p>
            <a:pPr algn="ctr"/>
            <a:r>
              <a:rPr lang="en-US" sz="8000" dirty="0"/>
              <a:t>NOT</a:t>
            </a:r>
          </a:p>
        </p:txBody>
      </p:sp>
      <p:sp>
        <p:nvSpPr>
          <p:cNvPr id="6" name="Rectangle 3"/>
          <p:cNvSpPr>
            <a:spLocks noChangeArrowheads="1"/>
          </p:cNvSpPr>
          <p:nvPr/>
        </p:nvSpPr>
        <p:spPr bwMode="auto">
          <a:xfrm>
            <a:off x="1071538" y="3714752"/>
            <a:ext cx="2514600" cy="1295400"/>
          </a:xfrm>
          <a:prstGeom prst="rect">
            <a:avLst/>
          </a:prstGeom>
          <a:solidFill>
            <a:schemeClr val="bg1"/>
          </a:solidFill>
          <a:ln w="9525">
            <a:solidFill>
              <a:srgbClr val="CC3300"/>
            </a:solidFill>
            <a:miter lim="800000"/>
            <a:headEnd/>
            <a:tailEnd/>
          </a:ln>
          <a:effectLst>
            <a:outerShdw dist="107763" dir="18900000" algn="ctr" rotWithShape="0">
              <a:schemeClr val="bg2">
                <a:alpha val="50000"/>
              </a:schemeClr>
            </a:outerShdw>
          </a:effectLst>
        </p:spPr>
        <p:txBody>
          <a:bodyPr wrap="none" anchor="ctr"/>
          <a:lstStyle/>
          <a:p>
            <a:pPr algn="ctr"/>
            <a:r>
              <a:rPr lang="en-US" sz="8000" dirty="0"/>
              <a:t>OR</a:t>
            </a:r>
          </a:p>
        </p:txBody>
      </p:sp>
    </p:spTree>
    <p:extLst>
      <p:ext uri="{BB962C8B-B14F-4D97-AF65-F5344CB8AC3E}">
        <p14:creationId xmlns:p14="http://schemas.microsoft.com/office/powerpoint/2010/main" val="1764029515"/>
      </p:ext>
    </p:extLst>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3600" b="1" dirty="0">
                <a:solidFill>
                  <a:srgbClr val="002060"/>
                </a:solidFill>
                <a:latin typeface="Times New Roman" pitchFamily="18" charset="0"/>
                <a:ea typeface="MS Mincho"/>
                <a:cs typeface="Times New Roman" pitchFamily="18" charset="0"/>
              </a:rPr>
              <a:t>عملگر منطقی </a:t>
            </a:r>
            <a:r>
              <a:rPr lang="en-US" sz="3600" b="1" dirty="0" smtClean="0">
                <a:solidFill>
                  <a:srgbClr val="002060"/>
                </a:solidFill>
                <a:latin typeface="Times New Roman" pitchFamily="18" charset="0"/>
                <a:ea typeface="MS Mincho"/>
                <a:cs typeface="Times New Roman" pitchFamily="18" charset="0"/>
              </a:rPr>
              <a:t>OR</a:t>
            </a:r>
            <a:r>
              <a:rPr lang="fa-IR" sz="3600" b="1" dirty="0">
                <a:solidFill>
                  <a:srgbClr val="002060"/>
                </a:solidFill>
                <a:latin typeface="Times New Roman" pitchFamily="18" charset="0"/>
                <a:ea typeface="MS Mincho"/>
                <a:cs typeface="Times New Roman" pitchFamily="18" charset="0"/>
              </a:rPr>
              <a:t>=</a:t>
            </a:r>
            <a:r>
              <a:rPr lang="fa-IR" sz="3600" b="1" dirty="0" smtClean="0">
                <a:solidFill>
                  <a:srgbClr val="002060"/>
                </a:solidFill>
                <a:latin typeface="Times New Roman" pitchFamily="18" charset="0"/>
                <a:ea typeface="MS Mincho"/>
                <a:cs typeface="Times New Roman" pitchFamily="18" charset="0"/>
              </a:rPr>
              <a:t>(یا)</a:t>
            </a:r>
            <a:r>
              <a:rPr lang="ar-SA" sz="3600" b="1" dirty="0" smtClean="0">
                <a:solidFill>
                  <a:srgbClr val="002060"/>
                </a:solidFill>
                <a:latin typeface="Times New Roman" pitchFamily="18" charset="0"/>
                <a:ea typeface="MS Mincho"/>
                <a:cs typeface="Times New Roman" pitchFamily="18" charset="0"/>
              </a:rPr>
              <a:t>:</a:t>
            </a:r>
            <a:r>
              <a:rPr lang="en-US" sz="3200" dirty="0">
                <a:latin typeface="Times New Roman"/>
                <a:ea typeface="MS Mincho"/>
              </a:rPr>
              <a:t/>
            </a:r>
            <a:br>
              <a:rPr lang="en-US" sz="3200" dirty="0">
                <a:latin typeface="Times New Roman"/>
                <a:ea typeface="MS Mincho"/>
              </a:rPr>
            </a:br>
            <a:endParaRPr lang="en-US" sz="3200" dirty="0"/>
          </a:p>
        </p:txBody>
      </p:sp>
      <p:sp>
        <p:nvSpPr>
          <p:cNvPr id="3" name="Content Placeholder 2"/>
          <p:cNvSpPr>
            <a:spLocks noGrp="1"/>
          </p:cNvSpPr>
          <p:nvPr>
            <p:ph idx="1"/>
          </p:nvPr>
        </p:nvSpPr>
        <p:spPr/>
        <p:txBody>
          <a:bodyPr/>
          <a:lstStyle/>
          <a:p>
            <a:pPr marL="342900" marR="0" lvl="0" indent="-342900" algn="r" rtl="1">
              <a:spcBef>
                <a:spcPts val="0"/>
              </a:spcBef>
              <a:spcAft>
                <a:spcPts val="0"/>
              </a:spcAft>
              <a:buFont typeface="Symbol"/>
              <a:buChar char=""/>
            </a:pPr>
            <a:r>
              <a:rPr lang="ar-SA" sz="2800" dirty="0" smtClean="0">
                <a:latin typeface="Times New Roman" pitchFamily="18" charset="0"/>
                <a:ea typeface="MS Mincho"/>
                <a:cs typeface="Times New Roman" pitchFamily="18" charset="0"/>
              </a:rPr>
              <a:t>زمانی </a:t>
            </a:r>
            <a:r>
              <a:rPr lang="ar-SA" sz="2800" dirty="0">
                <a:latin typeface="Times New Roman" pitchFamily="18" charset="0"/>
                <a:ea typeface="MS Mincho"/>
                <a:cs typeface="Times New Roman" pitchFamily="18" charset="0"/>
              </a:rPr>
              <a:t>که این عملگر در جستجو استفاده می شود، نتایج حاصل از این بازیابی حداقل یکی از واژه ها را در بردارد.</a:t>
            </a:r>
            <a:endParaRPr lang="en-US" sz="2800" dirty="0">
              <a:latin typeface="Times New Roman" pitchFamily="18" charset="0"/>
              <a:ea typeface="MS Mincho"/>
              <a:cs typeface="Times New Roman" pitchFamily="18" charset="0"/>
            </a:endParaRPr>
          </a:p>
          <a:p>
            <a:pPr algn="r" rtl="1"/>
            <a:r>
              <a:rPr lang="ar-SA" sz="2800" dirty="0">
                <a:latin typeface="Times New Roman" pitchFamily="18" charset="0"/>
                <a:ea typeface="MS Mincho"/>
                <a:cs typeface="Times New Roman" pitchFamily="18" charset="0"/>
              </a:rPr>
              <a:t>از این عملگر زمانی استفاده کنید که مقالات با عناوین مشابه را می خواهید جستجو </a:t>
            </a:r>
            <a:r>
              <a:rPr lang="ar-SA" sz="2800" dirty="0" smtClean="0">
                <a:latin typeface="Times New Roman" pitchFamily="18" charset="0"/>
                <a:ea typeface="MS Mincho"/>
                <a:cs typeface="Times New Roman" pitchFamily="18" charset="0"/>
              </a:rPr>
              <a:t>کنید</a:t>
            </a:r>
            <a:r>
              <a:rPr lang="fa-IR" sz="2800" dirty="0" smtClean="0">
                <a:latin typeface="Times New Roman" pitchFamily="18" charset="0"/>
                <a:ea typeface="MS Mincho"/>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61538882"/>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6" name="Content Placeholder 5"/>
          <p:cNvSpPr>
            <a:spLocks noGrp="1"/>
          </p:cNvSpPr>
          <p:nvPr>
            <p:ph idx="1"/>
          </p:nvPr>
        </p:nvSpPr>
        <p:spPr>
          <a:xfrm>
            <a:off x="714348" y="1714488"/>
            <a:ext cx="8229600" cy="5471160"/>
          </a:xfrm>
        </p:spPr>
        <p:txBody>
          <a:bodyPr>
            <a:normAutofit/>
          </a:bodyPr>
          <a:lstStyle/>
          <a:p>
            <a:pPr marL="0" indent="0" algn="r" rtl="1">
              <a:buNone/>
            </a:pPr>
            <a:r>
              <a:rPr lang="fa-IR" sz="2800" b="1" dirty="0">
                <a:solidFill>
                  <a:srgbClr val="7030A0"/>
                </a:solidFill>
                <a:latin typeface="Times New Roman" pitchFamily="18" charset="0"/>
                <a:cs typeface="Times New Roman" pitchFamily="18" charset="0"/>
              </a:rPr>
              <a:t>مثال:        </a:t>
            </a:r>
            <a:r>
              <a:rPr lang="en-US" sz="2800" dirty="0">
                <a:latin typeface="Times New Roman" pitchFamily="18" charset="0"/>
                <a:cs typeface="Times New Roman" pitchFamily="18" charset="0"/>
              </a:rPr>
              <a:t>football OR hockey OR soccer</a:t>
            </a:r>
            <a:r>
              <a:rPr lang="en-US" dirty="0"/>
              <a:t>	</a:t>
            </a:r>
          </a:p>
          <a:p>
            <a:pPr marL="0" indent="0" algn="r" rtl="1">
              <a:buNone/>
            </a:pPr>
            <a:r>
              <a:rPr lang="fa-IR" sz="2800" dirty="0">
                <a:latin typeface="Times New Roman" pitchFamily="18" charset="0"/>
                <a:cs typeface="Times New Roman" pitchFamily="18" charset="0"/>
              </a:rPr>
              <a:t>در این نمودار هر دایره نتایج بازیابی یک واژه را نشان می دهد و مناطق خاکستری نتایج بازیابی این مثال را نشان می دهند. همه رکوردها در این مثال جزو نتایج بازیابی هستند.  </a:t>
            </a:r>
          </a:p>
          <a:p>
            <a:pPr marL="0" indent="0" algn="r" rtl="1">
              <a:buNone/>
            </a:pPr>
            <a:r>
              <a:rPr lang="fa-IR" sz="2800" dirty="0">
                <a:latin typeface="Times New Roman" pitchFamily="18" charset="0"/>
                <a:cs typeface="Times New Roman" pitchFamily="18" charset="0"/>
              </a:rPr>
              <a:t>جدول زیر نتایج نمونه برای هر واژه را نشان می دهد، سپس نتایج به کمک عملگر </a:t>
            </a:r>
            <a:r>
              <a:rPr lang="en-US" sz="2800" dirty="0">
                <a:latin typeface="Times New Roman" pitchFamily="18" charset="0"/>
                <a:cs typeface="Times New Roman" pitchFamily="18" charset="0"/>
              </a:rPr>
              <a:t>OR </a:t>
            </a:r>
            <a:r>
              <a:rPr lang="fa-IR" sz="2800" dirty="0">
                <a:latin typeface="Times New Roman" pitchFamily="18" charset="0"/>
                <a:cs typeface="Times New Roman" pitchFamily="18" charset="0"/>
              </a:rPr>
              <a:t>نشان داده شده است.</a:t>
            </a:r>
          </a:p>
          <a:p>
            <a:pPr algn="r" rtl="1"/>
            <a:endParaRPr lang="fa-IR" dirty="0"/>
          </a:p>
          <a:p>
            <a:pPr algn="r" rtl="1"/>
            <a:endParaRPr lang="en-US" dirty="0"/>
          </a:p>
        </p:txBody>
      </p:sp>
      <p:pic>
        <p:nvPicPr>
          <p:cNvPr id="9" name="Picture 8" descr="Venn diagram showing intersection of circles representing results sets for football OR hockey OR socce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910" y="4500570"/>
            <a:ext cx="2743200" cy="2057400"/>
          </a:xfrm>
          <a:prstGeom prst="rect">
            <a:avLst/>
          </a:prstGeom>
          <a:noFill/>
        </p:spPr>
      </p:pic>
      <p:graphicFrame>
        <p:nvGraphicFramePr>
          <p:cNvPr id="7" name="Table 6"/>
          <p:cNvGraphicFramePr>
            <a:graphicFrameLocks noGrp="1"/>
          </p:cNvGraphicFramePr>
          <p:nvPr>
            <p:extLst>
              <p:ext uri="{D42A27DB-BD31-4B8C-83A1-F6EECF244321}">
                <p14:modId xmlns:p14="http://schemas.microsoft.com/office/powerpoint/2010/main" val="209930671"/>
              </p:ext>
            </p:extLst>
          </p:nvPr>
        </p:nvGraphicFramePr>
        <p:xfrm>
          <a:off x="4071934" y="4857760"/>
          <a:ext cx="4191000" cy="1636593"/>
        </p:xfrm>
        <a:graphic>
          <a:graphicData uri="http://schemas.openxmlformats.org/drawingml/2006/table">
            <a:tbl>
              <a:tblPr firstRow="1" lastRow="1" bandRow="1" bandCol="1">
                <a:tableStyleId>{5C22544A-7EE6-4342-B048-85BDC9FD1C3A}</a:tableStyleId>
              </a:tblPr>
              <a:tblGrid>
                <a:gridCol w="2601310"/>
                <a:gridCol w="1589690"/>
              </a:tblGrid>
              <a:tr h="276466">
                <a:tc>
                  <a:txBody>
                    <a:bodyPr/>
                    <a:lstStyle/>
                    <a:p>
                      <a:pPr marL="0" marR="0">
                        <a:lnSpc>
                          <a:spcPct val="115000"/>
                        </a:lnSpc>
                        <a:spcBef>
                          <a:spcPts val="0"/>
                        </a:spcBef>
                        <a:spcAft>
                          <a:spcPts val="0"/>
                        </a:spcAft>
                      </a:pPr>
                      <a:r>
                        <a:rPr lang="en-US" sz="1200" u="sng" dirty="0">
                          <a:effectLst/>
                          <a:latin typeface="Times New Roman" pitchFamily="18" charset="0"/>
                          <a:cs typeface="Times New Roman" pitchFamily="18" charset="0"/>
                        </a:rPr>
                        <a:t>Search terms</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u="sng">
                          <a:effectLst/>
                          <a:latin typeface="Times New Roman" pitchFamily="18" charset="0"/>
                          <a:cs typeface="Times New Roman" pitchFamily="18" charset="0"/>
                        </a:rPr>
                        <a:t>Results</a:t>
                      </a:r>
                      <a:endParaRPr lang="en-US" sz="1200">
                        <a:effectLst/>
                        <a:latin typeface="Times New Roman" pitchFamily="18" charset="0"/>
                        <a:ea typeface="Batang"/>
                        <a:cs typeface="Times New Roman" pitchFamily="18" charset="0"/>
                      </a:endParaRPr>
                    </a:p>
                  </a:txBody>
                  <a:tcPr marL="68580" marR="68580" marT="0" marB="0"/>
                </a:tc>
              </a:tr>
              <a:tr h="254262">
                <a:tc>
                  <a:txBody>
                    <a:bodyPr/>
                    <a:lstStyle/>
                    <a:p>
                      <a:pPr marL="0" marR="0">
                        <a:lnSpc>
                          <a:spcPct val="115000"/>
                        </a:lnSpc>
                        <a:spcBef>
                          <a:spcPts val="0"/>
                        </a:spcBef>
                        <a:spcAft>
                          <a:spcPts val="0"/>
                        </a:spcAft>
                      </a:pPr>
                      <a:r>
                        <a:rPr lang="en-US" sz="1200">
                          <a:effectLst/>
                          <a:latin typeface="Times New Roman" pitchFamily="18" charset="0"/>
                          <a:cs typeface="Times New Roman" pitchFamily="18" charset="0"/>
                        </a:rPr>
                        <a:t>Football</a:t>
                      </a:r>
                      <a:endParaRPr lang="en-US" sz="120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dirty="0">
                          <a:effectLst/>
                          <a:latin typeface="Times New Roman" pitchFamily="18" charset="0"/>
                          <a:cs typeface="Times New Roman" pitchFamily="18" charset="0"/>
                        </a:rPr>
                        <a:t>3948</a:t>
                      </a:r>
                      <a:endParaRPr lang="en-US" sz="1200" dirty="0">
                        <a:effectLst/>
                        <a:latin typeface="Times New Roman" pitchFamily="18" charset="0"/>
                        <a:ea typeface="Batang"/>
                        <a:cs typeface="Times New Roman" pitchFamily="18" charset="0"/>
                      </a:endParaRPr>
                    </a:p>
                  </a:txBody>
                  <a:tcPr marL="68580" marR="68580" marT="0" marB="0"/>
                </a:tc>
              </a:tr>
              <a:tr h="276466">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Hockey</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a:effectLst/>
                          <a:latin typeface="Times New Roman" pitchFamily="18" charset="0"/>
                          <a:cs typeface="Times New Roman" pitchFamily="18" charset="0"/>
                        </a:rPr>
                        <a:t>1466</a:t>
                      </a:r>
                      <a:endParaRPr lang="en-US" sz="1200">
                        <a:effectLst/>
                        <a:latin typeface="Times New Roman" pitchFamily="18" charset="0"/>
                        <a:ea typeface="Batang"/>
                        <a:cs typeface="Times New Roman" pitchFamily="18" charset="0"/>
                      </a:endParaRPr>
                    </a:p>
                  </a:txBody>
                  <a:tcPr marL="68580" marR="68580" marT="0" marB="0"/>
                </a:tc>
              </a:tr>
              <a:tr h="276466">
                <a:tc>
                  <a:txBody>
                    <a:bodyPr/>
                    <a:lstStyle/>
                    <a:p>
                      <a:pPr marL="0" marR="0">
                        <a:lnSpc>
                          <a:spcPct val="115000"/>
                        </a:lnSpc>
                        <a:spcBef>
                          <a:spcPts val="0"/>
                        </a:spcBef>
                        <a:spcAft>
                          <a:spcPts val="0"/>
                        </a:spcAft>
                      </a:pPr>
                      <a:r>
                        <a:rPr lang="en-US" sz="1200">
                          <a:effectLst/>
                          <a:latin typeface="Times New Roman" pitchFamily="18" charset="0"/>
                          <a:cs typeface="Times New Roman" pitchFamily="18" charset="0"/>
                        </a:rPr>
                        <a:t>Soccer</a:t>
                      </a:r>
                      <a:endParaRPr lang="en-US" sz="120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a:effectLst/>
                          <a:latin typeface="Times New Roman" pitchFamily="18" charset="0"/>
                          <a:cs typeface="Times New Roman" pitchFamily="18" charset="0"/>
                        </a:rPr>
                        <a:t>3137</a:t>
                      </a:r>
                      <a:endParaRPr lang="en-US" sz="1200">
                        <a:effectLst/>
                        <a:latin typeface="Times New Roman" pitchFamily="18" charset="0"/>
                        <a:ea typeface="Batang"/>
                        <a:cs typeface="Times New Roman" pitchFamily="18" charset="0"/>
                      </a:endParaRPr>
                    </a:p>
                  </a:txBody>
                  <a:tcPr marL="68580" marR="68580" marT="0" marB="0"/>
                </a:tc>
              </a:tr>
              <a:tr h="552933">
                <a:tc>
                  <a:txBody>
                    <a:bodyPr/>
                    <a:lstStyle/>
                    <a:p>
                      <a:pPr marL="0" marR="0">
                        <a:lnSpc>
                          <a:spcPct val="115000"/>
                        </a:lnSpc>
                        <a:spcBef>
                          <a:spcPts val="0"/>
                        </a:spcBef>
                        <a:spcAft>
                          <a:spcPts val="0"/>
                        </a:spcAft>
                      </a:pPr>
                      <a:r>
                        <a:rPr lang="en-US" sz="1200">
                          <a:effectLst/>
                          <a:latin typeface="Times New Roman" pitchFamily="18" charset="0"/>
                          <a:cs typeface="Times New Roman" pitchFamily="18" charset="0"/>
                        </a:rPr>
                        <a:t>football OR hockey OR soccer</a:t>
                      </a:r>
                      <a:endParaRPr lang="en-US" sz="120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dirty="0">
                          <a:effectLst/>
                          <a:latin typeface="Times New Roman" pitchFamily="18" charset="0"/>
                          <a:cs typeface="Times New Roman" pitchFamily="18" charset="0"/>
                        </a:rPr>
                        <a:t>7538</a:t>
                      </a:r>
                      <a:endParaRPr lang="en-US" sz="1200" dirty="0">
                        <a:effectLst/>
                        <a:latin typeface="Times New Roman" pitchFamily="18" charset="0"/>
                        <a:ea typeface="Batang"/>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914163016"/>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3600" b="1" dirty="0">
                <a:solidFill>
                  <a:srgbClr val="002060"/>
                </a:solidFill>
                <a:latin typeface="Times New Roman" pitchFamily="18" charset="0"/>
                <a:ea typeface="MS Mincho"/>
                <a:cs typeface="Times New Roman" pitchFamily="18" charset="0"/>
              </a:rPr>
              <a:t>عملگر منطقی </a:t>
            </a:r>
            <a:r>
              <a:rPr lang="en-US" sz="3600" b="1" dirty="0">
                <a:solidFill>
                  <a:srgbClr val="002060"/>
                </a:solidFill>
                <a:latin typeface="Times New Roman" pitchFamily="18" charset="0"/>
                <a:ea typeface="MS Mincho"/>
                <a:cs typeface="Times New Roman" pitchFamily="18" charset="0"/>
              </a:rPr>
              <a:t>NOT</a:t>
            </a:r>
            <a:r>
              <a:rPr lang="ar-SA" sz="3600" b="1" dirty="0">
                <a:solidFill>
                  <a:srgbClr val="002060"/>
                </a:solidFill>
                <a:latin typeface="Times New Roman" pitchFamily="18" charset="0"/>
                <a:ea typeface="MS Mincho"/>
                <a:cs typeface="Times New Roman" pitchFamily="18" charset="0"/>
              </a:rPr>
              <a:t>:</a:t>
            </a:r>
            <a:r>
              <a:rPr lang="en-US" sz="3600" b="1" dirty="0">
                <a:solidFill>
                  <a:srgbClr val="002060"/>
                </a:solidFill>
                <a:latin typeface="Times New Roman" pitchFamily="18" charset="0"/>
                <a:ea typeface="MS Mincho"/>
                <a:cs typeface="Times New Roman" pitchFamily="18" charset="0"/>
              </a:rPr>
              <a:t/>
            </a:r>
            <a:br>
              <a:rPr lang="en-US" sz="3600" b="1" dirty="0">
                <a:solidFill>
                  <a:srgbClr val="002060"/>
                </a:solidFill>
                <a:latin typeface="Times New Roman" pitchFamily="18" charset="0"/>
                <a:ea typeface="MS Mincho"/>
                <a:cs typeface="Times New Roman" pitchFamily="18" charset="0"/>
              </a:rPr>
            </a:b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342900" marR="0" lvl="0" indent="-342900" algn="r" rtl="1">
              <a:spcBef>
                <a:spcPts val="0"/>
              </a:spcBef>
              <a:spcAft>
                <a:spcPts val="0"/>
              </a:spcAft>
              <a:buFont typeface="Symbol"/>
              <a:buChar char=""/>
            </a:pPr>
            <a:r>
              <a:rPr lang="ar-SA" sz="2800" dirty="0" smtClean="0">
                <a:latin typeface="Times New Roman" pitchFamily="18" charset="0"/>
                <a:ea typeface="MS Mincho"/>
                <a:cs typeface="Times New Roman" pitchFamily="18" charset="0"/>
              </a:rPr>
              <a:t>زمانی </a:t>
            </a:r>
            <a:r>
              <a:rPr lang="ar-SA" sz="2800" dirty="0">
                <a:latin typeface="Times New Roman" pitchFamily="18" charset="0"/>
                <a:ea typeface="MS Mincho"/>
                <a:cs typeface="Times New Roman" pitchFamily="18" charset="0"/>
              </a:rPr>
              <a:t>که این عملگر بین واژه ها قرار می گیرد نتایج بازیابی ناشی از این عملگر</a:t>
            </a:r>
            <a:r>
              <a:rPr lang="fa-IR" sz="2800" dirty="0">
                <a:latin typeface="Times New Roman" pitchFamily="18" charset="0"/>
                <a:ea typeface="MS Mincho"/>
                <a:cs typeface="Times New Roman" pitchFamily="18" charset="0"/>
              </a:rPr>
              <a:t>،</a:t>
            </a:r>
            <a:r>
              <a:rPr lang="ar-SA" sz="2800" dirty="0">
                <a:latin typeface="Times New Roman" pitchFamily="18" charset="0"/>
                <a:ea typeface="MS Mincho"/>
                <a:cs typeface="Times New Roman" pitchFamily="18" charset="0"/>
              </a:rPr>
              <a:t> رکوردهای شامل واژه پس از این عملگر را در بر ندارد.</a:t>
            </a:r>
            <a:endParaRPr lang="en-US" sz="2800" dirty="0">
              <a:latin typeface="Times New Roman" pitchFamily="18" charset="0"/>
              <a:ea typeface="MS Mincho"/>
              <a:cs typeface="Times New Roman" pitchFamily="18" charset="0"/>
            </a:endParaRPr>
          </a:p>
          <a:p>
            <a:pPr marL="342900" marR="0" lvl="0" indent="-342900" algn="r" rtl="1">
              <a:spcBef>
                <a:spcPts val="0"/>
              </a:spcBef>
              <a:spcAft>
                <a:spcPts val="0"/>
              </a:spcAft>
              <a:buFont typeface="Symbol"/>
              <a:buChar char=""/>
            </a:pPr>
            <a:r>
              <a:rPr lang="ar-SA" sz="2800" dirty="0">
                <a:latin typeface="Times New Roman" pitchFamily="18" charset="0"/>
                <a:ea typeface="MS Mincho"/>
                <a:cs typeface="Times New Roman" pitchFamily="18" charset="0"/>
              </a:rPr>
              <a:t>از عملگر  </a:t>
            </a:r>
            <a:r>
              <a:rPr lang="en-US" sz="2800" b="1" dirty="0">
                <a:latin typeface="Times New Roman" pitchFamily="18" charset="0"/>
                <a:ea typeface="MS Mincho"/>
                <a:cs typeface="Times New Roman" pitchFamily="18" charset="0"/>
              </a:rPr>
              <a:t>NOT</a:t>
            </a:r>
            <a:r>
              <a:rPr lang="ar-SA" sz="2800" dirty="0">
                <a:latin typeface="Times New Roman" pitchFamily="18" charset="0"/>
                <a:ea typeface="MS Mincho"/>
                <a:cs typeface="Times New Roman" pitchFamily="18" charset="0"/>
              </a:rPr>
              <a:t> محتاطانه استفاده کنید، زیرا ممکن است مقالات مرتبط را از دست بدهید.</a:t>
            </a:r>
            <a:endParaRPr lang="en-US" sz="2800" dirty="0">
              <a:latin typeface="Times New Roman" pitchFamily="18" charset="0"/>
              <a:ea typeface="MS Mincho"/>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98790523"/>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00034" y="2214554"/>
            <a:ext cx="8229600" cy="4389120"/>
          </a:xfrm>
        </p:spPr>
        <p:txBody>
          <a:bodyPr/>
          <a:lstStyle/>
          <a:p>
            <a:pPr marL="0" marR="0" indent="0" algn="r">
              <a:spcBef>
                <a:spcPts val="0"/>
              </a:spcBef>
              <a:spcAft>
                <a:spcPts val="0"/>
              </a:spcAft>
              <a:buNone/>
            </a:pPr>
            <a:r>
              <a:rPr lang="x-none" sz="2800" dirty="0">
                <a:latin typeface="Times New Roman" pitchFamily="18" charset="0"/>
                <a:ea typeface="Batang"/>
                <a:cs typeface="Times New Roman" pitchFamily="18" charset="0"/>
              </a:rPr>
              <a:t>arthritis NOT letter</a:t>
            </a:r>
            <a:r>
              <a:rPr lang="ar-SA" sz="2800" b="1" dirty="0">
                <a:latin typeface="Times New Roman" pitchFamily="18" charset="0"/>
                <a:ea typeface="Batang"/>
                <a:cs typeface="Times New Roman" pitchFamily="18" charset="0"/>
              </a:rPr>
              <a:t> </a:t>
            </a:r>
            <a:r>
              <a:rPr lang="ar-SA" sz="2800" b="1" dirty="0">
                <a:solidFill>
                  <a:srgbClr val="7030A0"/>
                </a:solidFill>
                <a:latin typeface="Times New Roman" pitchFamily="18" charset="0"/>
                <a:ea typeface="Batang"/>
                <a:cs typeface="Times New Roman" pitchFamily="18" charset="0"/>
              </a:rPr>
              <a:t>مثال:           </a:t>
            </a:r>
            <a:r>
              <a:rPr lang="ar-SA" sz="2800" i="1" dirty="0">
                <a:solidFill>
                  <a:srgbClr val="7030A0"/>
                </a:solidFill>
                <a:latin typeface="Times New Roman" pitchFamily="18" charset="0"/>
                <a:ea typeface="Batang"/>
                <a:cs typeface="Times New Roman" pitchFamily="18" charset="0"/>
              </a:rPr>
              <a:t> </a:t>
            </a:r>
            <a:endParaRPr lang="en-US" sz="2800" dirty="0">
              <a:solidFill>
                <a:srgbClr val="7030A0"/>
              </a:solidFill>
              <a:latin typeface="Times New Roman" pitchFamily="18" charset="0"/>
              <a:ea typeface="Batang"/>
              <a:cs typeface="Times New Roman" pitchFamily="18" charset="0"/>
            </a:endParaRPr>
          </a:p>
          <a:p>
            <a:pPr marL="0" marR="0" indent="0" algn="r" rtl="1">
              <a:spcBef>
                <a:spcPts val="0"/>
              </a:spcBef>
              <a:spcAft>
                <a:spcPts val="0"/>
              </a:spcAft>
              <a:buNone/>
            </a:pPr>
            <a:r>
              <a:rPr lang="ar-SA" sz="2800" dirty="0" smtClean="0">
                <a:latin typeface="Times New Roman" pitchFamily="18" charset="0"/>
                <a:ea typeface="Batang"/>
                <a:cs typeface="Times New Roman" pitchFamily="18" charset="0"/>
              </a:rPr>
              <a:t>به </a:t>
            </a:r>
            <a:r>
              <a:rPr lang="ar-SA" sz="2800" dirty="0">
                <a:latin typeface="Times New Roman" pitchFamily="18" charset="0"/>
                <a:ea typeface="Batang"/>
                <a:cs typeface="Times New Roman" pitchFamily="18" charset="0"/>
              </a:rPr>
              <a:t>نمودار توجه کنید و همچنین به نتایج بازیابی ناشی از واژه ها و نتایج بازیابی ناشی از استفاده از عملگر</a:t>
            </a:r>
            <a:r>
              <a:rPr lang="x-none" sz="2800" dirty="0">
                <a:latin typeface="Times New Roman" pitchFamily="18" charset="0"/>
                <a:ea typeface="Batang"/>
                <a:cs typeface="Times New Roman" pitchFamily="18" charset="0"/>
              </a:rPr>
              <a:t> NOT</a:t>
            </a:r>
            <a:r>
              <a:rPr lang="fa-IR" sz="2800" dirty="0">
                <a:latin typeface="Times New Roman" pitchFamily="18" charset="0"/>
                <a:ea typeface="Batang"/>
                <a:cs typeface="Times New Roman" pitchFamily="18" charset="0"/>
              </a:rPr>
              <a:t> توجه فرمایید- تعدادی از مقالات با استفاده از عملگر  </a:t>
            </a:r>
            <a:r>
              <a:rPr lang="x-none" sz="2800" dirty="0">
                <a:latin typeface="Times New Roman" pitchFamily="18" charset="0"/>
                <a:ea typeface="Batang"/>
                <a:cs typeface="Times New Roman" pitchFamily="18" charset="0"/>
              </a:rPr>
              <a:t>NOT</a:t>
            </a:r>
            <a:r>
              <a:rPr lang="ar-SA" sz="2800" dirty="0">
                <a:latin typeface="Times New Roman" pitchFamily="18" charset="0"/>
                <a:ea typeface="Batang"/>
                <a:cs typeface="Times New Roman" pitchFamily="18" charset="0"/>
              </a:rPr>
              <a:t> از دست رفته اند.</a:t>
            </a:r>
            <a:endParaRPr lang="en-US" sz="2800" dirty="0">
              <a:latin typeface="Times New Roman" pitchFamily="18" charset="0"/>
              <a:ea typeface="Batang"/>
              <a:cs typeface="Times New Roman" pitchFamily="18" charset="0"/>
            </a:endParaRPr>
          </a:p>
          <a:p>
            <a:pPr algn="r" rt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24979800"/>
              </p:ext>
            </p:extLst>
          </p:nvPr>
        </p:nvGraphicFramePr>
        <p:xfrm>
          <a:off x="4495800" y="4267200"/>
          <a:ext cx="4038600" cy="2209800"/>
        </p:xfrm>
        <a:graphic>
          <a:graphicData uri="http://schemas.openxmlformats.org/drawingml/2006/table">
            <a:tbl>
              <a:tblPr firstRow="1" lastRow="1" bandRow="1" bandCol="1">
                <a:tableStyleId>{5C22544A-7EE6-4342-B048-85BDC9FD1C3A}</a:tableStyleId>
              </a:tblPr>
              <a:tblGrid>
                <a:gridCol w="2367455"/>
                <a:gridCol w="1671145"/>
              </a:tblGrid>
              <a:tr h="552450">
                <a:tc>
                  <a:txBody>
                    <a:bodyPr/>
                    <a:lstStyle/>
                    <a:p>
                      <a:pPr marL="0" marR="0">
                        <a:lnSpc>
                          <a:spcPct val="115000"/>
                        </a:lnSpc>
                        <a:spcBef>
                          <a:spcPts val="0"/>
                        </a:spcBef>
                        <a:spcAft>
                          <a:spcPts val="0"/>
                        </a:spcAft>
                      </a:pPr>
                      <a:r>
                        <a:rPr lang="en-US" sz="1200" u="sng" dirty="0">
                          <a:effectLst/>
                          <a:latin typeface="Times New Roman" pitchFamily="18" charset="0"/>
                          <a:cs typeface="Times New Roman" pitchFamily="18" charset="0"/>
                        </a:rPr>
                        <a:t>Search terms</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u="sng">
                          <a:effectLst/>
                          <a:latin typeface="Times New Roman" pitchFamily="18" charset="0"/>
                          <a:cs typeface="Times New Roman" pitchFamily="18" charset="0"/>
                        </a:rPr>
                        <a:t>Results</a:t>
                      </a:r>
                      <a:endParaRPr lang="en-US" sz="1200">
                        <a:effectLst/>
                        <a:latin typeface="Times New Roman" pitchFamily="18" charset="0"/>
                        <a:ea typeface="Batang"/>
                        <a:cs typeface="Times New Roman" pitchFamily="18" charset="0"/>
                      </a:endParaRPr>
                    </a:p>
                  </a:txBody>
                  <a:tcPr marL="68580" marR="68580" marT="0" marB="0"/>
                </a:tc>
              </a:tr>
              <a:tr h="552450">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Arthritis</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a:effectLst/>
                          <a:latin typeface="Times New Roman" pitchFamily="18" charset="0"/>
                          <a:cs typeface="Times New Roman" pitchFamily="18" charset="0"/>
                        </a:rPr>
                        <a:t>185375</a:t>
                      </a:r>
                      <a:endParaRPr lang="en-US" sz="1200">
                        <a:effectLst/>
                        <a:latin typeface="Times New Roman" pitchFamily="18" charset="0"/>
                        <a:ea typeface="Batang"/>
                        <a:cs typeface="Times New Roman" pitchFamily="18" charset="0"/>
                      </a:endParaRPr>
                    </a:p>
                  </a:txBody>
                  <a:tcPr marL="68580" marR="68580" marT="0" marB="0"/>
                </a:tc>
              </a:tr>
              <a:tr h="552450">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Letter</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a:effectLst/>
                          <a:latin typeface="Times New Roman" pitchFamily="18" charset="0"/>
                          <a:cs typeface="Times New Roman" pitchFamily="18" charset="0"/>
                        </a:rPr>
                        <a:t>686049</a:t>
                      </a:r>
                      <a:endParaRPr lang="en-US" sz="1200">
                        <a:effectLst/>
                        <a:latin typeface="Times New Roman" pitchFamily="18" charset="0"/>
                        <a:ea typeface="Batang"/>
                        <a:cs typeface="Times New Roman" pitchFamily="18" charset="0"/>
                      </a:endParaRPr>
                    </a:p>
                  </a:txBody>
                  <a:tcPr marL="68580" marR="68580" marT="0" marB="0"/>
                </a:tc>
              </a:tr>
              <a:tr h="552450">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arthritis NOT letter</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dirty="0">
                          <a:effectLst/>
                          <a:latin typeface="Times New Roman" pitchFamily="18" charset="0"/>
                          <a:cs typeface="Times New Roman" pitchFamily="18" charset="0"/>
                        </a:rPr>
                        <a:t>176352</a:t>
                      </a:r>
                      <a:endParaRPr lang="en-US" sz="1200" dirty="0">
                        <a:effectLst/>
                        <a:latin typeface="Times New Roman" pitchFamily="18" charset="0"/>
                        <a:ea typeface="Batang"/>
                        <a:cs typeface="Times New Roman" pitchFamily="18" charset="0"/>
                      </a:endParaRPr>
                    </a:p>
                  </a:txBody>
                  <a:tcPr marL="68580" marR="68580" marT="0" marB="0"/>
                </a:tc>
              </a:tr>
            </a:tbl>
          </a:graphicData>
        </a:graphic>
      </p:graphicFrame>
      <p:pic>
        <p:nvPicPr>
          <p:cNvPr id="5" name="Picture 4" descr="Venn diagram showing intersection of circles representing results sets for arthritis NOT lette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3810000"/>
            <a:ext cx="2438400" cy="2133600"/>
          </a:xfrm>
          <a:prstGeom prst="rect">
            <a:avLst/>
          </a:prstGeom>
          <a:noFill/>
        </p:spPr>
      </p:pic>
    </p:spTree>
    <p:extLst>
      <p:ext uri="{BB962C8B-B14F-4D97-AF65-F5344CB8AC3E}">
        <p14:creationId xmlns:p14="http://schemas.microsoft.com/office/powerpoint/2010/main" val="2617257671"/>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3600" b="1" dirty="0">
                <a:solidFill>
                  <a:srgbClr val="002060"/>
                </a:solidFill>
                <a:latin typeface="Times New Roman" pitchFamily="18" charset="0"/>
                <a:ea typeface="MS Mincho"/>
                <a:cs typeface="Times New Roman" pitchFamily="18" charset="0"/>
              </a:rPr>
              <a:t>عملگر منطقی </a:t>
            </a:r>
            <a:r>
              <a:rPr lang="en-US" sz="3600" b="1" dirty="0" smtClean="0">
                <a:solidFill>
                  <a:srgbClr val="002060"/>
                </a:solidFill>
                <a:latin typeface="Times New Roman" pitchFamily="18" charset="0"/>
                <a:ea typeface="MS Mincho"/>
                <a:cs typeface="Times New Roman" pitchFamily="18" charset="0"/>
              </a:rPr>
              <a:t>AND</a:t>
            </a:r>
            <a:r>
              <a:rPr lang="fa-IR" sz="3600" b="1" dirty="0">
                <a:solidFill>
                  <a:srgbClr val="002060"/>
                </a:solidFill>
                <a:latin typeface="Times New Roman" pitchFamily="18" charset="0"/>
                <a:ea typeface="MS Mincho"/>
                <a:cs typeface="Times New Roman" pitchFamily="18" charset="0"/>
              </a:rPr>
              <a:t>=</a:t>
            </a:r>
            <a:r>
              <a:rPr lang="fa-IR" sz="3600" b="1" dirty="0" smtClean="0">
                <a:solidFill>
                  <a:srgbClr val="002060"/>
                </a:solidFill>
                <a:latin typeface="Times New Roman" pitchFamily="18" charset="0"/>
                <a:ea typeface="MS Mincho"/>
                <a:cs typeface="Times New Roman" pitchFamily="18" charset="0"/>
              </a:rPr>
              <a:t> (و)</a:t>
            </a:r>
            <a:r>
              <a:rPr lang="ar-SA" sz="3600" b="1" dirty="0" smtClean="0">
                <a:solidFill>
                  <a:srgbClr val="002060"/>
                </a:solidFill>
                <a:latin typeface="Times New Roman" pitchFamily="18" charset="0"/>
                <a:ea typeface="MS Mincho"/>
                <a:cs typeface="Times New Roman" pitchFamily="18" charset="0"/>
              </a:rPr>
              <a:t>:</a:t>
            </a:r>
            <a:r>
              <a:rPr lang="en-US" sz="3600" b="1" dirty="0">
                <a:solidFill>
                  <a:srgbClr val="002060"/>
                </a:solidFill>
                <a:latin typeface="Times New Roman" pitchFamily="18" charset="0"/>
                <a:ea typeface="MS Mincho"/>
                <a:cs typeface="Times New Roman" pitchFamily="18" charset="0"/>
              </a:rPr>
              <a:t/>
            </a:r>
            <a:br>
              <a:rPr lang="en-US" sz="3600" b="1" dirty="0">
                <a:solidFill>
                  <a:srgbClr val="002060"/>
                </a:solidFill>
                <a:latin typeface="Times New Roman" pitchFamily="18" charset="0"/>
                <a:ea typeface="MS Mincho"/>
                <a:cs typeface="Times New Roman" pitchFamily="18" charset="0"/>
              </a:rPr>
            </a:b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marR="0" indent="0">
              <a:spcBef>
                <a:spcPts val="0"/>
              </a:spcBef>
              <a:spcAft>
                <a:spcPts val="0"/>
              </a:spcAft>
              <a:buNone/>
            </a:pPr>
            <a:endParaRPr lang="en-US" sz="2800" dirty="0">
              <a:latin typeface="Times New Roman"/>
              <a:ea typeface="MS Mincho"/>
            </a:endParaRPr>
          </a:p>
          <a:p>
            <a:pPr marL="342900" marR="0" lvl="0" indent="-342900" algn="r" rtl="1">
              <a:spcBef>
                <a:spcPts val="0"/>
              </a:spcBef>
              <a:spcAft>
                <a:spcPts val="0"/>
              </a:spcAft>
              <a:buFont typeface="Symbol"/>
              <a:buChar char=""/>
            </a:pPr>
            <a:r>
              <a:rPr lang="ar-SA" sz="2800" dirty="0" smtClean="0">
                <a:latin typeface="Times New Roman"/>
                <a:ea typeface="MS Mincho"/>
              </a:rPr>
              <a:t>از </a:t>
            </a:r>
            <a:r>
              <a:rPr lang="ar-SA" sz="2800" dirty="0">
                <a:latin typeface="Times New Roman"/>
                <a:ea typeface="MS Mincho"/>
              </a:rPr>
              <a:t>این عملگر زمانی استفاده کنید که بخواهید هر رکورد از نتایج بازیابی همه کلیدواژه های مورد </a:t>
            </a:r>
            <a:r>
              <a:rPr lang="fa-IR" sz="2800" dirty="0" smtClean="0">
                <a:latin typeface="Times New Roman"/>
                <a:ea typeface="MS Mincho"/>
              </a:rPr>
              <a:t>استفاده در </a:t>
            </a:r>
            <a:r>
              <a:rPr lang="ar-SA" sz="2800" dirty="0" smtClean="0">
                <a:latin typeface="Times New Roman"/>
                <a:ea typeface="MS Mincho"/>
              </a:rPr>
              <a:t>جستجو </a:t>
            </a:r>
            <a:r>
              <a:rPr lang="ar-SA" sz="2800" dirty="0">
                <a:latin typeface="Times New Roman"/>
                <a:ea typeface="MS Mincho"/>
              </a:rPr>
              <a:t>را دربرداشته باشد. </a:t>
            </a:r>
            <a:endParaRPr lang="en-US" sz="2800" dirty="0">
              <a:latin typeface="Times New Roman"/>
              <a:ea typeface="MS Mincho"/>
            </a:endParaRPr>
          </a:p>
          <a:p>
            <a:pPr marL="0" indent="0">
              <a:buNone/>
            </a:pPr>
            <a:endParaRPr lang="en-US" dirty="0"/>
          </a:p>
        </p:txBody>
      </p:sp>
    </p:spTree>
    <p:extLst>
      <p:ext uri="{BB962C8B-B14F-4D97-AF65-F5344CB8AC3E}">
        <p14:creationId xmlns:p14="http://schemas.microsoft.com/office/powerpoint/2010/main" val="2323583751"/>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2736" y="692696"/>
            <a:ext cx="8229600" cy="1143000"/>
          </a:xfrm>
        </p:spPr>
        <p:txBody>
          <a:bodyPr>
            <a:normAutofit/>
          </a:bodyPr>
          <a:lstStyle/>
          <a:p>
            <a:pPr algn="r" rtl="1"/>
            <a:r>
              <a:rPr lang="fa-IR" sz="2400" b="1" kern="1600" dirty="0" smtClean="0">
                <a:solidFill>
                  <a:srgbClr val="002060"/>
                </a:solidFill>
                <a:latin typeface="Times New Roman" pitchFamily="18" charset="0"/>
                <a:ea typeface="Batang"/>
                <a:cs typeface="Times New Roman" pitchFamily="18" charset="0"/>
              </a:rPr>
              <a:t>تفاوت بین </a:t>
            </a:r>
            <a:r>
              <a:rPr lang="en-US" sz="2400" b="1" kern="1600" dirty="0" smtClean="0">
                <a:solidFill>
                  <a:srgbClr val="002060"/>
                </a:solidFill>
                <a:latin typeface="Times New Roman" pitchFamily="18" charset="0"/>
                <a:ea typeface="Batang"/>
                <a:cs typeface="Times New Roman" pitchFamily="18" charset="0"/>
              </a:rPr>
              <a:t>Medline </a:t>
            </a:r>
            <a:r>
              <a:rPr lang="fa-IR" sz="2400" b="1" kern="1600" dirty="0" smtClean="0">
                <a:solidFill>
                  <a:srgbClr val="002060"/>
                </a:solidFill>
                <a:latin typeface="Times New Roman" pitchFamily="18" charset="0"/>
                <a:ea typeface="Batang"/>
                <a:cs typeface="Times New Roman" pitchFamily="18" charset="0"/>
              </a:rPr>
              <a:t> و </a:t>
            </a:r>
            <a:r>
              <a:rPr lang="en-US" sz="2400" b="1" kern="1600" dirty="0" err="1" smtClean="0">
                <a:solidFill>
                  <a:srgbClr val="002060"/>
                </a:solidFill>
                <a:latin typeface="Times New Roman" pitchFamily="18" charset="0"/>
                <a:ea typeface="Batang"/>
                <a:cs typeface="Times New Roman" pitchFamily="18" charset="0"/>
              </a:rPr>
              <a:t>PubMed</a:t>
            </a:r>
            <a:r>
              <a:rPr lang="en-US" sz="2400" b="1" kern="1600" dirty="0" smtClean="0">
                <a:solidFill>
                  <a:srgbClr val="002060"/>
                </a:solidFill>
                <a:latin typeface="Times New Roman" pitchFamily="18" charset="0"/>
                <a:ea typeface="Batang"/>
                <a:cs typeface="Times New Roman" pitchFamily="18" charset="0"/>
              </a:rPr>
              <a:t> </a:t>
            </a:r>
            <a:r>
              <a:rPr lang="fa-IR" sz="3600" b="1" dirty="0" smtClean="0">
                <a:solidFill>
                  <a:srgbClr val="002060"/>
                </a:solidFill>
                <a:effectLst>
                  <a:outerShdw blurRad="38100" dist="38100" dir="2700000" algn="tl">
                    <a:srgbClr val="000000"/>
                  </a:outerShdw>
                </a:effectLst>
                <a:cs typeface="B Lotus" pitchFamily="2" charset="-78"/>
              </a:rPr>
              <a:t/>
            </a:r>
            <a:br>
              <a:rPr lang="fa-IR" sz="3600" b="1" dirty="0" smtClean="0">
                <a:solidFill>
                  <a:srgbClr val="002060"/>
                </a:solidFill>
                <a:effectLst>
                  <a:outerShdw blurRad="38100" dist="38100" dir="2700000" algn="tl">
                    <a:srgbClr val="000000"/>
                  </a:outerShdw>
                </a:effectLst>
                <a:cs typeface="B Lotus" pitchFamily="2" charset="-78"/>
              </a:rPr>
            </a:br>
            <a:endParaRPr lang="en-US" sz="3600" dirty="0">
              <a:solidFill>
                <a:srgbClr val="002060"/>
              </a:solidFill>
            </a:endParaRPr>
          </a:p>
        </p:txBody>
      </p:sp>
      <p:sp>
        <p:nvSpPr>
          <p:cNvPr id="3" name="Content Placeholder 2"/>
          <p:cNvSpPr>
            <a:spLocks noGrp="1"/>
          </p:cNvSpPr>
          <p:nvPr>
            <p:ph idx="1"/>
          </p:nvPr>
        </p:nvSpPr>
        <p:spPr>
          <a:xfrm>
            <a:off x="251520" y="1700808"/>
            <a:ext cx="8229600" cy="5157192"/>
          </a:xfrm>
        </p:spPr>
        <p:txBody>
          <a:bodyPr>
            <a:normAutofit fontScale="85000" lnSpcReduction="10000"/>
          </a:bodyPr>
          <a:lstStyle/>
          <a:p>
            <a:pPr marL="0" lvl="0" indent="0" algn="just" rtl="1">
              <a:lnSpc>
                <a:spcPct val="90000"/>
              </a:lnSpc>
              <a:buNone/>
            </a:pPr>
            <a:endParaRPr lang="fa-IR" sz="2000" dirty="0" smtClean="0">
              <a:effectLst>
                <a:outerShdw blurRad="38100" dist="38100" dir="2700000" algn="tl">
                  <a:srgbClr val="FFFFFF"/>
                </a:outerShdw>
              </a:effectLst>
              <a:latin typeface="Times New Roman" pitchFamily="18" charset="0"/>
              <a:cs typeface="Times New Roman" pitchFamily="18" charset="0"/>
            </a:endParaRPr>
          </a:p>
          <a:p>
            <a:pPr marL="0" lvl="0" indent="0" algn="just" rtl="1">
              <a:lnSpc>
                <a:spcPct val="160000"/>
              </a:lnSpc>
              <a:buFont typeface="Arial" pitchFamily="34" charset="0"/>
              <a:buChar char="•"/>
            </a:pPr>
            <a:r>
              <a:rPr lang="en-US" sz="2200" dirty="0" smtClean="0">
                <a:latin typeface="Times New Roman" pitchFamily="18" charset="0"/>
                <a:ea typeface="Batang"/>
                <a:cs typeface="Times New Roman" pitchFamily="18" charset="0"/>
              </a:rPr>
              <a:t>Medline</a:t>
            </a:r>
            <a:r>
              <a:rPr lang="fa-IR" sz="2200" dirty="0" smtClean="0">
                <a:latin typeface="Times New Roman" pitchFamily="18" charset="0"/>
                <a:ea typeface="Batang"/>
                <a:cs typeface="Times New Roman" pitchFamily="18" charset="0"/>
              </a:rPr>
              <a:t> بزرگترین جزء </a:t>
            </a:r>
            <a:r>
              <a:rPr lang="en-US" sz="2200" dirty="0" err="1" smtClean="0">
                <a:latin typeface="Times New Roman" pitchFamily="18" charset="0"/>
                <a:ea typeface="Batang"/>
                <a:cs typeface="Times New Roman" pitchFamily="18" charset="0"/>
              </a:rPr>
              <a:t>PubMed</a:t>
            </a:r>
            <a:r>
              <a:rPr lang="fa-IR" sz="2200" dirty="0" smtClean="0">
                <a:latin typeface="Times New Roman" pitchFamily="18" charset="0"/>
                <a:ea typeface="Batang"/>
                <a:cs typeface="Times New Roman" pitchFamily="18" charset="0"/>
              </a:rPr>
              <a:t>است (</a:t>
            </a:r>
            <a:r>
              <a:rPr lang="ar-SA" sz="2200" dirty="0" smtClean="0">
                <a:latin typeface="Times New Roman" pitchFamily="18" charset="0"/>
                <a:ea typeface="Batang"/>
                <a:cs typeface="Times New Roman" pitchFamily="18" charset="0"/>
              </a:rPr>
              <a:t>بیشتر رکوردهای موجود در </a:t>
            </a:r>
            <a:r>
              <a:rPr lang="en-US" sz="2200" dirty="0" err="1" smtClean="0">
                <a:latin typeface="Times New Roman" pitchFamily="18" charset="0"/>
                <a:ea typeface="Batang"/>
                <a:cs typeface="Times New Roman" pitchFamily="18" charset="0"/>
              </a:rPr>
              <a:t>PubMed</a:t>
            </a:r>
            <a:r>
              <a:rPr lang="ar-SA" sz="2200" dirty="0" smtClean="0">
                <a:latin typeface="Times New Roman" pitchFamily="18" charset="0"/>
                <a:ea typeface="Batang"/>
                <a:cs typeface="Times New Roman" pitchFamily="18" charset="0"/>
              </a:rPr>
              <a:t> رکوردهای </a:t>
            </a:r>
            <a:r>
              <a:rPr lang="en-US" sz="2200" dirty="0" smtClean="0">
                <a:latin typeface="Times New Roman" pitchFamily="18" charset="0"/>
                <a:ea typeface="Batang"/>
                <a:cs typeface="Times New Roman" pitchFamily="18" charset="0"/>
              </a:rPr>
              <a:t>Medline</a:t>
            </a:r>
            <a:r>
              <a:rPr lang="ar-SA" sz="2200" dirty="0" smtClean="0">
                <a:latin typeface="Times New Roman" pitchFamily="18" charset="0"/>
                <a:ea typeface="Batang"/>
                <a:cs typeface="Times New Roman" pitchFamily="18" charset="0"/>
              </a:rPr>
              <a:t> هستند</a:t>
            </a:r>
            <a:r>
              <a:rPr lang="fa-IR" sz="2200" dirty="0" smtClean="0">
                <a:latin typeface="Times New Roman" pitchFamily="18" charset="0"/>
                <a:ea typeface="Batang"/>
                <a:cs typeface="Times New Roman" pitchFamily="18" charset="0"/>
              </a:rPr>
              <a:t>)</a:t>
            </a:r>
            <a:r>
              <a:rPr lang="ar-SA" sz="2200" dirty="0" smtClean="0">
                <a:latin typeface="Times New Roman" pitchFamily="18" charset="0"/>
                <a:ea typeface="Batang"/>
                <a:cs typeface="Times New Roman" pitchFamily="18" charset="0"/>
              </a:rPr>
              <a:t>.</a:t>
            </a:r>
            <a:endParaRPr lang="en-US" sz="2200" dirty="0" smtClean="0">
              <a:latin typeface="Times New Roman" pitchFamily="18" charset="0"/>
              <a:ea typeface="Batang"/>
              <a:cs typeface="Times New Roman" pitchFamily="18" charset="0"/>
            </a:endParaRPr>
          </a:p>
          <a:p>
            <a:pPr marL="0" indent="0" algn="just" rtl="1">
              <a:lnSpc>
                <a:spcPct val="160000"/>
              </a:lnSpc>
              <a:buFont typeface="Monotype Sorts" pitchFamily="2" charset="2"/>
              <a:buNone/>
            </a:pPr>
            <a:r>
              <a:rPr lang="fa-IR" sz="2200" dirty="0" smtClean="0">
                <a:latin typeface="Times New Roman" pitchFamily="18" charset="0"/>
                <a:ea typeface="Batang"/>
                <a:cs typeface="Times New Roman" pitchFamily="18" charset="0"/>
              </a:rPr>
              <a:t>یک جنبه متمایز مدلاین این است که رکوردها در مدلاین با کنترل واژگان کتابخانه ملی پزشکی(</a:t>
            </a:r>
            <a:r>
              <a:rPr lang="en-US" sz="2200" dirty="0" err="1" smtClean="0">
                <a:latin typeface="Times New Roman" pitchFamily="18" charset="0"/>
                <a:ea typeface="Batang"/>
                <a:cs typeface="Times New Roman" pitchFamily="18" charset="0"/>
              </a:rPr>
              <a:t>MeSH</a:t>
            </a:r>
            <a:r>
              <a:rPr lang="fa-IR" sz="2200" dirty="0" smtClean="0">
                <a:latin typeface="Times New Roman" pitchFamily="18" charset="0"/>
                <a:ea typeface="Batang"/>
                <a:cs typeface="Times New Roman" pitchFamily="18" charset="0"/>
              </a:rPr>
              <a:t>) نمایه میشود.</a:t>
            </a:r>
          </a:p>
          <a:p>
            <a:pPr marL="0" marR="0" algn="just" rtl="1">
              <a:lnSpc>
                <a:spcPct val="160000"/>
              </a:lnSpc>
              <a:spcBef>
                <a:spcPts val="0"/>
              </a:spcBef>
              <a:spcAft>
                <a:spcPts val="0"/>
              </a:spcAft>
            </a:pPr>
            <a:r>
              <a:rPr lang="en-US" sz="2200" dirty="0" err="1" smtClean="0">
                <a:latin typeface="Times New Roman" pitchFamily="18" charset="0"/>
                <a:ea typeface="Batang"/>
                <a:cs typeface="Times New Roman" pitchFamily="18" charset="0"/>
              </a:rPr>
              <a:t>PubMed</a:t>
            </a:r>
            <a:r>
              <a:rPr lang="ar-SA" sz="2200" dirty="0" smtClean="0">
                <a:latin typeface="Times New Roman" pitchFamily="18" charset="0"/>
                <a:ea typeface="Batang"/>
                <a:cs typeface="Times New Roman" pitchFamily="18" charset="0"/>
              </a:rPr>
              <a:t> دسترسی به مدلاین را فراهم می کند، مدلاین</a:t>
            </a:r>
            <a:r>
              <a:rPr lang="fa-IR" sz="2200" dirty="0" smtClean="0">
                <a:latin typeface="Times New Roman" pitchFamily="18" charset="0"/>
                <a:ea typeface="Batang"/>
                <a:cs typeface="Times New Roman" pitchFamily="18" charset="0"/>
              </a:rPr>
              <a:t> </a:t>
            </a:r>
            <a:r>
              <a:rPr lang="ar-SA" sz="2200" dirty="0" smtClean="0">
                <a:latin typeface="Times New Roman" pitchFamily="18" charset="0"/>
                <a:ea typeface="Batang"/>
                <a:cs typeface="Times New Roman" pitchFamily="18" charset="0"/>
              </a:rPr>
              <a:t>اولین پایگاه اطلاعات کتابشناختی کتابخانه ملی پزشکی آمریکاست</a:t>
            </a:r>
            <a:endParaRPr lang="en-US" sz="2200" dirty="0" smtClean="0">
              <a:latin typeface="Times New Roman" pitchFamily="18" charset="0"/>
              <a:ea typeface="Batang"/>
              <a:cs typeface="Times New Roman" pitchFamily="18" charset="0"/>
            </a:endParaRPr>
          </a:p>
          <a:p>
            <a:pPr lvl="0" algn="just" rtl="1">
              <a:lnSpc>
                <a:spcPct val="160000"/>
              </a:lnSpc>
              <a:spcBef>
                <a:spcPts val="0"/>
              </a:spcBef>
              <a:buFont typeface="Symbol"/>
              <a:buChar char=""/>
            </a:pPr>
            <a:r>
              <a:rPr lang="fa-IR" sz="2200" dirty="0" smtClean="0">
                <a:latin typeface="Times New Roman" pitchFamily="18" charset="0"/>
                <a:ea typeface="Batang"/>
                <a:cs typeface="Times New Roman" pitchFamily="18" charset="0"/>
              </a:rPr>
              <a:t>مدلاین رکوردهای کتابشناختی را از 1946 تا کنون پوشش میدهد.</a:t>
            </a:r>
          </a:p>
          <a:p>
            <a:pPr algn="just" rtl="1">
              <a:lnSpc>
                <a:spcPct val="160000"/>
              </a:lnSpc>
              <a:spcBef>
                <a:spcPts val="0"/>
              </a:spcBef>
              <a:buFont typeface="Symbol"/>
              <a:buChar char=""/>
            </a:pPr>
            <a:r>
              <a:rPr lang="fa-IR" sz="2200" dirty="0" smtClean="0">
                <a:latin typeface="Times New Roman" pitchFamily="18" charset="0"/>
                <a:ea typeface="Batang"/>
                <a:cs typeface="Times New Roman" pitchFamily="18" charset="0"/>
              </a:rPr>
              <a:t>هفتگی روزآمد می شود (رکوردهای جدید از روز سه شنبه تا شنبه به بانک اطلاعاتی افزوده میشود).</a:t>
            </a:r>
          </a:p>
          <a:p>
            <a:pPr lvl="0" algn="just" rtl="1">
              <a:spcBef>
                <a:spcPts val="0"/>
              </a:spcBef>
              <a:buFont typeface="Symbol"/>
              <a:buChar char=""/>
            </a:pPr>
            <a:endParaRPr lang="en-US" sz="2000" dirty="0" smtClean="0">
              <a:solidFill>
                <a:schemeClr val="tx2"/>
              </a:solidFill>
              <a:latin typeface="Times New Roman" pitchFamily="18" charset="0"/>
              <a:ea typeface="Batang"/>
              <a:cs typeface="Times New Roman" pitchFamily="18" charset="0"/>
            </a:endParaRPr>
          </a:p>
          <a:p>
            <a:pPr algn="just" rtl="1"/>
            <a:endParaRPr lang="en-US" sz="2000" dirty="0" smtClean="0">
              <a:latin typeface="Times New Roman" pitchFamily="18" charset="0"/>
              <a:ea typeface="Batang"/>
              <a:cs typeface="Times New Roman" pitchFamily="18" charset="0"/>
            </a:endParaRPr>
          </a:p>
          <a:p>
            <a:pPr marL="0" indent="0" algn="just" rtl="1">
              <a:lnSpc>
                <a:spcPct val="90000"/>
              </a:lnSpc>
              <a:buFont typeface="Monotype Sorts" pitchFamily="2" charset="2"/>
              <a:buNone/>
            </a:pPr>
            <a:endParaRPr lang="fa-IR" sz="2400" dirty="0" smtClean="0">
              <a:latin typeface="Times New Roman" pitchFamily="18" charset="0"/>
              <a:ea typeface="Batang"/>
              <a:cs typeface="Times New Roman" pitchFamily="18" charset="0"/>
            </a:endParaRPr>
          </a:p>
          <a:p>
            <a:pPr marL="0" indent="0" algn="just" rtl="1">
              <a:lnSpc>
                <a:spcPct val="90000"/>
              </a:lnSpc>
              <a:buFont typeface="Monotype Sorts" pitchFamily="2" charset="2"/>
              <a:buNone/>
            </a:pPr>
            <a:r>
              <a:rPr lang="en-US" sz="2000" dirty="0" smtClean="0">
                <a:effectLst>
                  <a:outerShdw blurRad="38100" dist="38100" dir="2700000" algn="tl">
                    <a:srgbClr val="FFFFFF"/>
                  </a:outerShdw>
                </a:effectLst>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7596336" y="620688"/>
            <a:ext cx="1357322" cy="1428760"/>
          </a:xfrm>
          <a:prstGeom prst="rect">
            <a:avLst/>
          </a:prstGeom>
          <a:noFill/>
          <a:ln w="19050">
            <a:noFill/>
            <a:miter lim="800000"/>
            <a:headEnd/>
            <a:tailEnd/>
          </a:ln>
          <a:effectLst/>
        </p:spPr>
      </p:pic>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00034" y="2214554"/>
            <a:ext cx="8229600" cy="4389120"/>
          </a:xfrm>
        </p:spPr>
        <p:txBody>
          <a:bodyPr/>
          <a:lstStyle/>
          <a:p>
            <a:pPr algn="r" rtl="1"/>
            <a:r>
              <a:rPr lang="ar-SA" sz="2800" b="1" dirty="0">
                <a:solidFill>
                  <a:srgbClr val="7030A0"/>
                </a:solidFill>
              </a:rPr>
              <a:t>مثال:     </a:t>
            </a:r>
            <a:r>
              <a:rPr lang="x-none" sz="2800" dirty="0">
                <a:latin typeface="Times New Roman" pitchFamily="18" charset="0"/>
                <a:cs typeface="Times New Roman" pitchFamily="18" charset="0"/>
              </a:rPr>
              <a:t>salmonella AND hamburger</a:t>
            </a:r>
            <a:endParaRPr lang="en-US" sz="2800" dirty="0">
              <a:latin typeface="Times New Roman" pitchFamily="18" charset="0"/>
              <a:cs typeface="Times New Roman" pitchFamily="18" charset="0"/>
            </a:endParaRPr>
          </a:p>
          <a:p>
            <a:pPr algn="r" rtl="1"/>
            <a:r>
              <a:rPr lang="ar-SA" sz="2800" dirty="0">
                <a:latin typeface="Times New Roman" pitchFamily="18" charset="0"/>
                <a:cs typeface="Times New Roman" pitchFamily="18" charset="0"/>
              </a:rPr>
              <a:t>به دیاگرام و همچنین به نتایج بازیابی در قسمت پایین توجه کنید - تنها رکوردهایی که هر دو واژه را در بر دارند نتایج حاصل از این دوواژه اند</a:t>
            </a:r>
            <a:r>
              <a:rPr lang="ar-SA"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476283089"/>
              </p:ext>
            </p:extLst>
          </p:nvPr>
        </p:nvGraphicFramePr>
        <p:xfrm>
          <a:off x="4038600" y="4001989"/>
          <a:ext cx="3733800" cy="2094012"/>
        </p:xfrm>
        <a:graphic>
          <a:graphicData uri="http://schemas.openxmlformats.org/drawingml/2006/table">
            <a:tbl>
              <a:tblPr firstRow="1" lastRow="1" bandRow="1" bandCol="1">
                <a:tableStyleId>{5C22544A-7EE6-4342-B048-85BDC9FD1C3A}</a:tableStyleId>
              </a:tblPr>
              <a:tblGrid>
                <a:gridCol w="2188779"/>
                <a:gridCol w="1545021"/>
              </a:tblGrid>
              <a:tr h="277542">
                <a:tc>
                  <a:txBody>
                    <a:bodyPr/>
                    <a:lstStyle/>
                    <a:p>
                      <a:pPr marL="0" marR="0">
                        <a:lnSpc>
                          <a:spcPct val="115000"/>
                        </a:lnSpc>
                        <a:spcBef>
                          <a:spcPts val="0"/>
                        </a:spcBef>
                        <a:spcAft>
                          <a:spcPts val="0"/>
                        </a:spcAft>
                      </a:pPr>
                      <a:r>
                        <a:rPr lang="en-US" sz="1200" u="sng" dirty="0">
                          <a:effectLst/>
                          <a:latin typeface="Times New Roman" pitchFamily="18" charset="0"/>
                          <a:cs typeface="Times New Roman" pitchFamily="18" charset="0"/>
                        </a:rPr>
                        <a:t>Search terms</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u="sng">
                          <a:effectLst/>
                          <a:latin typeface="Times New Roman" pitchFamily="18" charset="0"/>
                          <a:cs typeface="Times New Roman" pitchFamily="18" charset="0"/>
                        </a:rPr>
                        <a:t>Results</a:t>
                      </a:r>
                      <a:endParaRPr lang="en-US" sz="1200">
                        <a:effectLst/>
                        <a:latin typeface="Times New Roman" pitchFamily="18" charset="0"/>
                        <a:ea typeface="Batang"/>
                        <a:cs typeface="Times New Roman" pitchFamily="18" charset="0"/>
                      </a:endParaRPr>
                    </a:p>
                  </a:txBody>
                  <a:tcPr marL="68580" marR="68580" marT="0" marB="0"/>
                </a:tc>
              </a:tr>
              <a:tr h="983843">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Salmonella</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dirty="0">
                          <a:effectLst/>
                          <a:latin typeface="Times New Roman" pitchFamily="18" charset="0"/>
                          <a:cs typeface="Times New Roman" pitchFamily="18" charset="0"/>
                        </a:rPr>
                        <a:t>69432</a:t>
                      </a:r>
                      <a:endParaRPr lang="en-US" sz="1200" dirty="0">
                        <a:effectLst/>
                        <a:latin typeface="Times New Roman" pitchFamily="18" charset="0"/>
                        <a:ea typeface="Batang"/>
                        <a:cs typeface="Times New Roman" pitchFamily="18" charset="0"/>
                      </a:endParaRPr>
                    </a:p>
                  </a:txBody>
                  <a:tcPr marL="68580" marR="68580" marT="0" marB="0"/>
                </a:tc>
              </a:tr>
              <a:tr h="277542">
                <a:tc>
                  <a:txBody>
                    <a:bodyPr/>
                    <a:lstStyle/>
                    <a:p>
                      <a:pPr marL="0" marR="0">
                        <a:lnSpc>
                          <a:spcPct val="115000"/>
                        </a:lnSpc>
                        <a:spcBef>
                          <a:spcPts val="0"/>
                        </a:spcBef>
                        <a:spcAft>
                          <a:spcPts val="0"/>
                        </a:spcAft>
                      </a:pPr>
                      <a:r>
                        <a:rPr lang="en-US" sz="1200" dirty="0">
                          <a:effectLst/>
                          <a:latin typeface="Times New Roman" pitchFamily="18" charset="0"/>
                          <a:cs typeface="Times New Roman" pitchFamily="18" charset="0"/>
                        </a:rPr>
                        <a:t>Hamburger</a:t>
                      </a:r>
                      <a:endParaRPr lang="en-US" sz="1200" dirty="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a:effectLst/>
                          <a:latin typeface="Times New Roman" pitchFamily="18" charset="0"/>
                          <a:cs typeface="Times New Roman" pitchFamily="18" charset="0"/>
                        </a:rPr>
                        <a:t>2703</a:t>
                      </a:r>
                      <a:endParaRPr lang="en-US" sz="1200">
                        <a:effectLst/>
                        <a:latin typeface="Times New Roman" pitchFamily="18" charset="0"/>
                        <a:ea typeface="Batang"/>
                        <a:cs typeface="Times New Roman" pitchFamily="18" charset="0"/>
                      </a:endParaRPr>
                    </a:p>
                  </a:txBody>
                  <a:tcPr marL="68580" marR="68580" marT="0" marB="0"/>
                </a:tc>
              </a:tr>
              <a:tr h="555085">
                <a:tc>
                  <a:txBody>
                    <a:bodyPr/>
                    <a:lstStyle/>
                    <a:p>
                      <a:pPr marL="0" marR="0">
                        <a:lnSpc>
                          <a:spcPct val="115000"/>
                        </a:lnSpc>
                        <a:spcBef>
                          <a:spcPts val="0"/>
                        </a:spcBef>
                        <a:spcAft>
                          <a:spcPts val="0"/>
                        </a:spcAft>
                      </a:pPr>
                      <a:r>
                        <a:rPr lang="en-US" sz="1200">
                          <a:effectLst/>
                          <a:latin typeface="Times New Roman" pitchFamily="18" charset="0"/>
                          <a:cs typeface="Times New Roman" pitchFamily="18" charset="0"/>
                        </a:rPr>
                        <a:t>salmonella AND hamburger</a:t>
                      </a:r>
                      <a:endParaRPr lang="en-US" sz="1200">
                        <a:effectLst/>
                        <a:latin typeface="Times New Roman" pitchFamily="18" charset="0"/>
                        <a:ea typeface="Batang"/>
                        <a:cs typeface="Times New Roman" pitchFamily="18" charset="0"/>
                      </a:endParaRPr>
                    </a:p>
                  </a:txBody>
                  <a:tcPr marL="68580" marR="68580" marT="0" marB="0"/>
                </a:tc>
                <a:tc>
                  <a:txBody>
                    <a:bodyPr/>
                    <a:lstStyle/>
                    <a:p>
                      <a:pPr marL="0" marR="0" algn="r">
                        <a:lnSpc>
                          <a:spcPct val="115000"/>
                        </a:lnSpc>
                        <a:spcBef>
                          <a:spcPts val="0"/>
                        </a:spcBef>
                        <a:spcAft>
                          <a:spcPts val="0"/>
                        </a:spcAft>
                      </a:pPr>
                      <a:r>
                        <a:rPr lang="en-US" sz="1200" dirty="0">
                          <a:effectLst/>
                          <a:latin typeface="Times New Roman" pitchFamily="18" charset="0"/>
                          <a:cs typeface="Times New Roman" pitchFamily="18" charset="0"/>
                        </a:rPr>
                        <a:t>14</a:t>
                      </a:r>
                      <a:endParaRPr lang="en-US" sz="1200" dirty="0">
                        <a:effectLst/>
                        <a:latin typeface="Times New Roman" pitchFamily="18" charset="0"/>
                        <a:ea typeface="Batang"/>
                        <a:cs typeface="Times New Roman" pitchFamily="18" charset="0"/>
                      </a:endParaRPr>
                    </a:p>
                  </a:txBody>
                  <a:tcPr marL="68580" marR="68580" marT="0" marB="0"/>
                </a:tc>
              </a:tr>
            </a:tbl>
          </a:graphicData>
        </a:graphic>
      </p:graphicFrame>
      <p:pic>
        <p:nvPicPr>
          <p:cNvPr id="5" name="Picture 4" descr="Venn diagram showing intersection of circles representing results sets for salmonella AND hamburge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3733800"/>
            <a:ext cx="2667000" cy="2133600"/>
          </a:xfrm>
          <a:prstGeom prst="rect">
            <a:avLst/>
          </a:prstGeom>
          <a:noFill/>
        </p:spPr>
      </p:pic>
    </p:spTree>
    <p:extLst>
      <p:ext uri="{BB962C8B-B14F-4D97-AF65-F5344CB8AC3E}">
        <p14:creationId xmlns:p14="http://schemas.microsoft.com/office/powerpoint/2010/main" val="3412458999"/>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8229600" cy="1143000"/>
          </a:xfrm>
        </p:spPr>
        <p:txBody>
          <a:bodyPr>
            <a:normAutofit/>
          </a:bodyPr>
          <a:lstStyle/>
          <a:p>
            <a:pPr algn="r" rtl="1"/>
            <a:r>
              <a:rPr lang="ar-SA" sz="4000" b="1" dirty="0" smtClean="0">
                <a:solidFill>
                  <a:srgbClr val="002060"/>
                </a:solidFill>
                <a:latin typeface="Times New Roman" pitchFamily="18" charset="0"/>
                <a:ea typeface="Batang"/>
                <a:cs typeface="Times New Roman" pitchFamily="18" charset="0"/>
              </a:rPr>
              <a:t>لانه گزینی</a:t>
            </a:r>
            <a:r>
              <a:rPr lang="fa-IR" sz="4000" b="1" dirty="0" smtClean="0">
                <a:solidFill>
                  <a:srgbClr val="002060"/>
                </a:solidFill>
                <a:latin typeface="Times New Roman" pitchFamily="18" charset="0"/>
                <a:ea typeface="Batang"/>
                <a:cs typeface="Times New Roman" pitchFamily="18" charset="0"/>
              </a:rPr>
              <a:t> </a:t>
            </a:r>
            <a:r>
              <a:rPr lang="en-US" sz="4000" b="1" dirty="0" smtClean="0">
                <a:solidFill>
                  <a:srgbClr val="002060"/>
                </a:solidFill>
                <a:latin typeface="Times New Roman" pitchFamily="18" charset="0"/>
                <a:ea typeface="MS Mincho"/>
                <a:cs typeface="Times New Roman" pitchFamily="18" charset="0"/>
              </a:rPr>
              <a:t>nesting</a:t>
            </a:r>
            <a:r>
              <a:rPr lang="fa-IR" sz="4000" b="1" dirty="0" smtClean="0">
                <a:solidFill>
                  <a:srgbClr val="002060"/>
                </a:solidFill>
                <a:latin typeface="Times New Roman" pitchFamily="18" charset="0"/>
                <a:ea typeface="MS Mincho"/>
                <a:cs typeface="Times New Roman" pitchFamily="18" charset="0"/>
              </a:rPr>
              <a:t> (استفاده درست از پرانتز)</a:t>
            </a:r>
            <a:r>
              <a:rPr lang="fa-IR" sz="4000" b="1" dirty="0">
                <a:solidFill>
                  <a:srgbClr val="002060"/>
                </a:solidFill>
                <a:latin typeface="Times New Roman" pitchFamily="18" charset="0"/>
                <a:ea typeface="Batang"/>
                <a:cs typeface="Times New Roman" pitchFamily="18" charset="0"/>
              </a:rPr>
              <a:t/>
            </a:r>
            <a:br>
              <a:rPr lang="fa-IR" sz="4000" b="1" dirty="0">
                <a:solidFill>
                  <a:srgbClr val="002060"/>
                </a:solidFill>
                <a:latin typeface="Times New Roman" pitchFamily="18" charset="0"/>
                <a:ea typeface="Batang"/>
                <a:cs typeface="Times New Roman" pitchFamily="18" charset="0"/>
              </a:rPr>
            </a:br>
            <a:endParaRPr lang="en-US" sz="2200"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marL="0" marR="0" algn="r" rtl="1">
              <a:spcBef>
                <a:spcPts val="0"/>
              </a:spcBef>
              <a:spcAft>
                <a:spcPts val="0"/>
              </a:spcAft>
            </a:pPr>
            <a:endParaRPr lang="en-US" sz="2800" b="1" dirty="0" smtClean="0">
              <a:latin typeface="Times New Roman" pitchFamily="18" charset="0"/>
              <a:ea typeface="MS Mincho"/>
              <a:cs typeface="Times New Roman" pitchFamily="18" charset="0"/>
            </a:endParaRPr>
          </a:p>
          <a:p>
            <a:pPr lvl="0" algn="r" rtl="1"/>
            <a:r>
              <a:rPr lang="ar-SA" sz="3200" dirty="0" smtClean="0">
                <a:latin typeface="Times New Roman" pitchFamily="18" charset="0"/>
                <a:cs typeface="Times New Roman" pitchFamily="18" charset="0"/>
              </a:rPr>
              <a:t>زمانی </a:t>
            </a:r>
            <a:r>
              <a:rPr lang="ar-SA" sz="3200" dirty="0">
                <a:latin typeface="Times New Roman" pitchFamily="18" charset="0"/>
                <a:cs typeface="Times New Roman" pitchFamily="18" charset="0"/>
              </a:rPr>
              <a:t>که از چندین عملگر بولین همزمان در </a:t>
            </a:r>
            <a:r>
              <a:rPr lang="x-none" sz="3200" b="1" dirty="0">
                <a:latin typeface="Times New Roman" pitchFamily="18" charset="0"/>
                <a:cs typeface="Times New Roman" pitchFamily="18" charset="0"/>
              </a:rPr>
              <a:t>PubMed</a:t>
            </a:r>
            <a:r>
              <a:rPr lang="ar-SA" sz="3200" dirty="0">
                <a:latin typeface="Times New Roman" pitchFamily="18" charset="0"/>
                <a:cs typeface="Times New Roman" pitchFamily="18" charset="0"/>
              </a:rPr>
              <a:t> استفاده می کنید، آنها از چپ به راست بکار گرفته می </a:t>
            </a:r>
            <a:endParaRPr lang="en-US" sz="3200" b="1" dirty="0">
              <a:latin typeface="Times New Roman" pitchFamily="18" charset="0"/>
              <a:cs typeface="Times New Roman" pitchFamily="18" charset="0"/>
            </a:endParaRPr>
          </a:p>
          <a:p>
            <a:pPr marL="0" lvl="0" indent="0" algn="r" rtl="1">
              <a:buNone/>
            </a:pPr>
            <a:r>
              <a:rPr lang="ar-SA" sz="3200" dirty="0">
                <a:latin typeface="Times New Roman" pitchFamily="18" charset="0"/>
                <a:cs typeface="Times New Roman" pitchFamily="18" charset="0"/>
              </a:rPr>
              <a:t>شوند. </a:t>
            </a:r>
            <a:endParaRPr lang="fa-IR" sz="3200" dirty="0" smtClean="0">
              <a:latin typeface="Times New Roman" pitchFamily="18" charset="0"/>
              <a:cs typeface="Times New Roman" pitchFamily="18" charset="0"/>
            </a:endParaRPr>
          </a:p>
          <a:p>
            <a:pPr marL="0" lvl="0" indent="0" algn="r" rtl="1">
              <a:buNone/>
            </a:pPr>
            <a:r>
              <a:rPr lang="ar-SA" sz="3200" b="1" dirty="0" smtClean="0">
                <a:solidFill>
                  <a:srgbClr val="7030A0"/>
                </a:solidFill>
                <a:latin typeface="Times New Roman" pitchFamily="18" charset="0"/>
                <a:cs typeface="Times New Roman" pitchFamily="18" charset="0"/>
              </a:rPr>
              <a:t>مثال</a:t>
            </a:r>
            <a:r>
              <a:rPr lang="ar-SA" sz="3200" b="1" dirty="0">
                <a:solidFill>
                  <a:srgbClr val="7030A0"/>
                </a:solidFill>
                <a:latin typeface="Times New Roman" pitchFamily="18" charset="0"/>
                <a:cs typeface="Times New Roman" pitchFamily="18" charset="0"/>
              </a:rPr>
              <a:t>:</a:t>
            </a:r>
            <a:endParaRPr lang="en-US" sz="3200" b="1" dirty="0">
              <a:solidFill>
                <a:srgbClr val="7030A0"/>
              </a:solidFill>
              <a:latin typeface="Times New Roman" pitchFamily="18" charset="0"/>
              <a:cs typeface="Times New Roman" pitchFamily="18" charset="0"/>
            </a:endParaRPr>
          </a:p>
          <a:p>
            <a:pPr algn="r" rtl="1"/>
            <a:r>
              <a:rPr lang="x-none" sz="3200" dirty="0">
                <a:latin typeface="Times New Roman" pitchFamily="18" charset="0"/>
                <a:cs typeface="Times New Roman" pitchFamily="18" charset="0"/>
              </a:rPr>
              <a:t> </a:t>
            </a:r>
            <a:r>
              <a:rPr lang="x-none" sz="3200" dirty="0" smtClean="0">
                <a:latin typeface="Times New Roman" pitchFamily="18" charset="0"/>
                <a:cs typeface="Times New Roman" pitchFamily="18" charset="0"/>
              </a:rPr>
              <a:t>salmonella </a:t>
            </a:r>
            <a:r>
              <a:rPr lang="x-none" sz="3200" dirty="0">
                <a:latin typeface="Times New Roman" pitchFamily="18" charset="0"/>
                <a:cs typeface="Times New Roman" pitchFamily="18" charset="0"/>
              </a:rPr>
              <a:t>AND hamburger OR </a:t>
            </a:r>
            <a:r>
              <a:rPr lang="x-none" sz="3200" dirty="0" smtClean="0">
                <a:latin typeface="Times New Roman" pitchFamily="18" charset="0"/>
                <a:cs typeface="Times New Roman" pitchFamily="18" charset="0"/>
              </a:rPr>
              <a:t>eggs</a:t>
            </a:r>
            <a:endParaRPr lang="fa-IR" sz="3200" dirty="0" smtClean="0">
              <a:latin typeface="Times New Roman" pitchFamily="18" charset="0"/>
              <a:cs typeface="Times New Roman" pitchFamily="18" charset="0"/>
            </a:endParaRPr>
          </a:p>
          <a:p>
            <a:pPr algn="r" rtl="1"/>
            <a:endParaRPr lang="en-US" sz="3200" dirty="0">
              <a:latin typeface="Times New Roman" pitchFamily="18" charset="0"/>
              <a:cs typeface="Times New Roman" pitchFamily="18" charset="0"/>
            </a:endParaRPr>
          </a:p>
          <a:p>
            <a:pPr marL="0" marR="0" algn="r" rtl="1">
              <a:spcBef>
                <a:spcPts val="0"/>
              </a:spcBef>
              <a:spcAft>
                <a:spcPts val="0"/>
              </a:spcAft>
            </a:pPr>
            <a:r>
              <a:rPr lang="en-US" sz="3200" dirty="0">
                <a:latin typeface="Times New Roman" pitchFamily="18" charset="0"/>
                <a:ea typeface="MS Mincho"/>
                <a:cs typeface="Times New Roman" pitchFamily="18" charset="0"/>
              </a:rPr>
              <a:t>salmonella AND (hamburger OR eggs)</a:t>
            </a:r>
            <a:endParaRPr lang="en-US" sz="3200" b="1" dirty="0">
              <a:latin typeface="Times New Roman" pitchFamily="18" charset="0"/>
              <a:ea typeface="Batang"/>
              <a:cs typeface="Times New Roman" pitchFamily="18" charset="0"/>
            </a:endParaRPr>
          </a:p>
          <a:p>
            <a:pPr algn="r" rtl="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492880182"/>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28596" y="2468880"/>
            <a:ext cx="8229600" cy="4389120"/>
          </a:xfrm>
        </p:spPr>
        <p:txBody>
          <a:bodyPr/>
          <a:lstStyle/>
          <a:p>
            <a:pPr marL="0" indent="0" algn="r" rtl="1">
              <a:spcBef>
                <a:spcPts val="0"/>
              </a:spcBef>
              <a:buNone/>
              <a:tabLst>
                <a:tab pos="457200" algn="l"/>
              </a:tabLst>
            </a:pPr>
            <a:r>
              <a:rPr lang="fa-IR" sz="2800" b="1" dirty="0" smtClean="0">
                <a:solidFill>
                  <a:srgbClr val="7030A0"/>
                </a:solidFill>
                <a:latin typeface="Times New Roman" pitchFamily="18" charset="0"/>
                <a:ea typeface="MS Mincho"/>
                <a:cs typeface="Times New Roman" pitchFamily="18" charset="0"/>
              </a:rPr>
              <a:t>مثال: </a:t>
            </a:r>
            <a:r>
              <a:rPr lang="ar-SA" sz="2800" dirty="0" smtClean="0">
                <a:latin typeface="Times New Roman" pitchFamily="18" charset="0"/>
                <a:ea typeface="MS Mincho"/>
                <a:cs typeface="Times New Roman" pitchFamily="18" charset="0"/>
              </a:rPr>
              <a:t>در </a:t>
            </a:r>
            <a:r>
              <a:rPr lang="ar-SA" sz="2800" dirty="0">
                <a:latin typeface="Times New Roman" pitchFamily="18" charset="0"/>
                <a:ea typeface="MS Mincho"/>
                <a:cs typeface="Times New Roman" pitchFamily="18" charset="0"/>
              </a:rPr>
              <a:t>یک جستجو </a:t>
            </a:r>
            <a:r>
              <a:rPr lang="ar-SA" sz="2800" dirty="0" smtClean="0">
                <a:latin typeface="Times New Roman" pitchFamily="18" charset="0"/>
                <a:ea typeface="MS Mincho"/>
                <a:cs typeface="Times New Roman" pitchFamily="18" charset="0"/>
              </a:rPr>
              <a:t>مدارک</a:t>
            </a:r>
            <a:r>
              <a:rPr lang="fa-IR" sz="2800" dirty="0" smtClean="0">
                <a:latin typeface="Times New Roman" pitchFamily="18" charset="0"/>
                <a:ea typeface="MS Mincho"/>
                <a:cs typeface="Times New Roman" pitchFamily="18" charset="0"/>
              </a:rPr>
              <a:t>ی</a:t>
            </a:r>
            <a:r>
              <a:rPr lang="ar-SA" sz="2800" dirty="0" smtClean="0">
                <a:latin typeface="Times New Roman" pitchFamily="18" charset="0"/>
                <a:ea typeface="MS Mincho"/>
                <a:cs typeface="Times New Roman" pitchFamily="18" charset="0"/>
              </a:rPr>
              <a:t> </a:t>
            </a:r>
            <a:r>
              <a:rPr lang="ar-SA" sz="2800" dirty="0">
                <a:latin typeface="Times New Roman" pitchFamily="18" charset="0"/>
                <a:ea typeface="MS Mincho"/>
                <a:cs typeface="Times New Roman" pitchFamily="18" charset="0"/>
              </a:rPr>
              <a:t>را بیابید که ارتباط بین </a:t>
            </a:r>
            <a:r>
              <a:rPr lang="en-US" sz="2800" dirty="0">
                <a:latin typeface="Times New Roman" pitchFamily="18" charset="0"/>
                <a:ea typeface="MS Mincho"/>
                <a:cs typeface="Times New Roman" pitchFamily="18" charset="0"/>
              </a:rPr>
              <a:t>circadian rhythms</a:t>
            </a:r>
            <a:r>
              <a:rPr lang="ar-SA" sz="2800" dirty="0">
                <a:latin typeface="Times New Roman" pitchFamily="18" charset="0"/>
                <a:ea typeface="MS Mincho"/>
                <a:cs typeface="Times New Roman" pitchFamily="18" charset="0"/>
              </a:rPr>
              <a:t> و </a:t>
            </a:r>
            <a:r>
              <a:rPr lang="en-US" sz="2800" dirty="0">
                <a:latin typeface="Times New Roman" pitchFamily="18" charset="0"/>
                <a:ea typeface="MS Mincho"/>
                <a:cs typeface="Times New Roman" pitchFamily="18" charset="0"/>
              </a:rPr>
              <a:t>cortisol</a:t>
            </a:r>
            <a:r>
              <a:rPr lang="ar-SA" sz="2800" dirty="0">
                <a:latin typeface="Times New Roman" pitchFamily="18" charset="0"/>
                <a:ea typeface="MS Mincho"/>
                <a:cs typeface="Times New Roman" pitchFamily="18" charset="0"/>
              </a:rPr>
              <a:t> </a:t>
            </a:r>
            <a:r>
              <a:rPr lang="ar-SA" sz="2800" dirty="0" smtClean="0">
                <a:latin typeface="Times New Roman" pitchFamily="18" charset="0"/>
                <a:ea typeface="MS Mincho"/>
                <a:cs typeface="Times New Roman" pitchFamily="18" charset="0"/>
              </a:rPr>
              <a:t>یا</a:t>
            </a:r>
            <a:r>
              <a:rPr lang="fa-IR" sz="2800" dirty="0" smtClean="0">
                <a:latin typeface="Times New Roman" pitchFamily="18" charset="0"/>
                <a:ea typeface="MS Mincho"/>
                <a:cs typeface="Times New Roman" pitchFamily="18" charset="0"/>
              </a:rPr>
              <a:t> </a:t>
            </a:r>
            <a:r>
              <a:rPr lang="en-US" sz="2800" dirty="0" smtClean="0">
                <a:latin typeface="Times New Roman" pitchFamily="18" charset="0"/>
                <a:ea typeface="MS Mincho"/>
                <a:cs typeface="Times New Roman" pitchFamily="18" charset="0"/>
              </a:rPr>
              <a:t> </a:t>
            </a:r>
            <a:r>
              <a:rPr lang="en-US" sz="2800" dirty="0">
                <a:latin typeface="Times New Roman" pitchFamily="18" charset="0"/>
                <a:ea typeface="MS Mincho"/>
                <a:cs typeface="Times New Roman" pitchFamily="18" charset="0"/>
              </a:rPr>
              <a:t>melatonin</a:t>
            </a:r>
            <a:r>
              <a:rPr lang="ar-SA" sz="2800" dirty="0" smtClean="0">
                <a:latin typeface="Times New Roman" pitchFamily="18" charset="0"/>
                <a:ea typeface="MS Mincho"/>
                <a:cs typeface="Times New Roman" pitchFamily="18" charset="0"/>
              </a:rPr>
              <a:t>در</a:t>
            </a:r>
            <a:r>
              <a:rPr lang="en-US" sz="2800" dirty="0" smtClean="0">
                <a:latin typeface="Times New Roman" pitchFamily="18" charset="0"/>
                <a:ea typeface="MS Mincho"/>
                <a:cs typeface="Times New Roman" pitchFamily="18" charset="0"/>
              </a:rPr>
              <a:t>humans</a:t>
            </a:r>
            <a:r>
              <a:rPr lang="fa-IR" sz="2800" dirty="0" smtClean="0">
                <a:latin typeface="Times New Roman" pitchFamily="18" charset="0"/>
                <a:ea typeface="MS Mincho"/>
                <a:cs typeface="Times New Roman" pitchFamily="18" charset="0"/>
              </a:rPr>
              <a:t> </a:t>
            </a:r>
            <a:r>
              <a:rPr lang="ar-SA" sz="2800" dirty="0">
                <a:latin typeface="Times New Roman" pitchFamily="18" charset="0"/>
                <a:ea typeface="MS Mincho"/>
                <a:cs typeface="Times New Roman" pitchFamily="18" charset="0"/>
              </a:rPr>
              <a:t>را بیابد.</a:t>
            </a:r>
            <a:r>
              <a:rPr lang="en-US" sz="2800" dirty="0">
                <a:latin typeface="Times New Roman" pitchFamily="18" charset="0"/>
                <a:ea typeface="MS Mincho"/>
                <a:cs typeface="Times New Roman" pitchFamily="18" charset="0"/>
              </a:rPr>
              <a:t> </a:t>
            </a:r>
          </a:p>
          <a:p>
            <a:pPr marL="0" indent="0" algn="r" rtl="1">
              <a:spcBef>
                <a:spcPts val="0"/>
              </a:spcBef>
              <a:buNone/>
              <a:tabLst>
                <a:tab pos="457200" algn="l"/>
              </a:tabLst>
            </a:pPr>
            <a:endParaRPr lang="en-US" sz="2800" dirty="0">
              <a:latin typeface="Times New Roman" pitchFamily="18" charset="0"/>
              <a:ea typeface="MS Mincho"/>
              <a:cs typeface="Times New Roman" pitchFamily="18" charset="0"/>
            </a:endParaRPr>
          </a:p>
          <a:p>
            <a:pPr marL="0" marR="0" indent="0">
              <a:spcBef>
                <a:spcPts val="0"/>
              </a:spcBef>
              <a:spcAft>
                <a:spcPts val="0"/>
              </a:spcAft>
              <a:buNone/>
            </a:pPr>
            <a:endParaRPr lang="en-US" sz="2800" dirty="0">
              <a:latin typeface="Times New Roman" pitchFamily="18" charset="0"/>
              <a:ea typeface="MS Mincho"/>
              <a:cs typeface="Times New Roman" pitchFamily="18" charset="0"/>
            </a:endParaRPr>
          </a:p>
          <a:p>
            <a:pPr marL="0" marR="0" indent="0" algn="r" rtl="1">
              <a:spcBef>
                <a:spcPts val="0"/>
              </a:spcBef>
              <a:spcAft>
                <a:spcPts val="0"/>
              </a:spcAft>
              <a:buNone/>
            </a:pPr>
            <a:endParaRPr lang="en-US" sz="2800" dirty="0" smtClean="0">
              <a:latin typeface="Times New Roman" pitchFamily="18" charset="0"/>
              <a:ea typeface="MS Mincho"/>
              <a:cs typeface="Times New Roman" pitchFamily="18" charset="0"/>
            </a:endParaRPr>
          </a:p>
          <a:p>
            <a:pPr algn="r" rtl="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351519272"/>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182880" marR="0" indent="0">
              <a:spcBef>
                <a:spcPts val="0"/>
              </a:spcBef>
              <a:spcAft>
                <a:spcPts val="0"/>
              </a:spcAft>
              <a:buNone/>
            </a:pPr>
            <a:r>
              <a:rPr lang="en-US" sz="2800" dirty="0">
                <a:latin typeface="Times New Roman"/>
                <a:ea typeface="MS Mincho"/>
              </a:rPr>
              <a:t>circadian rhythms AND (cortisol OR melatonin) AND humans</a:t>
            </a:r>
          </a:p>
          <a:p>
            <a:endParaRPr lang="en-US" dirty="0"/>
          </a:p>
        </p:txBody>
      </p:sp>
    </p:spTree>
    <p:extLst>
      <p:ext uri="{BB962C8B-B14F-4D97-AF65-F5344CB8AC3E}">
        <p14:creationId xmlns:p14="http://schemas.microsoft.com/office/powerpoint/2010/main" val="2291639154"/>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a:bodyPr>
          <a:lstStyle/>
          <a:p>
            <a:pPr algn="r" rtl="1"/>
            <a:r>
              <a:rPr lang="ar-SA" sz="3600" b="1" dirty="0" smtClean="0">
                <a:solidFill>
                  <a:srgbClr val="002060"/>
                </a:solidFill>
                <a:latin typeface="Times New Roman" pitchFamily="18" charset="0"/>
                <a:cs typeface="Times New Roman" pitchFamily="18" charset="0"/>
              </a:rPr>
              <a:t>جستجو </a:t>
            </a:r>
            <a:r>
              <a:rPr lang="ar-SA" sz="3600" b="1" dirty="0">
                <a:solidFill>
                  <a:srgbClr val="002060"/>
                </a:solidFill>
                <a:latin typeface="Times New Roman" pitchFamily="18" charset="0"/>
                <a:cs typeface="Times New Roman" pitchFamily="18" charset="0"/>
              </a:rPr>
              <a:t>در فهرست ژورنالهای </a:t>
            </a:r>
            <a:r>
              <a:rPr lang="fa-IR" sz="3600" b="1" dirty="0">
                <a:solidFill>
                  <a:srgbClr val="002060"/>
                </a:solidFill>
                <a:latin typeface="Times New Roman" pitchFamily="18" charset="0"/>
                <a:cs typeface="Times New Roman" pitchFamily="18" charset="0"/>
              </a:rPr>
              <a:t>کتابخانه ملی پزشکی</a:t>
            </a:r>
            <a:r>
              <a:rPr lang="ar-SA" sz="3600" b="1" dirty="0">
                <a:solidFill>
                  <a:srgbClr val="002060"/>
                </a:solidFill>
                <a:latin typeface="Times New Roman" pitchFamily="18" charset="0"/>
                <a:cs typeface="Times New Roman" pitchFamily="18" charset="0"/>
              </a:rPr>
              <a:t> </a:t>
            </a:r>
            <a:endParaRPr lang="en-US" sz="3600" b="1" dirty="0">
              <a:solidFill>
                <a:srgbClr val="002060"/>
              </a:solidFill>
              <a:latin typeface="Times New Roman" pitchFamily="18" charset="0"/>
              <a:cs typeface="Times New Roman" pitchFamily="18" charset="0"/>
            </a:endParaRPr>
          </a:p>
        </p:txBody>
      </p:sp>
      <p:pic>
        <p:nvPicPr>
          <p:cNvPr id="6" name="Content Placeholder 5" descr="PubMed homepage with Journals in NCBI Databases link highlighted"/>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981200"/>
            <a:ext cx="5123810" cy="3238095"/>
          </a:xfrm>
          <a:prstGeom prst="rect">
            <a:avLst/>
          </a:prstGeom>
          <a:noFill/>
        </p:spPr>
      </p:pic>
      <p:pic>
        <p:nvPicPr>
          <p:cNvPr id="7" name="Picture 6" descr="NCBI Resources menu:  Literature &gt; Journals in NCBI Database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200400"/>
            <a:ext cx="2781300" cy="3352165"/>
          </a:xfrm>
          <a:prstGeom prst="rect">
            <a:avLst/>
          </a:prstGeom>
          <a:noFill/>
        </p:spPr>
      </p:pic>
    </p:spTree>
    <p:extLst>
      <p:ext uri="{BB962C8B-B14F-4D97-AF65-F5344CB8AC3E}">
        <p14:creationId xmlns:p14="http://schemas.microsoft.com/office/powerpoint/2010/main" val="432551562"/>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NLM Catalog journals search autocomplete showing titles with gastroente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0726" y="114666"/>
            <a:ext cx="5647619" cy="2933334"/>
          </a:xfrm>
          <a:prstGeom prst="rect">
            <a:avLst/>
          </a:prstGeom>
          <a:noFill/>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9400" y="3200400"/>
            <a:ext cx="63246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233097"/>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algn="r" rtl="1">
              <a:spcBef>
                <a:spcPts val="0"/>
              </a:spcBef>
              <a:spcAft>
                <a:spcPts val="0"/>
              </a:spcAft>
            </a:pPr>
            <a:r>
              <a:rPr lang="x-none" sz="3600" b="1" dirty="0">
                <a:solidFill>
                  <a:srgbClr val="002060"/>
                </a:solidFill>
                <a:latin typeface="Times New Roman"/>
                <a:ea typeface="Batang"/>
              </a:rPr>
              <a:t>Broad Subject Terms</a:t>
            </a:r>
            <a:r>
              <a:rPr lang="en-US" sz="5400" dirty="0">
                <a:latin typeface="Times New Roman"/>
                <a:ea typeface="Batang"/>
              </a:rPr>
              <a:t/>
            </a:r>
            <a:br>
              <a:rPr lang="en-US" sz="5400" dirty="0">
                <a:latin typeface="Times New Roman"/>
                <a:ea typeface="Batang"/>
              </a:rPr>
            </a:br>
            <a:endParaRPr lang="en-US" dirty="0"/>
          </a:p>
        </p:txBody>
      </p:sp>
      <p:pic>
        <p:nvPicPr>
          <p:cNvPr id="4" name="Content Placeholder 3" descr="Search results for pediatrics [st] in the NLM Catalo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3124200"/>
            <a:ext cx="5800000" cy="3476191"/>
          </a:xfrm>
          <a:prstGeom prst="rect">
            <a:avLst/>
          </a:prstGeom>
          <a:noFill/>
        </p:spPr>
      </p:pic>
      <p:pic>
        <p:nvPicPr>
          <p:cNvPr id="5" name="Picture 4" descr="NLM Catalog homepage with Broad Subject Terms highlighted"/>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34" y="304800"/>
            <a:ext cx="4695825" cy="2691130"/>
          </a:xfrm>
          <a:prstGeom prst="rect">
            <a:avLst/>
          </a:prstGeom>
          <a:noFill/>
        </p:spPr>
      </p:pic>
    </p:spTree>
    <p:extLst>
      <p:ext uri="{BB962C8B-B14F-4D97-AF65-F5344CB8AC3E}">
        <p14:creationId xmlns:p14="http://schemas.microsoft.com/office/powerpoint/2010/main" val="538100859"/>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a:bodyPr>
          <a:lstStyle/>
          <a:p>
            <a:pPr algn="r" rtl="1"/>
            <a:r>
              <a:rPr lang="fa-IR" sz="4000" b="1" dirty="0">
                <a:solidFill>
                  <a:srgbClr val="002060"/>
                </a:solidFill>
                <a:ea typeface="MS Mincho"/>
                <a:cs typeface="Times New Roman"/>
              </a:rPr>
              <a:t>استفاده از برچسبها برای جستجو</a:t>
            </a:r>
            <a:r>
              <a:rPr lang="en-US" sz="4000" b="1" dirty="0">
                <a:solidFill>
                  <a:srgbClr val="002060"/>
                </a:solidFill>
                <a:latin typeface="Times New Roman"/>
                <a:ea typeface="MS Mincho"/>
              </a:rPr>
              <a:t> Search Tags</a:t>
            </a:r>
            <a:endParaRPr lang="en-US" sz="4000" dirty="0">
              <a:solidFill>
                <a:srgbClr val="002060"/>
              </a:solidFill>
            </a:endParaRPr>
          </a:p>
        </p:txBody>
      </p:sp>
      <p:sp>
        <p:nvSpPr>
          <p:cNvPr id="3" name="Content Placeholder 2"/>
          <p:cNvSpPr>
            <a:spLocks noGrp="1"/>
          </p:cNvSpPr>
          <p:nvPr>
            <p:ph idx="1"/>
          </p:nvPr>
        </p:nvSpPr>
        <p:spPr>
          <a:xfrm>
            <a:off x="457200" y="1630679"/>
            <a:ext cx="8229600" cy="4389120"/>
          </a:xfrm>
        </p:spPr>
        <p:txBody>
          <a:bodyPr>
            <a:normAutofit/>
          </a:bodyPr>
          <a:lstStyle/>
          <a:p>
            <a:pPr algn="r" rtl="1"/>
            <a:r>
              <a:rPr lang="x-none" sz="2400" b="1" dirty="0">
                <a:latin typeface="Times New Roman" pitchFamily="18" charset="0"/>
                <a:cs typeface="Times New Roman" pitchFamily="18" charset="0"/>
              </a:rPr>
              <a:t>MeSH headings [mh]</a:t>
            </a:r>
            <a:endParaRPr lang="en-US" sz="2400" b="1" dirty="0">
              <a:latin typeface="Times New Roman" pitchFamily="18" charset="0"/>
              <a:cs typeface="Times New Roman" pitchFamily="18" charset="0"/>
            </a:endParaRPr>
          </a:p>
          <a:p>
            <a:pPr algn="r" rtl="1"/>
            <a:r>
              <a:rPr lang="en-US" sz="2400" b="1" dirty="0">
                <a:latin typeface="Times New Roman" pitchFamily="18" charset="0"/>
                <a:ea typeface="MS Mincho"/>
                <a:cs typeface="Times New Roman" pitchFamily="18" charset="0"/>
              </a:rPr>
              <a:t>Place of Publication [pl</a:t>
            </a:r>
            <a:r>
              <a:rPr lang="en-US" sz="2400" b="1" dirty="0" smtClean="0">
                <a:latin typeface="Times New Roman" pitchFamily="18" charset="0"/>
                <a:ea typeface="MS Mincho"/>
                <a:cs typeface="Times New Roman" pitchFamily="18" charset="0"/>
              </a:rPr>
              <a:t>]</a:t>
            </a:r>
            <a:endParaRPr lang="fa-IR" sz="2400" b="1" dirty="0" smtClean="0">
              <a:latin typeface="Times New Roman" pitchFamily="18" charset="0"/>
              <a:ea typeface="MS Mincho"/>
              <a:cs typeface="Times New Roman" pitchFamily="18" charset="0"/>
            </a:endParaRPr>
          </a:p>
          <a:p>
            <a:pPr marL="0" marR="0" algn="r" rtl="1">
              <a:spcBef>
                <a:spcPts val="1200"/>
              </a:spcBef>
              <a:spcAft>
                <a:spcPts val="300"/>
              </a:spcAft>
            </a:pPr>
            <a:r>
              <a:rPr lang="x-none" sz="2400" b="1" dirty="0">
                <a:latin typeface="Times New Roman" pitchFamily="18" charset="0"/>
                <a:ea typeface="Batang"/>
                <a:cs typeface="Times New Roman" pitchFamily="18" charset="0"/>
              </a:rPr>
              <a:t>Unique Identifier Searching [pmid]</a:t>
            </a:r>
            <a:endParaRPr lang="en-US" sz="2400" b="1" dirty="0">
              <a:latin typeface="Times New Roman" pitchFamily="18" charset="0"/>
              <a:ea typeface="Batang"/>
              <a:cs typeface="Times New Roman" pitchFamily="18" charset="0"/>
            </a:endParaRPr>
          </a:p>
          <a:p>
            <a:pPr marL="0" marR="0" algn="r" rtl="1">
              <a:spcBef>
                <a:spcPts val="1200"/>
              </a:spcBef>
              <a:spcAft>
                <a:spcPts val="300"/>
              </a:spcAft>
            </a:pPr>
            <a:r>
              <a:rPr lang="x-none" sz="2400" b="1" dirty="0">
                <a:latin typeface="Times New Roman" pitchFamily="18" charset="0"/>
                <a:ea typeface="Batang"/>
                <a:cs typeface="Times New Roman" pitchFamily="18" charset="0"/>
              </a:rPr>
              <a:t>Affiliation [ad</a:t>
            </a:r>
            <a:r>
              <a:rPr lang="x-none" sz="2400" b="1" dirty="0" smtClean="0">
                <a:latin typeface="Times New Roman" pitchFamily="18" charset="0"/>
                <a:ea typeface="Batang"/>
                <a:cs typeface="Times New Roman" pitchFamily="18" charset="0"/>
              </a:rPr>
              <a:t>]</a:t>
            </a:r>
            <a:endParaRPr lang="fa-IR" sz="2400" b="1" dirty="0" smtClean="0">
              <a:latin typeface="Times New Roman" pitchFamily="18" charset="0"/>
              <a:ea typeface="Batang"/>
              <a:cs typeface="Times New Roman" pitchFamily="18" charset="0"/>
            </a:endParaRPr>
          </a:p>
          <a:p>
            <a:pPr marL="0" marR="0" algn="r" rtl="1">
              <a:spcBef>
                <a:spcPts val="1200"/>
              </a:spcBef>
              <a:spcAft>
                <a:spcPts val="300"/>
              </a:spcAft>
            </a:pPr>
            <a:r>
              <a:rPr lang="en-US" sz="2400" b="1" dirty="0" smtClean="0">
                <a:latin typeface="Times New Roman" pitchFamily="18" charset="0"/>
                <a:ea typeface="Batang"/>
                <a:cs typeface="Times New Roman" pitchFamily="18" charset="0"/>
              </a:rPr>
              <a:t>Author[au]</a:t>
            </a:r>
            <a:endParaRPr lang="fa-IR" sz="2400" b="1" dirty="0" smtClean="0">
              <a:latin typeface="Times New Roman" pitchFamily="18" charset="0"/>
              <a:ea typeface="Batang"/>
              <a:cs typeface="Times New Roman" pitchFamily="18" charset="0"/>
            </a:endParaRPr>
          </a:p>
          <a:p>
            <a:pPr marL="0" marR="0" algn="r" rtl="1">
              <a:spcBef>
                <a:spcPts val="1200"/>
              </a:spcBef>
              <a:spcAft>
                <a:spcPts val="300"/>
              </a:spcAft>
            </a:pPr>
            <a:r>
              <a:rPr lang="en-US" sz="2400" b="1" dirty="0" smtClean="0">
                <a:latin typeface="Times New Roman" pitchFamily="18" charset="0"/>
                <a:ea typeface="Batang"/>
                <a:cs typeface="Times New Roman" pitchFamily="18" charset="0"/>
              </a:rPr>
              <a:t>MeSH Major Topic[majr]</a:t>
            </a:r>
            <a:endParaRPr lang="fa-IR" sz="2400" b="1" dirty="0" smtClean="0">
              <a:latin typeface="Times New Roman" pitchFamily="18" charset="0"/>
              <a:ea typeface="Batang"/>
              <a:cs typeface="Times New Roman" pitchFamily="18" charset="0"/>
            </a:endParaRPr>
          </a:p>
          <a:p>
            <a:pPr lvl="0" algn="r" rtl="1"/>
            <a:r>
              <a:rPr lang="ar-SA" sz="2800" dirty="0">
                <a:latin typeface="Times New Roman" pitchFamily="18" charset="0"/>
                <a:cs typeface="Times New Roman" pitchFamily="18" charset="0"/>
              </a:rPr>
              <a:t>از کادر جستجو استفاده کنید، مقالاتی را بیابید که توسط </a:t>
            </a:r>
            <a:r>
              <a:rPr lang="x-none" sz="2800" dirty="0">
                <a:latin typeface="Times New Roman" pitchFamily="18" charset="0"/>
                <a:cs typeface="Times New Roman" pitchFamily="18" charset="0"/>
              </a:rPr>
              <a:t>Jerry Swanson</a:t>
            </a:r>
            <a:r>
              <a:rPr lang="ar-SA" sz="2800" dirty="0">
                <a:latin typeface="Times New Roman" pitchFamily="18" charset="0"/>
                <a:cs typeface="Times New Roman" pitchFamily="18" charset="0"/>
              </a:rPr>
              <a:t> از </a:t>
            </a:r>
            <a:r>
              <a:rPr lang="x-none" sz="2800" dirty="0">
                <a:latin typeface="Times New Roman" pitchFamily="18" charset="0"/>
                <a:cs typeface="Times New Roman" pitchFamily="18" charset="0"/>
              </a:rPr>
              <a:t>Mayo Clinic</a:t>
            </a:r>
            <a:r>
              <a:rPr lang="ar-SA" sz="2800" dirty="0">
                <a:latin typeface="Times New Roman" pitchFamily="18" charset="0"/>
                <a:cs typeface="Times New Roman" pitchFamily="18" charset="0"/>
              </a:rPr>
              <a:t> انجام شده باشد.</a:t>
            </a:r>
            <a:endParaRPr lang="en-US" sz="2800" dirty="0">
              <a:latin typeface="Times New Roman" pitchFamily="18" charset="0"/>
              <a:cs typeface="Times New Roman" pitchFamily="18" charset="0"/>
            </a:endParaRPr>
          </a:p>
          <a:p>
            <a:pPr marL="0" indent="0" algn="r" rtl="1">
              <a:buNone/>
            </a:pPr>
            <a:endParaRPr lang="en-US" sz="2800" dirty="0"/>
          </a:p>
          <a:p>
            <a:pPr marL="0" marR="0" algn="r" rtl="1">
              <a:spcBef>
                <a:spcPts val="1200"/>
              </a:spcBef>
              <a:spcAft>
                <a:spcPts val="300"/>
              </a:spcAft>
            </a:pPr>
            <a:endParaRPr lang="en-US" sz="2800" b="1" dirty="0">
              <a:effectLst/>
              <a:latin typeface="Times New Roman"/>
              <a:ea typeface="Batang"/>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5638800"/>
            <a:ext cx="3200400" cy="106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7607641"/>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p:cNvPicPr>
            <a:picLocks noGrp="1" noChangeAspect="1" noChangeArrowheads="1"/>
          </p:cNvPicPr>
          <p:nvPr>
            <p:ph idx="1"/>
          </p:nvPr>
        </p:nvPicPr>
        <p:blipFill>
          <a:blip r:embed="rId2" cstate="print"/>
          <a:srcRect/>
          <a:stretch>
            <a:fillRect/>
          </a:stretch>
        </p:blipFill>
        <p:spPr bwMode="auto">
          <a:xfrm>
            <a:off x="457200" y="785794"/>
            <a:ext cx="8329642" cy="535785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b="1" dirty="0" smtClean="0">
                <a:solidFill>
                  <a:srgbClr val="002060"/>
                </a:solidFill>
                <a:latin typeface="Times New Roman" pitchFamily="18" charset="0"/>
                <a:cs typeface="Times New Roman" pitchFamily="18" charset="0"/>
              </a:rPr>
              <a:t>قوانین استفاده از برچسبها</a:t>
            </a:r>
            <a:endParaRPr lang="en-US" sz="32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r" rtl="1"/>
            <a:r>
              <a:rPr lang="ar-SA" sz="2800" dirty="0" smtClean="0">
                <a:latin typeface="Times New Roman" pitchFamily="18" charset="0"/>
                <a:cs typeface="Times New Roman" pitchFamily="18" charset="0"/>
              </a:rPr>
              <a:t>برچسب </a:t>
            </a:r>
            <a:r>
              <a:rPr lang="ar-SA" sz="2800" dirty="0">
                <a:latin typeface="Times New Roman" pitchFamily="18" charset="0"/>
                <a:cs typeface="Times New Roman" pitchFamily="18" charset="0"/>
              </a:rPr>
              <a:t>مورد نظر باید پس از واژه بیاید.</a:t>
            </a:r>
            <a:endParaRPr lang="en-US" sz="2800" dirty="0">
              <a:latin typeface="Times New Roman" pitchFamily="18" charset="0"/>
              <a:cs typeface="Times New Roman" pitchFamily="18" charset="0"/>
            </a:endParaRPr>
          </a:p>
          <a:p>
            <a:pPr algn="r" rtl="1"/>
            <a:r>
              <a:rPr lang="ar-SA" sz="2800" dirty="0">
                <a:latin typeface="Times New Roman" pitchFamily="18" charset="0"/>
                <a:cs typeface="Times New Roman" pitchFamily="18" charset="0"/>
              </a:rPr>
              <a:t>شکل صحیح:</a:t>
            </a:r>
            <a:r>
              <a:rPr lang="x-none" sz="2800" dirty="0">
                <a:latin typeface="Times New Roman" pitchFamily="18" charset="0"/>
                <a:cs typeface="Times New Roman" pitchFamily="18" charset="0"/>
              </a:rPr>
              <a:t> aromatherapy [mh]</a:t>
            </a:r>
            <a:endParaRPr lang="en-US" sz="2800" dirty="0">
              <a:latin typeface="Times New Roman" pitchFamily="18" charset="0"/>
              <a:cs typeface="Times New Roman" pitchFamily="18" charset="0"/>
            </a:endParaRPr>
          </a:p>
          <a:p>
            <a:pPr algn="r" rtl="1"/>
            <a:r>
              <a:rPr lang="ar-SA" sz="2800" dirty="0">
                <a:latin typeface="Times New Roman" pitchFamily="18" charset="0"/>
                <a:cs typeface="Times New Roman" pitchFamily="18" charset="0"/>
              </a:rPr>
              <a:t>شکل ناصحیح: </a:t>
            </a:r>
            <a:r>
              <a:rPr lang="x-none" sz="2800" dirty="0">
                <a:latin typeface="Times New Roman" pitchFamily="18" charset="0"/>
                <a:cs typeface="Times New Roman" pitchFamily="18" charset="0"/>
              </a:rPr>
              <a:t>[mh] aromatherapy</a:t>
            </a:r>
            <a:endParaRPr lang="en-US" sz="2800" dirty="0">
              <a:latin typeface="Times New Roman" pitchFamily="18" charset="0"/>
              <a:cs typeface="Times New Roman" pitchFamily="18" charset="0"/>
            </a:endParaRPr>
          </a:p>
          <a:p>
            <a:pPr lvl="0" algn="r" rtl="1"/>
            <a:r>
              <a:rPr lang="ar-SA" sz="2800" dirty="0">
                <a:latin typeface="Times New Roman" pitchFamily="18" charset="0"/>
                <a:cs typeface="Times New Roman" pitchFamily="18" charset="0"/>
              </a:rPr>
              <a:t>برچسب مورد نظر باید داخل قلاب قرار گیرد.</a:t>
            </a:r>
            <a:endParaRPr lang="en-US" sz="2800" dirty="0">
              <a:latin typeface="Times New Roman" pitchFamily="18" charset="0"/>
              <a:cs typeface="Times New Roman" pitchFamily="18" charset="0"/>
            </a:endParaRPr>
          </a:p>
          <a:p>
            <a:pPr lvl="0" algn="r" rtl="1"/>
            <a:r>
              <a:rPr lang="ar-SA" sz="2800" dirty="0">
                <a:latin typeface="Times New Roman" pitchFamily="18" charset="0"/>
                <a:cs typeface="Times New Roman" pitchFamily="18" charset="0"/>
              </a:rPr>
              <a:t>ایجاد فاصله، بزرگ نویس و یا کوچک نویس کردن واژه ها و یا برچسب مشکلی ایجاد نمیکند.</a:t>
            </a:r>
            <a:endParaRPr lang="en-US" sz="2800" dirty="0">
              <a:latin typeface="Times New Roman" pitchFamily="18" charset="0"/>
              <a:cs typeface="Times New Roman" pitchFamily="18" charset="0"/>
            </a:endParaRPr>
          </a:p>
          <a:p>
            <a:pPr algn="r" rtl="1"/>
            <a:r>
              <a:rPr lang="x-none" sz="2800" dirty="0">
                <a:latin typeface="Times New Roman" pitchFamily="18" charset="0"/>
                <a:cs typeface="Times New Roman" pitchFamily="18" charset="0"/>
              </a:rPr>
              <a:t>	ice [mh] = Ice[mh] = ICE [MH]</a:t>
            </a:r>
            <a:endParaRPr lang="en-US" sz="2800" dirty="0">
              <a:latin typeface="Times New Roman" pitchFamily="18" charset="0"/>
              <a:cs typeface="Times New Roman" pitchFamily="18" charset="0"/>
            </a:endParaRPr>
          </a:p>
          <a:p>
            <a:pPr algn="r" rtl="1"/>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075028401"/>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00034" y="1285860"/>
            <a:ext cx="8229600" cy="4389120"/>
          </a:xfrm>
        </p:spPr>
        <p:txBody>
          <a:bodyPr>
            <a:noAutofit/>
          </a:bodyPr>
          <a:lstStyle/>
          <a:p>
            <a:pPr algn="r" rtl="1">
              <a:lnSpc>
                <a:spcPct val="160000"/>
              </a:lnSpc>
            </a:pPr>
            <a:r>
              <a:rPr lang="fa-IR" sz="2000" dirty="0" smtClean="0">
                <a:latin typeface="Times New Roman" pitchFamily="18" charset="0"/>
                <a:ea typeface="Batang"/>
                <a:cs typeface="Times New Roman" pitchFamily="18" charset="0"/>
              </a:rPr>
              <a:t>پوشش بانک اطلاعاتی مربوط به تمام کشورهاست ولی نزدیک به 90% رکوردها از منابع انگلیسی یا دارای چکیده انگلیسی است.</a:t>
            </a:r>
          </a:p>
          <a:p>
            <a:pPr algn="r" rtl="1">
              <a:lnSpc>
                <a:spcPct val="160000"/>
              </a:lnSpc>
            </a:pPr>
            <a:r>
              <a:rPr lang="fa-IR" sz="2000" dirty="0" smtClean="0">
                <a:latin typeface="Times New Roman" pitchFamily="18" charset="0"/>
                <a:ea typeface="Batang"/>
                <a:cs typeface="Times New Roman" pitchFamily="18" charset="0"/>
              </a:rPr>
              <a:t>دامنه مدلاین شامل موضوعات مختلفی مانند متون پیراپزشکی، جمعیت، دامپزشکی، بهداشت کاری، آسیب شناسی، فیزیولوژی، سم شناسی، رادیولوژی، پزشکی اطفال، جراحی، بیهوشی، مراقبتهای بهداشتی، کتابداری و اطلاع رسانی پزشکی، پرستاری، تولید مثل، ناهنجاریها، آسیب شناسی، دندانپزشکی، انگل شناسی، مباحث اخلاقی وقانونی، آناتومی، ارگانیسمها، بیماریها، روانپزشکی، روانشناسی، میکروبشناسی، ارائه مراقبت سلامت، تغذیه، فارماکولوژی، بهداشت محیط و غیره ... است.</a:t>
            </a:r>
            <a:endParaRPr lang="en-US" sz="2000" dirty="0" smtClean="0">
              <a:latin typeface="Times New Roman" pitchFamily="18" charset="0"/>
              <a:ea typeface="Batang"/>
              <a:cs typeface="Times New Roman" pitchFamily="18" charset="0"/>
            </a:endParaRPr>
          </a:p>
          <a:p>
            <a:pPr>
              <a:lnSpc>
                <a:spcPct val="160000"/>
              </a:lnSpc>
            </a:pPr>
            <a:endParaRPr lang="en-US" sz="2000" dirty="0">
              <a:latin typeface="Times New Roman" pitchFamily="18" charset="0"/>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7504" y="548680"/>
            <a:ext cx="7200800" cy="6192688"/>
          </a:xfrm>
        </p:spPr>
        <p:txBody>
          <a:bodyPr>
            <a:normAutofit lnSpcReduction="10000"/>
          </a:bodyPr>
          <a:lstStyle/>
          <a:p>
            <a:pPr algn="just" rtl="1">
              <a:buFontTx/>
              <a:buNone/>
              <a:defRPr/>
            </a:pPr>
            <a:endParaRPr lang="en-US" sz="4400" dirty="0" smtClean="0">
              <a:latin typeface="IranNastaliq" pitchFamily="18" charset="0"/>
              <a:cs typeface="IranNastaliq" pitchFamily="18" charset="0"/>
            </a:endParaRPr>
          </a:p>
          <a:p>
            <a:pPr algn="just" rtl="1">
              <a:buFontTx/>
              <a:buNone/>
              <a:defRPr/>
            </a:pPr>
            <a:r>
              <a:rPr lang="fa-IR" sz="4400" dirty="0" smtClean="0">
                <a:latin typeface="IranNastaliq" pitchFamily="18" charset="0"/>
                <a:cs typeface="IranNastaliq" pitchFamily="18" charset="0"/>
              </a:rPr>
              <a:t>بماند سال‌ها اين نظم و ترتيب</a:t>
            </a:r>
          </a:p>
          <a:p>
            <a:pPr lvl="4" algn="just" rtl="1">
              <a:buFontTx/>
              <a:buNone/>
              <a:defRPr/>
            </a:pPr>
            <a:r>
              <a:rPr lang="en-US" sz="4400" dirty="0" smtClean="0">
                <a:latin typeface="IranNastaliq" pitchFamily="18" charset="0"/>
                <a:cs typeface="IranNastaliq" pitchFamily="18" charset="0"/>
              </a:rPr>
              <a:t>                                             </a:t>
            </a:r>
          </a:p>
          <a:p>
            <a:pPr lvl="4" algn="just" rtl="1">
              <a:buFontTx/>
              <a:buNone/>
              <a:defRPr/>
            </a:pPr>
            <a:r>
              <a:rPr lang="en-US" sz="4400" dirty="0" smtClean="0">
                <a:latin typeface="IranNastaliq" pitchFamily="18" charset="0"/>
                <a:cs typeface="IranNastaliq" pitchFamily="18" charset="0"/>
              </a:rPr>
              <a:t>                  </a:t>
            </a:r>
            <a:r>
              <a:rPr lang="fa-IR" sz="4400" dirty="0" smtClean="0">
                <a:latin typeface="IranNastaliq" pitchFamily="18" charset="0"/>
                <a:cs typeface="IranNastaliq" pitchFamily="18" charset="0"/>
              </a:rPr>
              <a:t>زما هر ذره خاک افتاده جايی</a:t>
            </a:r>
          </a:p>
          <a:p>
            <a:pPr lvl="4" algn="just" rtl="1">
              <a:buFontTx/>
              <a:buNone/>
              <a:defRPr/>
            </a:pPr>
            <a:endParaRPr lang="fa-IR" sz="4400" dirty="0" smtClean="0">
              <a:latin typeface="IranNastaliq" pitchFamily="18" charset="0"/>
              <a:cs typeface="IranNastaliq" pitchFamily="18" charset="0"/>
            </a:endParaRPr>
          </a:p>
          <a:p>
            <a:pPr lvl="4" indent="-2057400" algn="just" rtl="1">
              <a:buFontTx/>
              <a:buNone/>
              <a:defRPr/>
            </a:pPr>
            <a:r>
              <a:rPr lang="fa-IR" sz="4400" dirty="0" smtClean="0">
                <a:latin typeface="IranNastaliq" pitchFamily="18" charset="0"/>
                <a:cs typeface="IranNastaliq" pitchFamily="18" charset="0"/>
              </a:rPr>
              <a:t>غرض نقشی است کز ما بازماند</a:t>
            </a:r>
          </a:p>
          <a:p>
            <a:pPr lvl="4" algn="just" rtl="1">
              <a:buFontTx/>
              <a:buNone/>
              <a:defRPr/>
            </a:pPr>
            <a:r>
              <a:rPr lang="fa-IR" sz="4400" dirty="0" smtClean="0">
                <a:latin typeface="IranNastaliq" pitchFamily="18" charset="0"/>
                <a:cs typeface="IranNastaliq" pitchFamily="18" charset="0"/>
              </a:rPr>
              <a:t> </a:t>
            </a:r>
            <a:r>
              <a:rPr lang="en-US" sz="4400" dirty="0" smtClean="0">
                <a:latin typeface="IranNastaliq" pitchFamily="18" charset="0"/>
                <a:cs typeface="IranNastaliq" pitchFamily="18" charset="0"/>
              </a:rPr>
              <a:t>                                       </a:t>
            </a:r>
          </a:p>
          <a:p>
            <a:pPr lvl="4" algn="just" rtl="1">
              <a:buFontTx/>
              <a:buNone/>
              <a:defRPr/>
            </a:pPr>
            <a:r>
              <a:rPr lang="fa-IR" sz="4400" dirty="0" smtClean="0">
                <a:latin typeface="IranNastaliq" pitchFamily="18" charset="0"/>
                <a:cs typeface="IranNastaliq" pitchFamily="18" charset="0"/>
              </a:rPr>
              <a:t>	که هستی را نمی‌بينم بقايی</a:t>
            </a:r>
          </a:p>
          <a:p>
            <a:endParaRPr lang="en-US" sz="4400" dirty="0">
              <a:latin typeface="IranNastaliq" pitchFamily="18" charset="0"/>
              <a:cs typeface="IranNastaliq" pitchFamily="18" charset="0"/>
            </a:endParaRPr>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609600"/>
          </a:xfrm>
        </p:spPr>
        <p:txBody>
          <a:bodyPr>
            <a:noAutofit/>
          </a:bodyPr>
          <a:lstStyle/>
          <a:p>
            <a:pPr marL="274320" lvl="0" indent="-274320" algn="r" rtl="1">
              <a:spcBef>
                <a:spcPct val="20000"/>
              </a:spcBef>
            </a:pPr>
            <a:r>
              <a:rPr lang="fa-IR" sz="4000" b="1" dirty="0">
                <a:solidFill>
                  <a:prstClr val="black"/>
                </a:solidFill>
                <a:latin typeface="Times New Roman" pitchFamily="18" charset="0"/>
                <a:ea typeface="MS Mincho"/>
                <a:cs typeface="Times New Roman" pitchFamily="18" charset="0"/>
              </a:rPr>
              <a:t/>
            </a:r>
            <a:br>
              <a:rPr lang="fa-IR" sz="4000" b="1" dirty="0">
                <a:solidFill>
                  <a:prstClr val="black"/>
                </a:solidFill>
                <a:latin typeface="Times New Roman" pitchFamily="18" charset="0"/>
                <a:ea typeface="MS Mincho"/>
                <a:cs typeface="Times New Roman" pitchFamily="18" charset="0"/>
              </a:rPr>
            </a:br>
            <a:r>
              <a:rPr lang="ar-SA" sz="4000" b="1" dirty="0">
                <a:solidFill>
                  <a:srgbClr val="002060"/>
                </a:solidFill>
                <a:latin typeface="Times New Roman" pitchFamily="18" charset="0"/>
                <a:ea typeface="MS Mincho"/>
                <a:cs typeface="Times New Roman" pitchFamily="18" charset="0"/>
              </a:rPr>
              <a:t>جستجو به کمک </a:t>
            </a:r>
            <a:r>
              <a:rPr lang="en-US" sz="4000" b="1" dirty="0">
                <a:solidFill>
                  <a:srgbClr val="002060"/>
                </a:solidFill>
                <a:latin typeface="Times New Roman" pitchFamily="18" charset="0"/>
                <a:ea typeface="MS Mincho"/>
                <a:cs typeface="Times New Roman" pitchFamily="18" charset="0"/>
              </a:rPr>
              <a:t>MeSH Database</a:t>
            </a:r>
            <a:endParaRPr lang="en-US" sz="40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r" rtl="1"/>
            <a:r>
              <a:rPr lang="en-US" b="1" dirty="0" smtClean="0"/>
              <a:t>MeSH </a:t>
            </a:r>
            <a:r>
              <a:rPr lang="ar-SA" b="1" dirty="0"/>
              <a:t>چیست؟</a:t>
            </a:r>
            <a:endParaRPr lang="en-US" dirty="0"/>
          </a:p>
          <a:p>
            <a:pPr lvl="0" algn="r" rtl="1"/>
            <a:r>
              <a:rPr lang="ar-SA" dirty="0"/>
              <a:t>سرنام اختصاری برای </a:t>
            </a:r>
            <a:r>
              <a:rPr lang="en-US" dirty="0"/>
              <a:t>Medical Subject Headings</a:t>
            </a:r>
            <a:r>
              <a:rPr lang="ar-SA" dirty="0"/>
              <a:t>.</a:t>
            </a:r>
            <a:endParaRPr lang="en-US" dirty="0"/>
          </a:p>
          <a:p>
            <a:pPr lvl="0" algn="r" rtl="1"/>
            <a:r>
              <a:rPr lang="fa-IR" dirty="0" smtClean="0"/>
              <a:t>تزاروسی است که مشابه </a:t>
            </a:r>
            <a:r>
              <a:rPr lang="fa-IR" dirty="0"/>
              <a:t>کلیدواژه در دیگر </a:t>
            </a:r>
            <a:r>
              <a:rPr lang="fa-IR" dirty="0" smtClean="0"/>
              <a:t>سیستمها عمل میکند.</a:t>
            </a:r>
            <a:endParaRPr lang="en-US" dirty="0"/>
          </a:p>
          <a:p>
            <a:pPr lvl="0" algn="r" rtl="1"/>
            <a:r>
              <a:rPr lang="fa-IR" dirty="0"/>
              <a:t>مورد استفاده برای نمایه سازی مقالات ژورنالها برای مدلاین و همچنین جهت فهرست نویسی کتب و مواد سمعی بصری.</a:t>
            </a:r>
            <a:endParaRPr lang="en-US" dirty="0"/>
          </a:p>
          <a:p>
            <a:pPr lvl="0" algn="r" rtl="1"/>
            <a:r>
              <a:rPr lang="fa-IR" dirty="0"/>
              <a:t>مورد استفاده برای </a:t>
            </a:r>
            <a:r>
              <a:rPr lang="fa-IR" dirty="0" smtClean="0"/>
              <a:t>محققان جهت بازیابی منابع</a:t>
            </a:r>
            <a:endParaRPr lang="en-US" dirty="0"/>
          </a:p>
          <a:p>
            <a:pPr lvl="0" algn="r" rtl="1"/>
            <a:r>
              <a:rPr lang="fa-IR" dirty="0"/>
              <a:t>بصورت سالیانه بازنگری می شود.</a:t>
            </a:r>
            <a:endParaRPr lang="en-US" dirty="0"/>
          </a:p>
          <a:p>
            <a:pPr lvl="0" algn="r" rtl="1"/>
            <a:r>
              <a:rPr lang="ar-SA" dirty="0"/>
              <a:t>ابزاري براي يکدستي و يکسان سازي متون و منابع حوزه زيست پزشکي که از ويژگي هاي پايگاه مدلاين محسوب مي شود. </a:t>
            </a:r>
            <a:endParaRPr lang="en-US" dirty="0"/>
          </a:p>
          <a:p>
            <a:pPr algn="r" rtl="1"/>
            <a:endParaRPr lang="en-US" dirty="0"/>
          </a:p>
        </p:txBody>
      </p:sp>
    </p:spTree>
    <p:extLst>
      <p:ext uri="{BB962C8B-B14F-4D97-AF65-F5344CB8AC3E}">
        <p14:creationId xmlns:p14="http://schemas.microsoft.com/office/powerpoint/2010/main" val="4126321181"/>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115616" y="188640"/>
            <a:ext cx="7930128" cy="6858000"/>
          </a:xfrm>
        </p:spPr>
        <p:txBody>
          <a:bodyPr>
            <a:normAutofit/>
          </a:bodyPr>
          <a:lstStyle/>
          <a:p>
            <a:pPr marL="82296" indent="0" algn="r" rtl="1">
              <a:buNone/>
            </a:pPr>
            <a:endParaRPr lang="fa-IR" dirty="0" smtClean="0">
              <a:latin typeface="Times New Roman" pitchFamily="18" charset="0"/>
              <a:cs typeface="Times New Roman" pitchFamily="18" charset="0"/>
            </a:endParaRPr>
          </a:p>
          <a:p>
            <a:pPr marL="82296" indent="0" algn="r" rtl="1">
              <a:buNone/>
            </a:pPr>
            <a:r>
              <a:rPr lang="fa-IR" dirty="0" smtClean="0">
                <a:latin typeface="Times New Roman" pitchFamily="18" charset="0"/>
                <a:cs typeface="Times New Roman" pitchFamily="18" charset="0"/>
              </a:rPr>
              <a:t>ممکن است نویسندگان مقالات از اسامی مختلف علمی برای بیان موضوعی خاص استفاده کنند مثلا</a:t>
            </a:r>
            <a:endParaRPr lang="en-US" dirty="0" smtClean="0">
              <a:latin typeface="Times New Roman" pitchFamily="18" charset="0"/>
              <a:cs typeface="Times New Roman" pitchFamily="18" charset="0"/>
            </a:endParaRPr>
          </a:p>
          <a:p>
            <a:pPr>
              <a:buFont typeface="Wingdings" pitchFamily="2" charset="2"/>
              <a:buChar char="q"/>
            </a:pPr>
            <a:r>
              <a:rPr lang="fa-I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Diabetes type 1</a:t>
            </a:r>
          </a:p>
          <a:p>
            <a:pPr>
              <a:buFont typeface="Wingdings" pitchFamily="2" charset="2"/>
              <a:buChar char="q"/>
            </a:pPr>
            <a:r>
              <a:rPr lang="en-US" dirty="0">
                <a:latin typeface="Times New Roman" pitchFamily="18" charset="0"/>
                <a:cs typeface="Times New Roman" pitchFamily="18" charset="0"/>
              </a:rPr>
              <a:t>Insulin dependent diabetes</a:t>
            </a:r>
          </a:p>
          <a:p>
            <a:pPr>
              <a:buFont typeface="Wingdings" pitchFamily="2" charset="2"/>
              <a:buChar char="q"/>
            </a:pPr>
            <a:r>
              <a:rPr lang="en-US" dirty="0">
                <a:latin typeface="Times New Roman" pitchFamily="18" charset="0"/>
                <a:cs typeface="Times New Roman" pitchFamily="18" charset="0"/>
              </a:rPr>
              <a:t>Diabets mellitus sudden </a:t>
            </a:r>
            <a:r>
              <a:rPr lang="en-US" dirty="0" smtClean="0">
                <a:latin typeface="Times New Roman" pitchFamily="18" charset="0"/>
                <a:cs typeface="Times New Roman" pitchFamily="18" charset="0"/>
              </a:rPr>
              <a:t>onset</a:t>
            </a:r>
            <a:endParaRPr lang="fa-IR" dirty="0" smtClean="0">
              <a:latin typeface="Times New Roman" pitchFamily="18" charset="0"/>
              <a:cs typeface="Times New Roman" pitchFamily="18" charset="0"/>
            </a:endParaRPr>
          </a:p>
          <a:p>
            <a:pPr>
              <a:buFont typeface="Wingdings" pitchFamily="2" charset="2"/>
              <a:buChar char="q"/>
            </a:pPr>
            <a:r>
              <a:rPr lang="en-US" dirty="0" smtClean="0">
                <a:latin typeface="Times New Roman" pitchFamily="18" charset="0"/>
                <a:cs typeface="Times New Roman" pitchFamily="18" charset="0"/>
              </a:rPr>
              <a:t>IDDM</a:t>
            </a:r>
            <a:endParaRPr lang="fa-IR" dirty="0" smtClean="0">
              <a:latin typeface="Times New Roman" pitchFamily="18" charset="0"/>
              <a:cs typeface="Times New Roman" pitchFamily="18" charset="0"/>
            </a:endParaRPr>
          </a:p>
          <a:p>
            <a:pPr>
              <a:buFont typeface="Wingdings" pitchFamily="2" charset="2"/>
              <a:buChar char="q"/>
            </a:pPr>
            <a:r>
              <a:rPr lang="en-US" dirty="0"/>
              <a:t>Juvenile Onset </a:t>
            </a:r>
            <a:r>
              <a:rPr lang="en-US" dirty="0" smtClean="0"/>
              <a:t>Diabetes</a:t>
            </a:r>
            <a:endParaRPr lang="fa-IR" dirty="0" smtClean="0"/>
          </a:p>
          <a:p>
            <a:pPr>
              <a:buFont typeface="Wingdings" pitchFamily="2" charset="2"/>
              <a:buChar char="q"/>
            </a:pPr>
            <a:r>
              <a:rPr lang="en-US" dirty="0"/>
              <a:t>Brittle Diabetes Mellitus</a:t>
            </a:r>
            <a:endParaRPr lang="en-US" dirty="0" smtClean="0">
              <a:latin typeface="Times New Roman" pitchFamily="18" charset="0"/>
              <a:cs typeface="Times New Roman" pitchFamily="18" charset="0"/>
            </a:endParaRPr>
          </a:p>
          <a:p>
            <a:pPr marL="82296" indent="0" algn="just" rtl="1">
              <a:buNone/>
            </a:pPr>
            <a:r>
              <a:rPr lang="fa-IR" b="1" dirty="0" smtClean="0">
                <a:solidFill>
                  <a:srgbClr val="FF0000"/>
                </a:solidFill>
                <a:latin typeface="Times New Roman" pitchFamily="18" charset="0"/>
                <a:cs typeface="Times New Roman" pitchFamily="18" charset="0"/>
              </a:rPr>
              <a:t>در اصطلاحنامه این واژه ها یکدست می شود و یکی انتخاب شده قرار می گیرد.</a:t>
            </a:r>
          </a:p>
          <a:p>
            <a:pPr marL="82296" indent="0">
              <a:buNone/>
            </a:pPr>
            <a:r>
              <a:rPr lang="en-US" b="1" dirty="0" smtClean="0">
                <a:latin typeface="Times New Roman" pitchFamily="18" charset="0"/>
                <a:cs typeface="Times New Roman" pitchFamily="18" charset="0"/>
              </a:rPr>
              <a:t>Diabetes </a:t>
            </a:r>
            <a:r>
              <a:rPr lang="en-US" b="1" dirty="0">
                <a:latin typeface="Times New Roman" pitchFamily="18" charset="0"/>
                <a:cs typeface="Times New Roman" pitchFamily="18" charset="0"/>
              </a:rPr>
              <a:t>Mellitus, Type 1</a:t>
            </a:r>
          </a:p>
          <a:p>
            <a:pPr marL="82296" indent="0" algn="r" rtl="1">
              <a:buNone/>
            </a:pPr>
            <a:r>
              <a:rPr lang="fa-IR" dirty="0" smtClean="0">
                <a:latin typeface="Times New Roman" pitchFamily="18" charset="0"/>
                <a:cs typeface="Times New Roman" pitchFamily="18" charset="0"/>
              </a:rPr>
              <a:t>تمامی مقالات مربوط به این موضوع تحت سرعنوان موضوعی فوق نمایه و جستجو می شوند.</a:t>
            </a:r>
            <a:endParaRPr lang="en-US" dirty="0" smtClean="0">
              <a:latin typeface="Times New Roman" pitchFamily="18" charset="0"/>
              <a:cs typeface="Times New Roman" pitchFamily="18" charset="0"/>
            </a:endParaRPr>
          </a:p>
          <a:p>
            <a:pPr marL="82296" indent="0" algn="r">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089761823"/>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3" cstate="print"/>
          <a:srcRect/>
          <a:stretch>
            <a:fillRect/>
          </a:stretch>
        </p:blipFill>
        <p:spPr bwMode="auto">
          <a:xfrm>
            <a:off x="395536" y="692696"/>
            <a:ext cx="1584176" cy="3429000"/>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2400300" y="1700808"/>
            <a:ext cx="6743700" cy="1152128"/>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0" y="4293096"/>
            <a:ext cx="9058275" cy="2714625"/>
          </a:xfrm>
          <a:prstGeom prst="rect">
            <a:avLst/>
          </a:prstGeom>
          <a:noFill/>
          <a:ln w="9525">
            <a:noFill/>
            <a:miter lim="800000"/>
            <a:headEnd/>
            <a:tailEnd/>
          </a:ln>
        </p:spPr>
      </p:pic>
    </p:spTree>
    <p:extLst>
      <p:ext uri="{BB962C8B-B14F-4D97-AF65-F5344CB8AC3E}">
        <p14:creationId xmlns:p14="http://schemas.microsoft.com/office/powerpoint/2010/main" val="302817494"/>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cstate="print"/>
          <a:srcRect/>
          <a:stretch>
            <a:fillRect/>
          </a:stretch>
        </p:blipFill>
        <p:spPr bwMode="auto">
          <a:xfrm>
            <a:off x="899592" y="764704"/>
            <a:ext cx="7200800" cy="666936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71472" y="1928802"/>
            <a:ext cx="8229600" cy="5817880"/>
          </a:xfrm>
        </p:spPr>
        <p:txBody>
          <a:bodyPr>
            <a:normAutofit/>
          </a:bodyPr>
          <a:lstStyle/>
          <a:p>
            <a:pPr marL="342900" marR="0" lvl="0" indent="-342900" algn="just" rtl="1">
              <a:lnSpc>
                <a:spcPct val="150000"/>
              </a:lnSpc>
              <a:spcBef>
                <a:spcPts val="0"/>
              </a:spcBef>
              <a:spcAft>
                <a:spcPts val="0"/>
              </a:spcAft>
              <a:tabLst>
                <a:tab pos="457200" algn="l"/>
              </a:tabLst>
            </a:pPr>
            <a:r>
              <a:rPr lang="fa-IR" sz="2800" b="1" dirty="0" smtClean="0">
                <a:solidFill>
                  <a:srgbClr val="7030A0"/>
                </a:solidFill>
                <a:latin typeface="Times New Roman" pitchFamily="18" charset="0"/>
                <a:ea typeface="Batang"/>
                <a:cs typeface="Times New Roman" pitchFamily="18" charset="0"/>
              </a:rPr>
              <a:t>مثال: </a:t>
            </a:r>
            <a:r>
              <a:rPr lang="fa-IR" sz="2800" dirty="0" smtClean="0">
                <a:latin typeface="Times New Roman" pitchFamily="18" charset="0"/>
                <a:ea typeface="Batang"/>
                <a:cs typeface="Times New Roman" pitchFamily="18" charset="0"/>
              </a:rPr>
              <a:t>مقالاتی </a:t>
            </a:r>
            <a:r>
              <a:rPr lang="fa-IR" sz="2800" dirty="0">
                <a:latin typeface="Times New Roman" pitchFamily="18" charset="0"/>
                <a:ea typeface="Batang"/>
                <a:cs typeface="Times New Roman" pitchFamily="18" charset="0"/>
              </a:rPr>
              <a:t>را بیابید که مبحث اصلی مقاله </a:t>
            </a:r>
            <a:r>
              <a:rPr lang="x-none" sz="2800" dirty="0">
                <a:latin typeface="Times New Roman" pitchFamily="18" charset="0"/>
                <a:ea typeface="Batang"/>
                <a:cs typeface="Times New Roman" pitchFamily="18" charset="0"/>
              </a:rPr>
              <a:t>prostate cancer</a:t>
            </a:r>
            <a:r>
              <a:rPr lang="fa-IR" sz="2800" dirty="0">
                <a:latin typeface="Times New Roman" pitchFamily="18" charset="0"/>
                <a:ea typeface="Batang"/>
                <a:cs typeface="Times New Roman" pitchFamily="18" charset="0"/>
              </a:rPr>
              <a:t> باشد برای شروع جستجو از </a:t>
            </a:r>
            <a:r>
              <a:rPr lang="x-none" sz="2800" dirty="0">
                <a:latin typeface="Times New Roman" pitchFamily="18" charset="0"/>
                <a:ea typeface="Batang"/>
                <a:cs typeface="Times New Roman" pitchFamily="18" charset="0"/>
              </a:rPr>
              <a:t>MeSH Database</a:t>
            </a:r>
            <a:r>
              <a:rPr lang="fa-IR" sz="2800" dirty="0">
                <a:latin typeface="Times New Roman" pitchFamily="18" charset="0"/>
                <a:ea typeface="Batang"/>
                <a:cs typeface="Times New Roman" pitchFamily="18" charset="0"/>
              </a:rPr>
              <a:t> استفاده کنید. نتایج را به مطالعاتی درباره </a:t>
            </a:r>
            <a:r>
              <a:rPr lang="x-none" sz="2800" dirty="0">
                <a:latin typeface="Times New Roman" pitchFamily="18" charset="0"/>
                <a:ea typeface="Batang"/>
                <a:cs typeface="Times New Roman" pitchFamily="18" charset="0"/>
              </a:rPr>
              <a:t>treatment by leuprolide</a:t>
            </a:r>
            <a:r>
              <a:rPr lang="fa-IR" sz="2800" dirty="0">
                <a:latin typeface="Times New Roman" pitchFamily="18" charset="0"/>
                <a:ea typeface="Batang"/>
                <a:cs typeface="Times New Roman" pitchFamily="18" charset="0"/>
              </a:rPr>
              <a:t> محدود کنید.</a:t>
            </a:r>
            <a:endParaRPr lang="en-US" sz="2800" dirty="0">
              <a:latin typeface="Times New Roman" pitchFamily="18" charset="0"/>
              <a:ea typeface="Batang"/>
              <a:cs typeface="Times New Roman" pitchFamily="18" charset="0"/>
            </a:endParaRPr>
          </a:p>
          <a:p>
            <a:pPr marL="0" indent="0">
              <a:buNone/>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67459159"/>
      </p:ext>
    </p:extLst>
  </p:cSld>
  <p:clrMapOvr>
    <a:masterClrMapping/>
  </p:clrMapOvr>
  <p:transition spd="slow">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2333</TotalTime>
  <Words>1018</Words>
  <Application>Microsoft Office PowerPoint</Application>
  <PresentationFormat>On-screen Show (4:3)</PresentationFormat>
  <Paragraphs>168</Paragraphs>
  <Slides>40</Slides>
  <Notes>5</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Flow</vt:lpstr>
      <vt:lpstr>PowerPoint Presentation</vt:lpstr>
      <vt:lpstr>                          معرفیPubMed  (Pubmed.gov) یکی از کاربردی ترین موتورهای جستجوی پزشکی است  که از 1996، از طریق آن دسترسی به MEDLINE برای عموم به صورت رایگان میسر گشت.  PubMed اخیرا بیش از 33 میلیون رکورد کتابشناختی را دربردارد.   میزان جدید بودن PubMed : مقالات منتشر شده در ژورنالهایی نظیر JAMA  و NEJM در طی یک هفته و مقالات BMJ  و Lancet دو هفته پس از انتشار در مدلاین موجود می باشد. </vt:lpstr>
      <vt:lpstr>تفاوت بین Medline  و PubMed  </vt:lpstr>
      <vt:lpstr>PowerPoint Presentation</vt:lpstr>
      <vt:lpstr> جستجو به کمک MeSH Database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  additional filters</vt:lpstr>
      <vt:lpstr>PowerPoint Presentation</vt:lpstr>
      <vt:lpstr>PowerPoint Presentation</vt:lpstr>
      <vt:lpstr>عملگرهای منطقی بولین Boolean logical Operators </vt:lpstr>
      <vt:lpstr>عملگر منطقی OR=(یا): </vt:lpstr>
      <vt:lpstr>PowerPoint Presentation</vt:lpstr>
      <vt:lpstr>عملگر منطقی NOT: </vt:lpstr>
      <vt:lpstr>PowerPoint Presentation</vt:lpstr>
      <vt:lpstr>عملگر منطقی AND= (و): </vt:lpstr>
      <vt:lpstr>PowerPoint Presentation</vt:lpstr>
      <vt:lpstr>لانه گزینی nesting (استفاده درست از پرانتز) </vt:lpstr>
      <vt:lpstr>PowerPoint Presentation</vt:lpstr>
      <vt:lpstr>PowerPoint Presentation</vt:lpstr>
      <vt:lpstr>جستجو در فهرست ژورنالهای کتابخانه ملی پزشکی </vt:lpstr>
      <vt:lpstr>PowerPoint Presentation</vt:lpstr>
      <vt:lpstr>Broad Subject Terms </vt:lpstr>
      <vt:lpstr>استفاده از برچسبها برای جستجو Search Tags</vt:lpstr>
      <vt:lpstr>PowerPoint Presentation</vt:lpstr>
      <vt:lpstr>قوانین استفاده از برچسبها</vt:lpstr>
      <vt:lpstr>PowerPoint Presentation</vt:lpstr>
    </vt:vector>
  </TitlesOfParts>
  <Company>dr.a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آموزش گام به گام شیوه های جستجو در PubMed</dc:title>
  <dc:creator>User1</dc:creator>
  <cp:lastModifiedBy>sosan khodabandeh</cp:lastModifiedBy>
  <cp:revision>207</cp:revision>
  <dcterms:created xsi:type="dcterms:W3CDTF">2013-10-08T12:16:42Z</dcterms:created>
  <dcterms:modified xsi:type="dcterms:W3CDTF">2022-01-29T06:25:54Z</dcterms:modified>
</cp:coreProperties>
</file>