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36"/>
  </p:notesMasterIdLst>
  <p:sldIdLst>
    <p:sldId id="256" r:id="rId2"/>
    <p:sldId id="292" r:id="rId3"/>
    <p:sldId id="257" r:id="rId4"/>
    <p:sldId id="261" r:id="rId5"/>
    <p:sldId id="262" r:id="rId6"/>
    <p:sldId id="263" r:id="rId7"/>
    <p:sldId id="264"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3" r:id="rId34"/>
    <p:sldId id="291" r:id="rId3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33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C3DEF1F-05E5-466F-B0D5-947FF36861A1}" type="datetimeFigureOut">
              <a:rPr lang="fa-IR" smtClean="0"/>
              <a:t>1441/01/02</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489D3C3-593D-4C6D-8CE2-A166A390DF17}" type="slidenum">
              <a:rPr lang="fa-IR" smtClean="0"/>
              <a:t>‹#›</a:t>
            </a:fld>
            <a:endParaRPr lang="fa-IR"/>
          </a:p>
        </p:txBody>
      </p:sp>
    </p:spTree>
    <p:extLst>
      <p:ext uri="{BB962C8B-B14F-4D97-AF65-F5344CB8AC3E}">
        <p14:creationId xmlns:p14="http://schemas.microsoft.com/office/powerpoint/2010/main" val="48409915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5489D3C3-593D-4C6D-8CE2-A166A390DF17}" type="slidenum">
              <a:rPr lang="fa-IR" smtClean="0"/>
              <a:t>8</a:t>
            </a:fld>
            <a:endParaRPr lang="fa-IR"/>
          </a:p>
        </p:txBody>
      </p:sp>
    </p:spTree>
    <p:extLst>
      <p:ext uri="{BB962C8B-B14F-4D97-AF65-F5344CB8AC3E}">
        <p14:creationId xmlns:p14="http://schemas.microsoft.com/office/powerpoint/2010/main" val="1329385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5489D3C3-593D-4C6D-8CE2-A166A390DF17}" type="slidenum">
              <a:rPr lang="fa-IR" smtClean="0"/>
              <a:t>13</a:t>
            </a:fld>
            <a:endParaRPr lang="fa-IR"/>
          </a:p>
        </p:txBody>
      </p:sp>
    </p:spTree>
    <p:extLst>
      <p:ext uri="{BB962C8B-B14F-4D97-AF65-F5344CB8AC3E}">
        <p14:creationId xmlns:p14="http://schemas.microsoft.com/office/powerpoint/2010/main" val="239239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2F06559-DF4A-4EC7-A21B-99DC6484B3B4}" type="datetimeFigureOut">
              <a:rPr lang="fa-IR" smtClean="0"/>
              <a:t>1441/01/02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7860216-674A-4253-86E8-C2EE55E1D086}" type="slidenum">
              <a:rPr lang="fa-IR" smtClean="0"/>
              <a:t>‹#›</a:t>
            </a:fld>
            <a:endParaRPr lang="fa-I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F06559-DF4A-4EC7-A21B-99DC6484B3B4}" type="datetimeFigureOut">
              <a:rPr lang="fa-IR" smtClean="0"/>
              <a:t>1441/01/02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7860216-674A-4253-86E8-C2EE55E1D086}"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F06559-DF4A-4EC7-A21B-99DC6484B3B4}" type="datetimeFigureOut">
              <a:rPr lang="fa-IR" smtClean="0"/>
              <a:t>1441/01/02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7860216-674A-4253-86E8-C2EE55E1D086}"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2F06559-DF4A-4EC7-A21B-99DC6484B3B4}" type="datetimeFigureOut">
              <a:rPr lang="fa-IR" smtClean="0"/>
              <a:t>1441/01/02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7860216-674A-4253-86E8-C2EE55E1D086}" type="slidenum">
              <a:rPr lang="fa-IR" smtClean="0"/>
              <a:t>‹#›</a:t>
            </a:fld>
            <a:endParaRPr lang="fa-IR"/>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F06559-DF4A-4EC7-A21B-99DC6484B3B4}" type="datetimeFigureOut">
              <a:rPr lang="fa-IR" smtClean="0"/>
              <a:t>1441/01/02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7860216-674A-4253-86E8-C2EE55E1D086}"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2F06559-DF4A-4EC7-A21B-99DC6484B3B4}" type="datetimeFigureOut">
              <a:rPr lang="fa-IR" smtClean="0"/>
              <a:t>1441/01/02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7860216-674A-4253-86E8-C2EE55E1D086}" type="slidenum">
              <a:rPr lang="fa-IR" smtClean="0"/>
              <a:t>‹#›</a:t>
            </a:fld>
            <a:endParaRPr lang="fa-IR"/>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2F06559-DF4A-4EC7-A21B-99DC6484B3B4}" type="datetimeFigureOut">
              <a:rPr lang="fa-IR" smtClean="0"/>
              <a:t>1441/01/02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57860216-674A-4253-86E8-C2EE55E1D086}" type="slidenum">
              <a:rPr lang="fa-IR" smtClean="0"/>
              <a:t>‹#›</a:t>
            </a:fld>
            <a:endParaRPr lang="fa-IR"/>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2F06559-DF4A-4EC7-A21B-99DC6484B3B4}" type="datetimeFigureOut">
              <a:rPr lang="fa-IR" smtClean="0"/>
              <a:t>1441/01/02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57860216-674A-4253-86E8-C2EE55E1D086}"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F06559-DF4A-4EC7-A21B-99DC6484B3B4}" type="datetimeFigureOut">
              <a:rPr lang="fa-IR" smtClean="0"/>
              <a:t>1441/01/02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57860216-674A-4253-86E8-C2EE55E1D086}"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F06559-DF4A-4EC7-A21B-99DC6484B3B4}" type="datetimeFigureOut">
              <a:rPr lang="fa-IR" smtClean="0"/>
              <a:t>1441/01/02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7860216-674A-4253-86E8-C2EE55E1D086}"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F06559-DF4A-4EC7-A21B-99DC6484B3B4}" type="datetimeFigureOut">
              <a:rPr lang="fa-IR" smtClean="0"/>
              <a:t>1441/01/02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7860216-674A-4253-86E8-C2EE55E1D086}" type="slidenum">
              <a:rPr lang="fa-IR" smtClean="0"/>
              <a:t>‹#›</a:t>
            </a:fld>
            <a:endParaRPr lang="fa-I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92F06559-DF4A-4EC7-A21B-99DC6484B3B4}" type="datetimeFigureOut">
              <a:rPr lang="fa-IR" smtClean="0"/>
              <a:t>1441/01/02</a:t>
            </a:fld>
            <a:endParaRPr lang="fa-I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fa-I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57860216-674A-4253-86E8-C2EE55E1D086}"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608" y="1704513"/>
            <a:ext cx="7056784" cy="769441"/>
          </a:xfrm>
          <a:prstGeom prst="rect">
            <a:avLst/>
          </a:prstGeom>
          <a:noFill/>
        </p:spPr>
        <p:txBody>
          <a:bodyPr wrap="square" rtlCol="1">
            <a:spAutoFit/>
          </a:bodyPr>
          <a:lstStyle/>
          <a:p>
            <a:pPr algn="ctr"/>
            <a:r>
              <a:rPr lang="fa-IR" sz="4400" dirty="0" smtClean="0">
                <a:solidFill>
                  <a:schemeClr val="accent6">
                    <a:lumMod val="50000"/>
                  </a:schemeClr>
                </a:solidFill>
                <a:cs typeface="B Titr" pitchFamily="2" charset="-78"/>
              </a:rPr>
              <a:t>آشنایی با اصول کتابداری پزشکی </a:t>
            </a:r>
            <a:endParaRPr lang="fa-IR" sz="4400" dirty="0">
              <a:solidFill>
                <a:schemeClr val="accent6">
                  <a:lumMod val="50000"/>
                </a:schemeClr>
              </a:solidFill>
              <a:cs typeface="B Titr" pitchFamily="2" charset="-78"/>
            </a:endParaRPr>
          </a:p>
        </p:txBody>
      </p:sp>
      <p:sp>
        <p:nvSpPr>
          <p:cNvPr id="5" name="TextBox 4"/>
          <p:cNvSpPr txBox="1"/>
          <p:nvPr/>
        </p:nvSpPr>
        <p:spPr>
          <a:xfrm>
            <a:off x="1600920" y="3212976"/>
            <a:ext cx="6506368" cy="1331134"/>
          </a:xfrm>
          <a:prstGeom prst="rect">
            <a:avLst/>
          </a:prstGeom>
          <a:noFill/>
        </p:spPr>
        <p:txBody>
          <a:bodyPr wrap="square" rtlCol="1">
            <a:spAutoFit/>
          </a:bodyPr>
          <a:lstStyle/>
          <a:p>
            <a:pPr algn="ctr">
              <a:lnSpc>
                <a:spcPct val="150000"/>
              </a:lnSpc>
            </a:pPr>
            <a:r>
              <a:rPr lang="fa-IR" sz="2800" b="1" dirty="0" smtClean="0">
                <a:solidFill>
                  <a:schemeClr val="accent6">
                    <a:lumMod val="50000"/>
                  </a:schemeClr>
                </a:solidFill>
                <a:cs typeface="B Nazanin" pitchFamily="2" charset="-78"/>
              </a:rPr>
              <a:t>آیدا طالب پور</a:t>
            </a:r>
          </a:p>
          <a:p>
            <a:pPr algn="ctr">
              <a:lnSpc>
                <a:spcPct val="150000"/>
              </a:lnSpc>
            </a:pPr>
            <a:r>
              <a:rPr lang="fa-IR" sz="2800" b="1" dirty="0" smtClean="0">
                <a:solidFill>
                  <a:schemeClr val="accent6">
                    <a:lumMod val="50000"/>
                  </a:schemeClr>
                </a:solidFill>
                <a:cs typeface="B Nazanin" pitchFamily="2" charset="-78"/>
              </a:rPr>
              <a:t>کارشناسی کتابداری پزشکی</a:t>
            </a:r>
          </a:p>
        </p:txBody>
      </p:sp>
    </p:spTree>
    <p:extLst>
      <p:ext uri="{BB962C8B-B14F-4D97-AF65-F5344CB8AC3E}">
        <p14:creationId xmlns:p14="http://schemas.microsoft.com/office/powerpoint/2010/main" val="26729790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16625" y="431957"/>
            <a:ext cx="3960440" cy="523220"/>
          </a:xfrm>
          <a:prstGeom prst="rect">
            <a:avLst/>
          </a:prstGeom>
          <a:noFill/>
        </p:spPr>
        <p:txBody>
          <a:bodyPr wrap="square" rtlCol="1">
            <a:spAutoFit/>
          </a:bodyPr>
          <a:lstStyle/>
          <a:p>
            <a:r>
              <a:rPr lang="fa-IR" sz="2800" dirty="0" smtClean="0">
                <a:solidFill>
                  <a:schemeClr val="accent6">
                    <a:lumMod val="50000"/>
                  </a:schemeClr>
                </a:solidFill>
                <a:cs typeface="B Titr" pitchFamily="2" charset="-78"/>
              </a:rPr>
              <a:t>آموزش </a:t>
            </a:r>
            <a:r>
              <a:rPr lang="fa-IR" sz="2800" dirty="0">
                <a:solidFill>
                  <a:schemeClr val="accent6">
                    <a:lumMod val="50000"/>
                  </a:schemeClr>
                </a:solidFill>
                <a:cs typeface="B Titr" pitchFamily="2" charset="-78"/>
              </a:rPr>
              <a:t>کتابداری</a:t>
            </a:r>
            <a:r>
              <a:rPr lang="fa-IR" sz="2800" dirty="0" smtClean="0">
                <a:solidFill>
                  <a:schemeClr val="accent6">
                    <a:lumMod val="50000"/>
                  </a:schemeClr>
                </a:solidFill>
                <a:cs typeface="B Titr" pitchFamily="2" charset="-78"/>
              </a:rPr>
              <a:t> پزشکی </a:t>
            </a:r>
            <a:endParaRPr lang="fa-IR" sz="2800" dirty="0">
              <a:solidFill>
                <a:schemeClr val="accent6">
                  <a:lumMod val="50000"/>
                </a:schemeClr>
              </a:solidFill>
              <a:cs typeface="B Titr" pitchFamily="2" charset="-78"/>
            </a:endParaRPr>
          </a:p>
        </p:txBody>
      </p:sp>
      <p:sp>
        <p:nvSpPr>
          <p:cNvPr id="5" name="TextBox 4"/>
          <p:cNvSpPr txBox="1"/>
          <p:nvPr/>
        </p:nvSpPr>
        <p:spPr>
          <a:xfrm>
            <a:off x="141333" y="1432181"/>
            <a:ext cx="8352928" cy="3785652"/>
          </a:xfrm>
          <a:prstGeom prst="rect">
            <a:avLst/>
          </a:prstGeom>
          <a:noFill/>
        </p:spPr>
        <p:txBody>
          <a:bodyPr wrap="square" rtlCol="1">
            <a:spAutoFit/>
          </a:bodyPr>
          <a:lstStyle/>
          <a:p>
            <a:pPr>
              <a:lnSpc>
                <a:spcPct val="200000"/>
              </a:lnSpc>
            </a:pPr>
            <a:r>
              <a:rPr lang="fa-IR" sz="2000" b="1" dirty="0" smtClean="0">
                <a:cs typeface="B Nazanin" pitchFamily="2" charset="-78"/>
              </a:rPr>
              <a:t>مدارک و شرایط لازم برای احراز شغل کتابداری پزشکی عبارتند از :</a:t>
            </a:r>
          </a:p>
          <a:p>
            <a:pPr>
              <a:lnSpc>
                <a:spcPct val="200000"/>
              </a:lnSpc>
            </a:pPr>
            <a:r>
              <a:rPr lang="fa-IR" sz="2000" dirty="0" smtClean="0">
                <a:cs typeface="B Nazanin" pitchFamily="2" charset="-78"/>
              </a:rPr>
              <a:t>مدرک کارشناسی و پس از آن مدرک کارشناسی ارشد  و دکتری کتابداری و اطلاع رسانی  است.</a:t>
            </a:r>
          </a:p>
          <a:p>
            <a:pPr>
              <a:lnSpc>
                <a:spcPct val="200000"/>
              </a:lnSpc>
            </a:pPr>
            <a:r>
              <a:rPr lang="fa-IR" sz="2000" dirty="0" smtClean="0">
                <a:cs typeface="B Nazanin" pitchFamily="2" charset="-78"/>
              </a:rPr>
              <a:t>کتابداران پزشکی که وارد این حرفه می شوند، دارای پیش زمینه هایی از حوزه هایی چون علوم پزشکی، علوم انسانی، علوم اجتماعی یا علوم می باشند.(داشتن پیش زمینه ای از علوم پزشکی یا علوم پایه یک مزیت رقابتی محسوب می شود.)</a:t>
            </a:r>
          </a:p>
          <a:p>
            <a:pPr>
              <a:lnSpc>
                <a:spcPct val="200000"/>
              </a:lnSpc>
            </a:pPr>
            <a:r>
              <a:rPr lang="fa-IR" sz="2000" dirty="0" smtClean="0">
                <a:cs typeface="B Nazanin" pitchFamily="2" charset="-78"/>
              </a:rPr>
              <a:t>* آموزش مداوم عاملی ضروری برای کتابداران پزشکی شاغل است.</a:t>
            </a:r>
          </a:p>
        </p:txBody>
      </p:sp>
    </p:spTree>
    <p:extLst>
      <p:ext uri="{BB962C8B-B14F-4D97-AF65-F5344CB8AC3E}">
        <p14:creationId xmlns:p14="http://schemas.microsoft.com/office/powerpoint/2010/main" val="42859081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5576" y="632738"/>
            <a:ext cx="7992888" cy="600164"/>
          </a:xfrm>
          <a:prstGeom prst="rect">
            <a:avLst/>
          </a:prstGeom>
          <a:noFill/>
        </p:spPr>
        <p:txBody>
          <a:bodyPr wrap="square" rtlCol="1">
            <a:spAutoFit/>
          </a:bodyPr>
          <a:lstStyle/>
          <a:p>
            <a:pPr>
              <a:lnSpc>
                <a:spcPct val="150000"/>
              </a:lnSpc>
            </a:pPr>
            <a:r>
              <a:rPr lang="fa-IR" sz="2400" dirty="0" smtClean="0">
                <a:solidFill>
                  <a:schemeClr val="accent6">
                    <a:lumMod val="50000"/>
                  </a:schemeClr>
                </a:solidFill>
                <a:cs typeface="B Titr" pitchFamily="2" charset="-78"/>
              </a:rPr>
              <a:t>آن چه که کتابداران پزشکی می دانند و آن چه که انجام می دهند</a:t>
            </a:r>
            <a:endParaRPr lang="fa-IR" sz="2400" dirty="0">
              <a:solidFill>
                <a:schemeClr val="accent6">
                  <a:lumMod val="50000"/>
                </a:schemeClr>
              </a:solidFill>
              <a:cs typeface="B Titr" pitchFamily="2" charset="-78"/>
            </a:endParaRPr>
          </a:p>
        </p:txBody>
      </p:sp>
      <p:sp>
        <p:nvSpPr>
          <p:cNvPr id="5" name="TextBox 4"/>
          <p:cNvSpPr txBox="1"/>
          <p:nvPr/>
        </p:nvSpPr>
        <p:spPr>
          <a:xfrm>
            <a:off x="323528" y="1700807"/>
            <a:ext cx="8352928" cy="3170099"/>
          </a:xfrm>
          <a:prstGeom prst="rect">
            <a:avLst/>
          </a:prstGeom>
          <a:noFill/>
        </p:spPr>
        <p:txBody>
          <a:bodyPr wrap="square" rtlCol="1">
            <a:spAutoFit/>
          </a:bodyPr>
          <a:lstStyle/>
          <a:p>
            <a:pPr>
              <a:lnSpc>
                <a:spcPct val="200000"/>
              </a:lnSpc>
            </a:pPr>
            <a:r>
              <a:rPr lang="fa-IR" sz="2000" dirty="0" smtClean="0">
                <a:cs typeface="B Nazanin" pitchFamily="2" charset="-78"/>
              </a:rPr>
              <a:t>کتابداری پزشکی از طریق یک گرایش خدماتی که به موجب آن منابع، فعالیت ها و خدمات بر اساس استفاده وسیع از فناوری های اطلاعاتی به منظور هدایت و حمایت رسالت های سازمان مادر پایه گذاری شده اند، توصیف شده است.</a:t>
            </a:r>
          </a:p>
          <a:p>
            <a:pPr>
              <a:lnSpc>
                <a:spcPct val="200000"/>
              </a:lnSpc>
            </a:pPr>
            <a:r>
              <a:rPr lang="fa-IR" sz="2000" dirty="0" smtClean="0">
                <a:cs typeface="B Nazanin" pitchFamily="2" charset="-78"/>
              </a:rPr>
              <a:t>کتابداران صرفا وظیفه حمایت از رسالت سازمان مادر خود را بر عهده ندارند؛ بلکه آن ها عضو گروه هایی هستند که این رسالت ها را تعیین و براورده می کنند.</a:t>
            </a:r>
            <a:endParaRPr lang="fa-IR" sz="2000" dirty="0">
              <a:cs typeface="B Nazanin" pitchFamily="2" charset="-78"/>
            </a:endParaRPr>
          </a:p>
        </p:txBody>
      </p:sp>
    </p:spTree>
    <p:extLst>
      <p:ext uri="{BB962C8B-B14F-4D97-AF65-F5344CB8AC3E}">
        <p14:creationId xmlns:p14="http://schemas.microsoft.com/office/powerpoint/2010/main" val="5245831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0" y="706358"/>
            <a:ext cx="3960440" cy="523220"/>
          </a:xfrm>
          <a:prstGeom prst="rect">
            <a:avLst/>
          </a:prstGeom>
          <a:noFill/>
        </p:spPr>
        <p:txBody>
          <a:bodyPr wrap="square" rtlCol="1">
            <a:spAutoFit/>
          </a:bodyPr>
          <a:lstStyle/>
          <a:p>
            <a:r>
              <a:rPr lang="fa-IR" sz="2800" dirty="0" smtClean="0">
                <a:solidFill>
                  <a:schemeClr val="accent6">
                    <a:lumMod val="50000"/>
                  </a:schemeClr>
                </a:solidFill>
                <a:cs typeface="B Titr" pitchFamily="2" charset="-78"/>
              </a:rPr>
              <a:t>کتابخانه های علوم پزشکی </a:t>
            </a:r>
            <a:endParaRPr lang="fa-IR" sz="2800" dirty="0">
              <a:solidFill>
                <a:schemeClr val="accent6">
                  <a:lumMod val="50000"/>
                </a:schemeClr>
              </a:solidFill>
              <a:cs typeface="B Titr" pitchFamily="2" charset="-78"/>
            </a:endParaRPr>
          </a:p>
        </p:txBody>
      </p:sp>
      <p:sp>
        <p:nvSpPr>
          <p:cNvPr id="5" name="TextBox 4"/>
          <p:cNvSpPr txBox="1"/>
          <p:nvPr/>
        </p:nvSpPr>
        <p:spPr>
          <a:xfrm>
            <a:off x="1835696" y="1883137"/>
            <a:ext cx="6696744" cy="2862322"/>
          </a:xfrm>
          <a:prstGeom prst="rect">
            <a:avLst/>
          </a:prstGeom>
          <a:noFill/>
        </p:spPr>
        <p:txBody>
          <a:bodyPr wrap="square" rtlCol="1">
            <a:spAutoFit/>
          </a:bodyPr>
          <a:lstStyle/>
          <a:p>
            <a:pPr>
              <a:lnSpc>
                <a:spcPct val="150000"/>
              </a:lnSpc>
            </a:pPr>
            <a:r>
              <a:rPr lang="fa-IR" sz="2400" b="1" dirty="0" smtClean="0">
                <a:cs typeface="B Nazanin" pitchFamily="2" charset="-78"/>
              </a:rPr>
              <a:t>کتابخانه های علوم پزشکی شامل:</a:t>
            </a:r>
          </a:p>
          <a:p>
            <a:pPr>
              <a:lnSpc>
                <a:spcPct val="150000"/>
              </a:lnSpc>
            </a:pPr>
            <a:r>
              <a:rPr lang="fa-IR" sz="2400" dirty="0" smtClean="0">
                <a:cs typeface="B Nazanin" pitchFamily="2" charset="-78"/>
              </a:rPr>
              <a:t>                 -   کتابخانه های علوم پزشکی اختصاصی</a:t>
            </a:r>
          </a:p>
          <a:p>
            <a:pPr>
              <a:lnSpc>
                <a:spcPct val="150000"/>
              </a:lnSpc>
            </a:pPr>
            <a:r>
              <a:rPr lang="fa-IR" sz="2400" dirty="0" smtClean="0">
                <a:cs typeface="B Nazanin" pitchFamily="2" charset="-78"/>
              </a:rPr>
              <a:t>                 -   کتابخانه های  بیمارستانی </a:t>
            </a:r>
          </a:p>
          <a:p>
            <a:pPr>
              <a:lnSpc>
                <a:spcPct val="150000"/>
              </a:lnSpc>
            </a:pPr>
            <a:r>
              <a:rPr lang="fa-IR" sz="2400" dirty="0" smtClean="0">
                <a:cs typeface="B Nazanin" pitchFamily="2" charset="-78"/>
              </a:rPr>
              <a:t>                 -    کتابخانه </a:t>
            </a:r>
            <a:r>
              <a:rPr lang="fa-IR" sz="2400" dirty="0">
                <a:cs typeface="B Nazanin" pitchFamily="2" charset="-78"/>
              </a:rPr>
              <a:t>های </a:t>
            </a:r>
            <a:r>
              <a:rPr lang="fa-IR" sz="2400" dirty="0" smtClean="0">
                <a:cs typeface="B Nazanin" pitchFamily="2" charset="-78"/>
              </a:rPr>
              <a:t> دانشگاهی </a:t>
            </a:r>
            <a:endParaRPr lang="fa-IR" sz="2400" dirty="0">
              <a:cs typeface="B Nazanin" pitchFamily="2" charset="-78"/>
            </a:endParaRPr>
          </a:p>
          <a:p>
            <a:pPr marL="457200" indent="-457200">
              <a:lnSpc>
                <a:spcPct val="150000"/>
              </a:lnSpc>
              <a:buFontTx/>
              <a:buChar char="-"/>
            </a:pPr>
            <a:endParaRPr lang="fa-IR" sz="2400" dirty="0" smtClean="0">
              <a:cs typeface="B Nazanin" pitchFamily="2" charset="-78"/>
            </a:endParaRPr>
          </a:p>
        </p:txBody>
      </p:sp>
    </p:spTree>
    <p:extLst>
      <p:ext uri="{BB962C8B-B14F-4D97-AF65-F5344CB8AC3E}">
        <p14:creationId xmlns:p14="http://schemas.microsoft.com/office/powerpoint/2010/main" val="31981320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75856" y="188640"/>
            <a:ext cx="5400600" cy="523220"/>
          </a:xfrm>
          <a:prstGeom prst="rect">
            <a:avLst/>
          </a:prstGeom>
          <a:noFill/>
        </p:spPr>
        <p:txBody>
          <a:bodyPr wrap="square" rtlCol="1">
            <a:spAutoFit/>
          </a:bodyPr>
          <a:lstStyle/>
          <a:p>
            <a:r>
              <a:rPr lang="fa-IR" sz="2800" dirty="0" smtClean="0">
                <a:solidFill>
                  <a:schemeClr val="accent6">
                    <a:lumMod val="50000"/>
                  </a:schemeClr>
                </a:solidFill>
                <a:cs typeface="B Titr" pitchFamily="2" charset="-78"/>
              </a:rPr>
              <a:t>کتابخانه علوم پزشکی اختصاصی</a:t>
            </a:r>
            <a:endParaRPr lang="fa-IR" sz="2800" dirty="0">
              <a:solidFill>
                <a:schemeClr val="accent6">
                  <a:lumMod val="50000"/>
                </a:schemeClr>
              </a:solidFill>
              <a:cs typeface="B Titr" pitchFamily="2" charset="-78"/>
            </a:endParaRPr>
          </a:p>
        </p:txBody>
      </p:sp>
      <p:sp>
        <p:nvSpPr>
          <p:cNvPr id="5" name="TextBox 4"/>
          <p:cNvSpPr txBox="1"/>
          <p:nvPr/>
        </p:nvSpPr>
        <p:spPr>
          <a:xfrm>
            <a:off x="395052" y="692696"/>
            <a:ext cx="8352928" cy="7402026"/>
          </a:xfrm>
          <a:prstGeom prst="rect">
            <a:avLst/>
          </a:prstGeom>
          <a:noFill/>
        </p:spPr>
        <p:txBody>
          <a:bodyPr wrap="square" rtlCol="1">
            <a:spAutoFit/>
          </a:bodyPr>
          <a:lstStyle/>
          <a:p>
            <a:pPr>
              <a:lnSpc>
                <a:spcPct val="200000"/>
              </a:lnSpc>
            </a:pPr>
            <a:r>
              <a:rPr lang="fa-IR" sz="2000" dirty="0" smtClean="0">
                <a:cs typeface="B Nazanin" pitchFamily="2" charset="-78"/>
              </a:rPr>
              <a:t>-   این نوع کتابخانه مجموعه های شرکتی، سازمانی، آژانسی، اجتماعی و .. را در بر میگیرد.</a:t>
            </a:r>
          </a:p>
          <a:p>
            <a:pPr>
              <a:lnSpc>
                <a:spcPct val="200000"/>
              </a:lnSpc>
            </a:pPr>
            <a:r>
              <a:rPr lang="fa-IR" sz="2000" dirty="0" smtClean="0">
                <a:cs typeface="B Nazanin" pitchFamily="2" charset="-78"/>
              </a:rPr>
              <a:t>-   ممکن است تمرکز کتابخانه های اختصاصی بر روی جنبه های تجاری پزشکی باشد که موجب تمایز آن ها از کتابخانه های دانشگاهی می شود.</a:t>
            </a:r>
          </a:p>
          <a:p>
            <a:pPr>
              <a:lnSpc>
                <a:spcPct val="200000"/>
              </a:lnSpc>
            </a:pPr>
            <a:r>
              <a:rPr lang="fa-IR" sz="2000" dirty="0" smtClean="0">
                <a:cs typeface="B Nazanin" pitchFamily="2" charset="-78"/>
              </a:rPr>
              <a:t>-  کتابداران در این نوع کتابخانه باید دانش روز آمدی  از تجارت، مدیریت، رهبری  و اقتصاد و گرایشات پزشکی داشته باشند.</a:t>
            </a:r>
          </a:p>
          <a:p>
            <a:pPr>
              <a:lnSpc>
                <a:spcPct val="200000"/>
              </a:lnSpc>
            </a:pPr>
            <a:r>
              <a:rPr lang="fa-IR" sz="2000" dirty="0" smtClean="0">
                <a:cs typeface="B Nazanin" pitchFamily="2" charset="-78"/>
              </a:rPr>
              <a:t>-  آموزش در کتابخانه های اختصاصی کمتر اهمیت دارد.</a:t>
            </a:r>
          </a:p>
          <a:p>
            <a:pPr>
              <a:lnSpc>
                <a:spcPct val="200000"/>
              </a:lnSpc>
            </a:pPr>
            <a:r>
              <a:rPr lang="fa-IR" sz="2000" dirty="0" smtClean="0">
                <a:cs typeface="B Nazanin" pitchFamily="2" charset="-78"/>
              </a:rPr>
              <a:t>-  کتابخانه های اختصاصی معمولا به کارکنان حرفه ای خدمت می کند و اغلب از نظام پرداخت هزینه در ازای ارائه خدمات پیروی می کنند.</a:t>
            </a:r>
          </a:p>
          <a:p>
            <a:pPr>
              <a:lnSpc>
                <a:spcPct val="200000"/>
              </a:lnSpc>
            </a:pPr>
            <a:r>
              <a:rPr lang="fa-IR" sz="2000" dirty="0" smtClean="0">
                <a:cs typeface="B Nazanin" pitchFamily="2" charset="-78"/>
              </a:rPr>
              <a:t>-  کتابداران نیز ممکن است تحت نظر معاون یا مدیر اجرایی، مقام مسئول خدمات اطلاعاتی یا فناوری اطلاعات کار کنند.</a:t>
            </a:r>
          </a:p>
          <a:p>
            <a:pPr>
              <a:lnSpc>
                <a:spcPct val="200000"/>
              </a:lnSpc>
            </a:pPr>
            <a:endParaRPr lang="fa-IR" sz="2000" dirty="0" smtClean="0">
              <a:cs typeface="B Nazanin" pitchFamily="2" charset="-78"/>
            </a:endParaRPr>
          </a:p>
          <a:p>
            <a:pPr>
              <a:lnSpc>
                <a:spcPct val="200000"/>
              </a:lnSpc>
            </a:pPr>
            <a:endParaRPr lang="fa-IR" sz="2000" dirty="0">
              <a:cs typeface="B Nazanin" pitchFamily="2" charset="-78"/>
            </a:endParaRPr>
          </a:p>
        </p:txBody>
      </p:sp>
    </p:spTree>
    <p:extLst>
      <p:ext uri="{BB962C8B-B14F-4D97-AF65-F5344CB8AC3E}">
        <p14:creationId xmlns:p14="http://schemas.microsoft.com/office/powerpoint/2010/main" val="10138545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23928" y="673532"/>
            <a:ext cx="4824536" cy="523220"/>
          </a:xfrm>
          <a:prstGeom prst="rect">
            <a:avLst/>
          </a:prstGeom>
          <a:noFill/>
        </p:spPr>
        <p:txBody>
          <a:bodyPr wrap="square" rtlCol="1">
            <a:spAutoFit/>
          </a:bodyPr>
          <a:lstStyle/>
          <a:p>
            <a:r>
              <a:rPr lang="fa-IR" sz="2800" dirty="0" smtClean="0">
                <a:solidFill>
                  <a:schemeClr val="accent6">
                    <a:lumMod val="50000"/>
                  </a:schemeClr>
                </a:solidFill>
                <a:cs typeface="B Titr" pitchFamily="2" charset="-78"/>
              </a:rPr>
              <a:t>کتابخانه های بیمارستانی</a:t>
            </a:r>
            <a:endParaRPr lang="fa-IR" sz="2800" dirty="0">
              <a:solidFill>
                <a:schemeClr val="accent6">
                  <a:lumMod val="50000"/>
                </a:schemeClr>
              </a:solidFill>
              <a:cs typeface="B Titr" pitchFamily="2" charset="-78"/>
            </a:endParaRPr>
          </a:p>
        </p:txBody>
      </p:sp>
      <p:sp>
        <p:nvSpPr>
          <p:cNvPr id="5" name="TextBox 4"/>
          <p:cNvSpPr txBox="1"/>
          <p:nvPr/>
        </p:nvSpPr>
        <p:spPr>
          <a:xfrm>
            <a:off x="539552" y="1629955"/>
            <a:ext cx="8064896" cy="4247317"/>
          </a:xfrm>
          <a:prstGeom prst="rect">
            <a:avLst/>
          </a:prstGeom>
          <a:noFill/>
        </p:spPr>
        <p:txBody>
          <a:bodyPr wrap="square" rtlCol="1">
            <a:spAutoFit/>
          </a:bodyPr>
          <a:lstStyle/>
          <a:p>
            <a:pPr marL="285750" indent="-285750">
              <a:lnSpc>
                <a:spcPct val="150000"/>
              </a:lnSpc>
              <a:buFontTx/>
              <a:buChar char="-"/>
            </a:pPr>
            <a:r>
              <a:rPr lang="fa-IR" sz="2000" dirty="0" smtClean="0">
                <a:cs typeface="B Nazanin" pitchFamily="2" charset="-78"/>
              </a:rPr>
              <a:t>کتابخانه های بیمارستانی از نظر حیطه ی موضوعی مشابه کتابخانه های علوم پزشکی دانشگاهی  و از نظر روش کار به کتابخانه های اختصاصی شباهت دارند.</a:t>
            </a:r>
          </a:p>
          <a:p>
            <a:pPr marL="285750" indent="-285750">
              <a:lnSpc>
                <a:spcPct val="150000"/>
              </a:lnSpc>
              <a:buFontTx/>
              <a:buChar char="-"/>
            </a:pPr>
            <a:r>
              <a:rPr lang="fa-IR" sz="2000" dirty="0" smtClean="0">
                <a:cs typeface="B Nazanin" pitchFamily="2" charset="-78"/>
              </a:rPr>
              <a:t>تمرکز فعالیت های کتابخانه های بیمارستانی بر آموزش پرستاران و رزیدنت  ها، پزشکی مبتنی بر شواهد، سوابق پزشکی الکترونیکی، جنبه تجاری پزشکی و کار پروژه محور است.</a:t>
            </a:r>
          </a:p>
          <a:p>
            <a:pPr marL="285750" indent="-285750">
              <a:lnSpc>
                <a:spcPct val="150000"/>
              </a:lnSpc>
              <a:buFontTx/>
              <a:buChar char="-"/>
            </a:pPr>
            <a:r>
              <a:rPr lang="fa-IR" sz="2000" dirty="0" smtClean="0">
                <a:cs typeface="B Nazanin" pitchFamily="2" charset="-78"/>
              </a:rPr>
              <a:t>کتابخانه بیمارستانی ممکن است در خدمت یک بیمارستان واحد یا یک نظام بیمارستانی باشد.</a:t>
            </a:r>
          </a:p>
          <a:p>
            <a:pPr marL="285750" indent="-285750">
              <a:lnSpc>
                <a:spcPct val="150000"/>
              </a:lnSpc>
              <a:buFontTx/>
              <a:buChar char="-"/>
            </a:pPr>
            <a:r>
              <a:rPr lang="fa-IR" sz="2000" dirty="0" smtClean="0">
                <a:cs typeface="B Nazanin" pitchFamily="2" charset="-78"/>
              </a:rPr>
              <a:t>مراجعه کنندگان یک نظام بیمارستانی می توانند دور از بیمارستان و محل های پزشکی باشند.</a:t>
            </a:r>
          </a:p>
          <a:p>
            <a:pPr marL="285750" indent="-285750">
              <a:lnSpc>
                <a:spcPct val="150000"/>
              </a:lnSpc>
              <a:buFontTx/>
              <a:buChar char="-"/>
            </a:pPr>
            <a:r>
              <a:rPr lang="fa-IR" sz="2000" dirty="0" smtClean="0">
                <a:cs typeface="B Nazanin" pitchFamily="2" charset="-78"/>
              </a:rPr>
              <a:t>کتابخانه های بیمارستانی  تحت نظر معاون رئیس امور پزشکی یا امور دانشگاهی خدمت می کنند.</a:t>
            </a:r>
          </a:p>
          <a:p>
            <a:pPr marL="285750" indent="-285750">
              <a:lnSpc>
                <a:spcPct val="150000"/>
              </a:lnSpc>
              <a:buFontTx/>
              <a:buChar char="-"/>
            </a:pPr>
            <a:r>
              <a:rPr lang="fa-IR" sz="2000" dirty="0" smtClean="0">
                <a:cs typeface="B Nazanin" pitchFamily="2" charset="-78"/>
              </a:rPr>
              <a:t>کتابخانه های اختصاصی و بیمارستانی معمولا مجموعه های بسبار کوچکی که متشکل از مجلات پزشکی هسته و متون مرجع پزشکی است جمع اوری می کنند.</a:t>
            </a:r>
            <a:endParaRPr lang="fa-IR" sz="2000" dirty="0">
              <a:cs typeface="B Nazanin" pitchFamily="2" charset="-78"/>
            </a:endParaRPr>
          </a:p>
        </p:txBody>
      </p:sp>
    </p:spTree>
    <p:extLst>
      <p:ext uri="{BB962C8B-B14F-4D97-AF65-F5344CB8AC3E}">
        <p14:creationId xmlns:p14="http://schemas.microsoft.com/office/powerpoint/2010/main" val="22492622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95736" y="174400"/>
            <a:ext cx="6624736" cy="523220"/>
          </a:xfrm>
          <a:prstGeom prst="rect">
            <a:avLst/>
          </a:prstGeom>
          <a:noFill/>
        </p:spPr>
        <p:txBody>
          <a:bodyPr wrap="square" rtlCol="1">
            <a:spAutoFit/>
          </a:bodyPr>
          <a:lstStyle/>
          <a:p>
            <a:r>
              <a:rPr lang="fa-IR" sz="2800" dirty="0" smtClean="0">
                <a:solidFill>
                  <a:schemeClr val="accent6">
                    <a:lumMod val="50000"/>
                  </a:schemeClr>
                </a:solidFill>
                <a:cs typeface="B Titr" pitchFamily="2" charset="-78"/>
              </a:rPr>
              <a:t>کتابخانه های علوم پزشکی دانشگاهی</a:t>
            </a:r>
            <a:endParaRPr lang="fa-IR" sz="2800" dirty="0">
              <a:solidFill>
                <a:schemeClr val="accent6">
                  <a:lumMod val="50000"/>
                </a:schemeClr>
              </a:solidFill>
              <a:cs typeface="B Titr" pitchFamily="2" charset="-78"/>
            </a:endParaRPr>
          </a:p>
        </p:txBody>
      </p:sp>
      <p:sp>
        <p:nvSpPr>
          <p:cNvPr id="5" name="TextBox 4"/>
          <p:cNvSpPr txBox="1"/>
          <p:nvPr/>
        </p:nvSpPr>
        <p:spPr>
          <a:xfrm>
            <a:off x="642707" y="692696"/>
            <a:ext cx="8028384" cy="7017306"/>
          </a:xfrm>
          <a:prstGeom prst="rect">
            <a:avLst/>
          </a:prstGeom>
          <a:noFill/>
        </p:spPr>
        <p:txBody>
          <a:bodyPr wrap="square" rtlCol="1">
            <a:spAutoFit/>
          </a:bodyPr>
          <a:lstStyle/>
          <a:p>
            <a:pPr marL="285750" indent="-285750">
              <a:lnSpc>
                <a:spcPct val="150000"/>
              </a:lnSpc>
              <a:buFontTx/>
              <a:buChar char="-"/>
            </a:pPr>
            <a:r>
              <a:rPr lang="fa-IR" sz="2000" dirty="0" smtClean="0">
                <a:cs typeface="B Nazanin" pitchFamily="2" charset="-78"/>
              </a:rPr>
              <a:t>کتابدار در کتابخانه های بیمارستانی یا دانشگاهی  بیشتر مشابه یک اهرم برای انجام تمام امور از جمله مشارکت گسترده، خدمات عمومی، فنی، مدیریتی و دانشی در طی روز است.</a:t>
            </a:r>
          </a:p>
          <a:p>
            <a:pPr marL="285750" indent="-285750">
              <a:lnSpc>
                <a:spcPct val="150000"/>
              </a:lnSpc>
              <a:buFontTx/>
              <a:buChar char="-"/>
            </a:pPr>
            <a:r>
              <a:rPr lang="fa-IR" sz="2000" dirty="0" smtClean="0">
                <a:cs typeface="B Nazanin" pitchFamily="2" charset="-78"/>
              </a:rPr>
              <a:t>ساختار دانشکده ای در دانشگاه های علوم پزشکی موجب افزایش و ارتقا سطح تخصص افراد </a:t>
            </a:r>
          </a:p>
          <a:p>
            <a:pPr>
              <a:lnSpc>
                <a:spcPct val="150000"/>
              </a:lnSpc>
            </a:pPr>
            <a:r>
              <a:rPr lang="fa-IR" sz="2000" dirty="0">
                <a:cs typeface="B Nazanin" pitchFamily="2" charset="-78"/>
              </a:rPr>
              <a:t> </a:t>
            </a:r>
            <a:r>
              <a:rPr lang="fa-IR" sz="2000" dirty="0" smtClean="0">
                <a:cs typeface="B Nazanin" pitchFamily="2" charset="-78"/>
              </a:rPr>
              <a:t>     می شود.</a:t>
            </a:r>
          </a:p>
          <a:p>
            <a:pPr marL="285750" indent="-285750">
              <a:lnSpc>
                <a:spcPct val="150000"/>
              </a:lnSpc>
              <a:buFontTx/>
              <a:buChar char="-"/>
            </a:pPr>
            <a:r>
              <a:rPr lang="fa-IR" sz="2000" dirty="0" smtClean="0">
                <a:cs typeface="B Nazanin" pitchFamily="2" charset="-78"/>
              </a:rPr>
              <a:t>کتابخانه های دانشگاه  های علوم پزشکی به تمامی دانشکده های این دانشگاه خدمات خود را ارائه می دهد.</a:t>
            </a:r>
          </a:p>
          <a:p>
            <a:pPr marL="285750" indent="-285750">
              <a:lnSpc>
                <a:spcPct val="150000"/>
              </a:lnSpc>
              <a:buFontTx/>
              <a:buChar char="-"/>
            </a:pPr>
            <a:r>
              <a:rPr lang="fa-IR" sz="2000" dirty="0" smtClean="0">
                <a:cs typeface="B Nazanin" pitchFamily="2" charset="-78"/>
              </a:rPr>
              <a:t>مراجعان این کتابخانه ها شامل پزشکان، پرستاران، حرفه های پیراپزشکی، اعضای هیات علمی، دانشجویان و کارکنان اداری ، پژوهشی  و بالینی می باشند.</a:t>
            </a:r>
          </a:p>
          <a:p>
            <a:pPr marL="285750" indent="-285750">
              <a:lnSpc>
                <a:spcPct val="150000"/>
              </a:lnSpc>
              <a:buFontTx/>
              <a:buChar char="-"/>
            </a:pPr>
            <a:r>
              <a:rPr lang="fa-IR" sz="2000" dirty="0" smtClean="0">
                <a:cs typeface="B Nazanin" pitchFamily="2" charset="-78"/>
              </a:rPr>
              <a:t>کتابداران دانشگاهی بر اساس چندین الگوی تصدی موجود عمل می کنند: 1. شغل رسمی2.هیئت علمی غیر رسمی3. افراد شاغل به جز هیات علمی ( کارمندان و کارکنان اداری)</a:t>
            </a:r>
          </a:p>
          <a:p>
            <a:pPr marL="285750" indent="-285750">
              <a:lnSpc>
                <a:spcPct val="150000"/>
              </a:lnSpc>
              <a:buFontTx/>
              <a:buChar char="-"/>
            </a:pPr>
            <a:r>
              <a:rPr lang="fa-IR" sz="2000" dirty="0" smtClean="0">
                <a:cs typeface="B Nazanin" pitchFamily="2" charset="-78"/>
              </a:rPr>
              <a:t>کتابداران فعالیت های متنوعی را در جهت پیشبرد تصدی خود از جمله کمک به دوام دانشگاه و حرفه، آموزش و همچنین  شرکت در جلسات مربوط به حرفه انجام می دهند.</a:t>
            </a:r>
          </a:p>
          <a:p>
            <a:pPr marL="285750" indent="-285750">
              <a:lnSpc>
                <a:spcPct val="150000"/>
              </a:lnSpc>
              <a:buFontTx/>
              <a:buChar char="-"/>
            </a:pPr>
            <a:r>
              <a:rPr lang="fa-IR" sz="2000" dirty="0">
                <a:cs typeface="B Nazanin" pitchFamily="2" charset="-78"/>
              </a:rPr>
              <a:t> </a:t>
            </a:r>
            <a:r>
              <a:rPr lang="fa-IR" sz="2000" dirty="0" smtClean="0">
                <a:cs typeface="B Nazanin" pitchFamily="2" charset="-78"/>
              </a:rPr>
              <a:t>اغلب مجموعه های مرجع غیر امانتی نسبتا اندکی دارند.</a:t>
            </a:r>
          </a:p>
          <a:p>
            <a:pPr marL="285750" indent="-285750">
              <a:lnSpc>
                <a:spcPct val="150000"/>
              </a:lnSpc>
              <a:buFontTx/>
              <a:buChar char="-"/>
            </a:pPr>
            <a:endParaRPr lang="fa-IR" sz="2000" dirty="0" smtClean="0">
              <a:cs typeface="B Nazanin" pitchFamily="2" charset="-78"/>
            </a:endParaRPr>
          </a:p>
          <a:p>
            <a:pPr>
              <a:lnSpc>
                <a:spcPct val="150000"/>
              </a:lnSpc>
            </a:pPr>
            <a:endParaRPr lang="fa-IR" sz="2000" dirty="0">
              <a:cs typeface="B Nazanin" pitchFamily="2" charset="-78"/>
            </a:endParaRPr>
          </a:p>
        </p:txBody>
      </p:sp>
    </p:spTree>
    <p:extLst>
      <p:ext uri="{BB962C8B-B14F-4D97-AF65-F5344CB8AC3E}">
        <p14:creationId xmlns:p14="http://schemas.microsoft.com/office/powerpoint/2010/main" val="32827833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60032" y="251937"/>
            <a:ext cx="3600400" cy="523220"/>
          </a:xfrm>
          <a:prstGeom prst="rect">
            <a:avLst/>
          </a:prstGeom>
          <a:noFill/>
        </p:spPr>
        <p:txBody>
          <a:bodyPr wrap="square" rtlCol="1">
            <a:spAutoFit/>
          </a:bodyPr>
          <a:lstStyle/>
          <a:p>
            <a:r>
              <a:rPr lang="fa-IR" sz="2800" dirty="0" smtClean="0">
                <a:solidFill>
                  <a:schemeClr val="accent6">
                    <a:lumMod val="50000"/>
                  </a:schemeClr>
                </a:solidFill>
                <a:cs typeface="B Titr" pitchFamily="2" charset="-78"/>
              </a:rPr>
              <a:t>خدمات </a:t>
            </a:r>
            <a:endParaRPr lang="fa-IR" sz="2800" dirty="0">
              <a:solidFill>
                <a:schemeClr val="accent6">
                  <a:lumMod val="50000"/>
                </a:schemeClr>
              </a:solidFill>
              <a:cs typeface="B Titr" pitchFamily="2" charset="-78"/>
            </a:endParaRPr>
          </a:p>
        </p:txBody>
      </p:sp>
      <p:sp>
        <p:nvSpPr>
          <p:cNvPr id="5" name="TextBox 4"/>
          <p:cNvSpPr txBox="1"/>
          <p:nvPr/>
        </p:nvSpPr>
        <p:spPr>
          <a:xfrm>
            <a:off x="395536" y="692696"/>
            <a:ext cx="8064896" cy="6247864"/>
          </a:xfrm>
          <a:prstGeom prst="rect">
            <a:avLst/>
          </a:prstGeom>
          <a:noFill/>
        </p:spPr>
        <p:txBody>
          <a:bodyPr wrap="square" rtlCol="1">
            <a:spAutoFit/>
          </a:bodyPr>
          <a:lstStyle/>
          <a:p>
            <a:pPr>
              <a:lnSpc>
                <a:spcPct val="200000"/>
              </a:lnSpc>
            </a:pPr>
            <a:r>
              <a:rPr lang="fa-IR" sz="2000" dirty="0" smtClean="0">
                <a:cs typeface="B Nazanin" pitchFamily="2" charset="-78"/>
              </a:rPr>
              <a:t>خدمات کتابخانه های علوم پزشکی و مراحل خدماتی آن شامل خدماتی است که در هر کتابخانه ای ارائه می گردد:</a:t>
            </a:r>
          </a:p>
          <a:p>
            <a:pPr marL="285750" indent="-285750">
              <a:lnSpc>
                <a:spcPct val="200000"/>
              </a:lnSpc>
              <a:buFontTx/>
              <a:buChar char="-"/>
            </a:pPr>
            <a:r>
              <a:rPr lang="fa-IR" sz="2000" dirty="0" smtClean="0">
                <a:cs typeface="B Nazanin" pitchFamily="2" charset="-78"/>
              </a:rPr>
              <a:t>خدمات مدیریتی ( برنامه ریزی استراتژیک، مدیریت مالی، مدیریت کارکنان و..)</a:t>
            </a:r>
          </a:p>
          <a:p>
            <a:pPr marL="285750" indent="-285750">
              <a:lnSpc>
                <a:spcPct val="200000"/>
              </a:lnSpc>
              <a:buFontTx/>
              <a:buChar char="-"/>
            </a:pPr>
            <a:r>
              <a:rPr lang="fa-IR" sz="2000" dirty="0" smtClean="0">
                <a:cs typeface="B Nazanin" pitchFamily="2" charset="-78"/>
              </a:rPr>
              <a:t>خدمات عمومی (خدمات میز مرجع و پرسش های مرجع،جستجوی متون و..)</a:t>
            </a:r>
          </a:p>
          <a:p>
            <a:pPr marL="285750" indent="-285750">
              <a:lnSpc>
                <a:spcPct val="200000"/>
              </a:lnSpc>
              <a:buFontTx/>
              <a:buChar char="-"/>
            </a:pPr>
            <a:r>
              <a:rPr lang="fa-IR" sz="2000" dirty="0" smtClean="0">
                <a:cs typeface="B Nazanin" pitchFamily="2" charset="-78"/>
              </a:rPr>
              <a:t>خدمات فنی (توسعه مجموعه، گزینش و عدم گزینش،توسعه وب سایت و..)</a:t>
            </a:r>
          </a:p>
          <a:p>
            <a:pPr marL="285750" indent="-285750">
              <a:lnSpc>
                <a:spcPct val="200000"/>
              </a:lnSpc>
              <a:buFontTx/>
              <a:buChar char="-"/>
            </a:pPr>
            <a:r>
              <a:rPr lang="fa-IR" sz="2000" dirty="0" smtClean="0">
                <a:cs typeface="B Nazanin" pitchFamily="2" charset="-78"/>
              </a:rPr>
              <a:t>خدمات اطلاع رسانی ( نمایشگاه ها، برنامه ریزی آموزشی، تبلیغات و..)</a:t>
            </a:r>
          </a:p>
          <a:p>
            <a:pPr>
              <a:lnSpc>
                <a:spcPct val="200000"/>
              </a:lnSpc>
            </a:pPr>
            <a:r>
              <a:rPr lang="fa-IR" sz="2000" b="1" dirty="0" smtClean="0">
                <a:cs typeface="B Nazanin" pitchFamily="2" charset="-78"/>
              </a:rPr>
              <a:t>خدمات تخصصی:</a:t>
            </a:r>
          </a:p>
          <a:p>
            <a:pPr marL="285750" indent="-285750">
              <a:lnSpc>
                <a:spcPct val="200000"/>
              </a:lnSpc>
              <a:buFontTx/>
              <a:buChar char="-"/>
            </a:pPr>
            <a:r>
              <a:rPr lang="fa-IR" sz="2000" dirty="0" smtClean="0">
                <a:cs typeface="B Nazanin" pitchFamily="2" charset="-78"/>
              </a:rPr>
              <a:t>کارگاه ها</a:t>
            </a:r>
          </a:p>
          <a:p>
            <a:pPr marL="285750" indent="-285750">
              <a:lnSpc>
                <a:spcPct val="200000"/>
              </a:lnSpc>
              <a:buFontTx/>
              <a:buChar char="-"/>
            </a:pPr>
            <a:r>
              <a:rPr lang="fa-IR" sz="2000" dirty="0" smtClean="0">
                <a:cs typeface="B Nazanin" pitchFamily="2" charset="-78"/>
              </a:rPr>
              <a:t>دیجیتال سازی</a:t>
            </a:r>
          </a:p>
          <a:p>
            <a:pPr marL="285750" indent="-285750">
              <a:lnSpc>
                <a:spcPct val="200000"/>
              </a:lnSpc>
              <a:buFontTx/>
              <a:buChar char="-"/>
            </a:pPr>
            <a:r>
              <a:rPr lang="fa-IR" sz="2000" dirty="0" smtClean="0">
                <a:cs typeface="B Nazanin" pitchFamily="2" charset="-78"/>
              </a:rPr>
              <a:t>پروژه های اطلاع رسانی </a:t>
            </a:r>
          </a:p>
        </p:txBody>
      </p:sp>
    </p:spTree>
    <p:extLst>
      <p:ext uri="{BB962C8B-B14F-4D97-AF65-F5344CB8AC3E}">
        <p14:creationId xmlns:p14="http://schemas.microsoft.com/office/powerpoint/2010/main" val="27215150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932040" y="467961"/>
            <a:ext cx="3816424" cy="523220"/>
          </a:xfrm>
          <a:prstGeom prst="rect">
            <a:avLst/>
          </a:prstGeom>
          <a:noFill/>
        </p:spPr>
        <p:txBody>
          <a:bodyPr wrap="square" rtlCol="1">
            <a:spAutoFit/>
          </a:bodyPr>
          <a:lstStyle/>
          <a:p>
            <a:r>
              <a:rPr lang="fa-IR" sz="2800" dirty="0" smtClean="0">
                <a:solidFill>
                  <a:schemeClr val="accent6">
                    <a:lumMod val="50000"/>
                  </a:schemeClr>
                </a:solidFill>
                <a:cs typeface="B Titr" pitchFamily="2" charset="-78"/>
              </a:rPr>
              <a:t>در طی یک روز</a:t>
            </a:r>
            <a:endParaRPr lang="fa-IR" sz="2800" dirty="0">
              <a:solidFill>
                <a:schemeClr val="accent6">
                  <a:lumMod val="50000"/>
                </a:schemeClr>
              </a:solidFill>
              <a:cs typeface="B Titr" pitchFamily="2" charset="-78"/>
            </a:endParaRPr>
          </a:p>
        </p:txBody>
      </p:sp>
      <p:sp>
        <p:nvSpPr>
          <p:cNvPr id="5" name="TextBox 4"/>
          <p:cNvSpPr txBox="1"/>
          <p:nvPr/>
        </p:nvSpPr>
        <p:spPr>
          <a:xfrm>
            <a:off x="135271" y="1196752"/>
            <a:ext cx="8613193" cy="5170646"/>
          </a:xfrm>
          <a:prstGeom prst="rect">
            <a:avLst/>
          </a:prstGeom>
          <a:noFill/>
        </p:spPr>
        <p:txBody>
          <a:bodyPr wrap="square" rtlCol="1">
            <a:spAutoFit/>
          </a:bodyPr>
          <a:lstStyle/>
          <a:p>
            <a:pPr>
              <a:lnSpc>
                <a:spcPct val="150000"/>
              </a:lnSpc>
            </a:pPr>
            <a:r>
              <a:rPr lang="fa-IR" sz="2000" dirty="0" smtClean="0">
                <a:cs typeface="B Nazanin" pitchFamily="2" charset="-78"/>
              </a:rPr>
              <a:t>کتابداران پزشکی وقت خود را صرف آموزش، جستجو در پایگاه اطلاعاتی، شرکت در جلسات یا کنفرانس ها، پاسخگویی به سوالات مرجع، رفع مشکلات رایانه ها، حفظ نظام ها یا وب سایت  کتابخانه ، ساخت موارد آموزشی و .. می کنند.</a:t>
            </a:r>
          </a:p>
          <a:p>
            <a:pPr>
              <a:lnSpc>
                <a:spcPct val="150000"/>
              </a:lnSpc>
            </a:pPr>
            <a:r>
              <a:rPr lang="fa-IR" sz="2000" dirty="0" smtClean="0">
                <a:cs typeface="B Nazanin" pitchFamily="2" charset="-78"/>
              </a:rPr>
              <a:t>از دیگر اقدامات آنها:</a:t>
            </a:r>
          </a:p>
          <a:p>
            <a:pPr>
              <a:lnSpc>
                <a:spcPct val="150000"/>
              </a:lnSpc>
            </a:pPr>
            <a:r>
              <a:rPr lang="fa-IR" sz="2000" dirty="0" smtClean="0">
                <a:cs typeface="B Nazanin" pitchFamily="2" charset="-78"/>
              </a:rPr>
              <a:t>مشورت با اعضای هیات علمی ، کارکنان و دانشجویان، امور مدیریتی همچون (گزارش ها، بودجه بندی ها، ارزیابی ها) اشاره کرد.</a:t>
            </a:r>
          </a:p>
          <a:p>
            <a:pPr>
              <a:lnSpc>
                <a:spcPct val="150000"/>
              </a:lnSpc>
            </a:pPr>
            <a:r>
              <a:rPr lang="fa-IR" sz="2000" dirty="0" smtClean="0">
                <a:cs typeface="B Titr" pitchFamily="2" charset="-78"/>
              </a:rPr>
              <a:t>در راستای این امور کتابداران باید:</a:t>
            </a:r>
          </a:p>
          <a:p>
            <a:pPr>
              <a:lnSpc>
                <a:spcPct val="150000"/>
              </a:lnSpc>
            </a:pPr>
            <a:r>
              <a:rPr lang="fa-IR" sz="2000" dirty="0" smtClean="0">
                <a:cs typeface="B Nazanin" pitchFamily="2" charset="-78"/>
              </a:rPr>
              <a:t>از دانش ابتدایی درباره ی پایگاه های اطلاعاتی متون پزشکی، دانشی از متون حوزه ای که در آن فعالیت دارند، دانشی از موضوعات و گرایشاتی که حوزه پزشکی را تحت تاثیر قرار می دهد، مهارت های رهبری و مدیریتی که لازمه ی عملکرد موفق در محیط های پزشکی است، برخوردار باشند.</a:t>
            </a:r>
          </a:p>
          <a:p>
            <a:pPr>
              <a:lnSpc>
                <a:spcPct val="150000"/>
              </a:lnSpc>
            </a:pPr>
            <a:endParaRPr lang="fa-IR" sz="2000" dirty="0">
              <a:cs typeface="B Nazanin" pitchFamily="2" charset="-78"/>
            </a:endParaRPr>
          </a:p>
        </p:txBody>
      </p:sp>
    </p:spTree>
    <p:extLst>
      <p:ext uri="{BB962C8B-B14F-4D97-AF65-F5344CB8AC3E}">
        <p14:creationId xmlns:p14="http://schemas.microsoft.com/office/powerpoint/2010/main" val="2977385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148064" y="755993"/>
            <a:ext cx="3600400" cy="523220"/>
          </a:xfrm>
          <a:prstGeom prst="rect">
            <a:avLst/>
          </a:prstGeom>
          <a:noFill/>
        </p:spPr>
        <p:txBody>
          <a:bodyPr wrap="square" rtlCol="1">
            <a:spAutoFit/>
          </a:bodyPr>
          <a:lstStyle/>
          <a:p>
            <a:r>
              <a:rPr lang="fa-IR" sz="2800" dirty="0" smtClean="0">
                <a:solidFill>
                  <a:schemeClr val="accent6">
                    <a:lumMod val="50000"/>
                  </a:schemeClr>
                </a:solidFill>
                <a:cs typeface="B Titr" pitchFamily="2" charset="-78"/>
              </a:rPr>
              <a:t>کتابداران آموزشگر</a:t>
            </a:r>
            <a:endParaRPr lang="fa-IR" sz="2800" dirty="0">
              <a:solidFill>
                <a:schemeClr val="accent6">
                  <a:lumMod val="50000"/>
                </a:schemeClr>
              </a:solidFill>
              <a:cs typeface="B Titr" pitchFamily="2" charset="-78"/>
            </a:endParaRPr>
          </a:p>
        </p:txBody>
      </p:sp>
      <p:sp>
        <p:nvSpPr>
          <p:cNvPr id="5" name="TextBox 4"/>
          <p:cNvSpPr txBox="1"/>
          <p:nvPr/>
        </p:nvSpPr>
        <p:spPr>
          <a:xfrm>
            <a:off x="179512" y="1700808"/>
            <a:ext cx="8424373" cy="3785652"/>
          </a:xfrm>
          <a:prstGeom prst="rect">
            <a:avLst/>
          </a:prstGeom>
          <a:noFill/>
        </p:spPr>
        <p:txBody>
          <a:bodyPr wrap="square" rtlCol="1">
            <a:spAutoFit/>
          </a:bodyPr>
          <a:lstStyle/>
          <a:p>
            <a:pPr>
              <a:lnSpc>
                <a:spcPct val="200000"/>
              </a:lnSpc>
            </a:pPr>
            <a:r>
              <a:rPr lang="fa-IR" sz="2000" dirty="0" smtClean="0">
                <a:cs typeface="B Nazanin" pitchFamily="2" charset="-78"/>
              </a:rPr>
              <a:t>رسالت آموزشی سازمان از طریق برنامه ریزی های آموزشی کتابخانه های علوم پزشکی صورت می گیرد که حوزه ی مهمی از خدمات کتابخانه ای است. </a:t>
            </a:r>
          </a:p>
          <a:p>
            <a:pPr>
              <a:lnSpc>
                <a:spcPct val="200000"/>
              </a:lnSpc>
            </a:pPr>
            <a:r>
              <a:rPr lang="fa-IR" sz="2000" dirty="0" smtClean="0">
                <a:cs typeface="B Nazanin" pitchFamily="2" charset="-78"/>
              </a:rPr>
              <a:t>زیرا مهارت های سواد اطلاعاتی عنصری ضروری جهت موفقیت علمی و یادگیری مادام العمر می باشند. کتابداران شایستگی بالایی برای تدریس و ارتقا این مهارت ها، به ویژه در محیط های دانشگاهی دارند.</a:t>
            </a:r>
          </a:p>
          <a:p>
            <a:pPr>
              <a:lnSpc>
                <a:spcPct val="200000"/>
              </a:lnSpc>
            </a:pPr>
            <a:r>
              <a:rPr lang="fa-IR" sz="2000" dirty="0" smtClean="0">
                <a:cs typeface="B Nazanin" pitchFamily="2" charset="-78"/>
              </a:rPr>
              <a:t>*خدمات آموزشی در کتابخانه های تخصصی، بیمارستانی و دانشگاهی متفاوت است.</a:t>
            </a:r>
          </a:p>
          <a:p>
            <a:pPr>
              <a:lnSpc>
                <a:spcPct val="200000"/>
              </a:lnSpc>
            </a:pPr>
            <a:endParaRPr lang="fa-IR" sz="2000" dirty="0" smtClean="0">
              <a:cs typeface="B Nazanin" pitchFamily="2" charset="-78"/>
            </a:endParaRPr>
          </a:p>
        </p:txBody>
      </p:sp>
    </p:spTree>
    <p:extLst>
      <p:ext uri="{BB962C8B-B14F-4D97-AF65-F5344CB8AC3E}">
        <p14:creationId xmlns:p14="http://schemas.microsoft.com/office/powerpoint/2010/main" val="18904378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04048" y="828001"/>
            <a:ext cx="3600400" cy="523220"/>
          </a:xfrm>
          <a:prstGeom prst="rect">
            <a:avLst/>
          </a:prstGeom>
          <a:noFill/>
        </p:spPr>
        <p:txBody>
          <a:bodyPr wrap="square" rtlCol="1">
            <a:spAutoFit/>
          </a:bodyPr>
          <a:lstStyle/>
          <a:p>
            <a:r>
              <a:rPr lang="fa-IR" sz="2800" dirty="0" smtClean="0">
                <a:solidFill>
                  <a:schemeClr val="accent6">
                    <a:lumMod val="50000"/>
                  </a:schemeClr>
                </a:solidFill>
                <a:cs typeface="B Titr" pitchFamily="2" charset="-78"/>
              </a:rPr>
              <a:t>کتابداران آموزشگر</a:t>
            </a:r>
            <a:endParaRPr lang="fa-IR" sz="2800" dirty="0">
              <a:solidFill>
                <a:schemeClr val="accent6">
                  <a:lumMod val="50000"/>
                </a:schemeClr>
              </a:solidFill>
              <a:cs typeface="B Titr" pitchFamily="2" charset="-78"/>
            </a:endParaRPr>
          </a:p>
        </p:txBody>
      </p:sp>
      <p:sp>
        <p:nvSpPr>
          <p:cNvPr id="5" name="TextBox 4"/>
          <p:cNvSpPr txBox="1"/>
          <p:nvPr/>
        </p:nvSpPr>
        <p:spPr>
          <a:xfrm>
            <a:off x="971600" y="2132856"/>
            <a:ext cx="7416824" cy="1938992"/>
          </a:xfrm>
          <a:prstGeom prst="rect">
            <a:avLst/>
          </a:prstGeom>
          <a:noFill/>
        </p:spPr>
        <p:txBody>
          <a:bodyPr wrap="square" rtlCol="1">
            <a:spAutoFit/>
          </a:bodyPr>
          <a:lstStyle/>
          <a:p>
            <a:pPr>
              <a:lnSpc>
                <a:spcPct val="200000"/>
              </a:lnSpc>
            </a:pPr>
            <a:r>
              <a:rPr lang="fa-IR" sz="2000" dirty="0" smtClean="0">
                <a:cs typeface="B Titr" pitchFamily="2" charset="-78"/>
              </a:rPr>
              <a:t>وظایف و فعالیت ها:</a:t>
            </a:r>
          </a:p>
          <a:p>
            <a:pPr>
              <a:lnSpc>
                <a:spcPct val="200000"/>
              </a:lnSpc>
            </a:pPr>
            <a:r>
              <a:rPr lang="fa-IR" sz="2000" dirty="0" smtClean="0">
                <a:cs typeface="B Nazanin" pitchFamily="2" charset="-78"/>
              </a:rPr>
              <a:t>یک کتابدار آموزشگر زمان بندی کارگاه های آموزشی، هماهنگی امکانات مورد نیاز، جمع آوری نرم افزارهای مورد نیاز و برنامه ریزی آموزشی کتابخانه ای را آموزش، اجرا و ارزیابی می کند.</a:t>
            </a:r>
            <a:endParaRPr lang="fa-IR" sz="2000" dirty="0">
              <a:cs typeface="B Nazanin" pitchFamily="2" charset="-78"/>
            </a:endParaRPr>
          </a:p>
        </p:txBody>
      </p:sp>
    </p:spTree>
    <p:extLst>
      <p:ext uri="{BB962C8B-B14F-4D97-AF65-F5344CB8AC3E}">
        <p14:creationId xmlns:p14="http://schemas.microsoft.com/office/powerpoint/2010/main" val="33298374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7624" y="260648"/>
            <a:ext cx="6984776" cy="6432530"/>
          </a:xfrm>
          <a:prstGeom prst="rect">
            <a:avLst/>
          </a:prstGeom>
          <a:noFill/>
        </p:spPr>
        <p:txBody>
          <a:bodyPr wrap="square" rtlCol="1">
            <a:spAutoFit/>
          </a:bodyPr>
          <a:lstStyle/>
          <a:p>
            <a:pPr>
              <a:lnSpc>
                <a:spcPct val="200000"/>
              </a:lnSpc>
            </a:pPr>
            <a:r>
              <a:rPr lang="fa-IR" sz="2400" dirty="0">
                <a:solidFill>
                  <a:schemeClr val="accent6">
                    <a:lumMod val="50000"/>
                  </a:schemeClr>
                </a:solidFill>
                <a:cs typeface="B Titr" pitchFamily="2" charset="-78"/>
              </a:rPr>
              <a:t>اهداف اصلی:</a:t>
            </a:r>
          </a:p>
          <a:p>
            <a:pPr marL="285750" indent="-285750">
              <a:lnSpc>
                <a:spcPct val="200000"/>
              </a:lnSpc>
              <a:buFont typeface="Arial" panose="020B0604020202020204" pitchFamily="34" charset="0"/>
              <a:buChar char="•"/>
            </a:pPr>
            <a:r>
              <a:rPr lang="fa-IR" sz="2000" dirty="0" smtClean="0">
                <a:cs typeface="B Nazanin" panose="00000400000000000000" pitchFamily="2" charset="-78"/>
              </a:rPr>
              <a:t> آشنایی با کتابداران پزشکی</a:t>
            </a:r>
          </a:p>
          <a:p>
            <a:pPr marL="285750" indent="-285750">
              <a:lnSpc>
                <a:spcPct val="200000"/>
              </a:lnSpc>
              <a:buFont typeface="Arial" panose="020B0604020202020204" pitchFamily="34" charset="0"/>
              <a:buChar char="•"/>
            </a:pPr>
            <a:r>
              <a:rPr lang="fa-IR" sz="2000" dirty="0" smtClean="0">
                <a:cs typeface="B Nazanin" panose="00000400000000000000" pitchFamily="2" charset="-78"/>
              </a:rPr>
              <a:t> آشنایی با خدمات کتابداری پزشکی</a:t>
            </a:r>
          </a:p>
          <a:p>
            <a:pPr marL="285750" indent="-285750">
              <a:lnSpc>
                <a:spcPct val="200000"/>
              </a:lnSpc>
              <a:buFont typeface="Arial" panose="020B0604020202020204" pitchFamily="34" charset="0"/>
              <a:buChar char="•"/>
            </a:pPr>
            <a:r>
              <a:rPr lang="fa-IR" sz="2000" dirty="0" smtClean="0">
                <a:cs typeface="B Nazanin" panose="00000400000000000000" pitchFamily="2" charset="-78"/>
              </a:rPr>
              <a:t>آشنایی با پزشکی بالینی و کتابداری پزشکی</a:t>
            </a:r>
          </a:p>
          <a:p>
            <a:pPr marL="285750" indent="-285750">
              <a:lnSpc>
                <a:spcPct val="200000"/>
              </a:lnSpc>
              <a:buFont typeface="Arial" panose="020B0604020202020204" pitchFamily="34" charset="0"/>
              <a:buChar char="•"/>
            </a:pPr>
            <a:r>
              <a:rPr lang="fa-IR" sz="2000" dirty="0" smtClean="0">
                <a:cs typeface="B Nazanin" panose="00000400000000000000" pitchFamily="2" charset="-78"/>
              </a:rPr>
              <a:t> آشنایی با عملکرد مبتنی بر شواهد و کتابداری پزشکی </a:t>
            </a:r>
          </a:p>
          <a:p>
            <a:pPr marL="285750" indent="-285750">
              <a:lnSpc>
                <a:spcPct val="200000"/>
              </a:lnSpc>
              <a:buFont typeface="Arial" panose="020B0604020202020204" pitchFamily="34" charset="0"/>
              <a:buChar char="•"/>
            </a:pPr>
            <a:r>
              <a:rPr lang="fa-IR" sz="2000" dirty="0" smtClean="0">
                <a:cs typeface="B Nazanin" panose="00000400000000000000" pitchFamily="2" charset="-78"/>
              </a:rPr>
              <a:t>آشنایی با کتابداران آموزشگر، برنامه ریزی آموزشی در کتابخانه های علوم پزشکی</a:t>
            </a:r>
          </a:p>
          <a:p>
            <a:pPr>
              <a:lnSpc>
                <a:spcPct val="200000"/>
              </a:lnSpc>
            </a:pPr>
            <a:r>
              <a:rPr lang="fa-IR" sz="2400" dirty="0">
                <a:solidFill>
                  <a:schemeClr val="accent6">
                    <a:lumMod val="50000"/>
                  </a:schemeClr>
                </a:solidFill>
                <a:cs typeface="B Titr" pitchFamily="2" charset="-78"/>
              </a:rPr>
              <a:t>اهداف فرعی:</a:t>
            </a:r>
          </a:p>
          <a:p>
            <a:pPr marL="285750" indent="-285750">
              <a:lnSpc>
                <a:spcPct val="200000"/>
              </a:lnSpc>
              <a:buFont typeface="Arial" panose="020B0604020202020204" pitchFamily="34" charset="0"/>
              <a:buChar char="•"/>
            </a:pPr>
            <a:r>
              <a:rPr lang="fa-IR" sz="2000" dirty="0" smtClean="0">
                <a:cs typeface="B Nazanin" panose="00000400000000000000" pitchFamily="2" charset="-78"/>
              </a:rPr>
              <a:t>آشنایی با وظایف حرفه ای و شایستگی های کتابداران پزشکی</a:t>
            </a:r>
          </a:p>
          <a:p>
            <a:pPr marL="285750" indent="-285750">
              <a:lnSpc>
                <a:spcPct val="200000"/>
              </a:lnSpc>
              <a:buFont typeface="Arial" panose="020B0604020202020204" pitchFamily="34" charset="0"/>
              <a:buChar char="•"/>
            </a:pPr>
            <a:r>
              <a:rPr lang="fa-IR" sz="2000" dirty="0" smtClean="0">
                <a:cs typeface="B Nazanin" panose="00000400000000000000" pitchFamily="2" charset="-78"/>
              </a:rPr>
              <a:t>آشنایی با انواع کتابخانه های علوم پزشکی</a:t>
            </a:r>
          </a:p>
          <a:p>
            <a:pPr>
              <a:lnSpc>
                <a:spcPct val="200000"/>
              </a:lnSpc>
            </a:pPr>
            <a:endParaRPr lang="fa-IR" sz="2000" dirty="0">
              <a:cs typeface="B Nazanin" panose="00000400000000000000" pitchFamily="2" charset="-78"/>
            </a:endParaRPr>
          </a:p>
        </p:txBody>
      </p:sp>
    </p:spTree>
    <p:extLst>
      <p:ext uri="{BB962C8B-B14F-4D97-AF65-F5344CB8AC3E}">
        <p14:creationId xmlns:p14="http://schemas.microsoft.com/office/powerpoint/2010/main" val="31896476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11760" y="1383159"/>
            <a:ext cx="5976664" cy="461665"/>
          </a:xfrm>
          <a:prstGeom prst="rect">
            <a:avLst/>
          </a:prstGeom>
          <a:noFill/>
        </p:spPr>
        <p:txBody>
          <a:bodyPr wrap="square" rtlCol="1">
            <a:spAutoFit/>
          </a:bodyPr>
          <a:lstStyle/>
          <a:p>
            <a:r>
              <a:rPr lang="fa-IR" sz="2400" dirty="0" smtClean="0">
                <a:solidFill>
                  <a:schemeClr val="accent6">
                    <a:lumMod val="50000"/>
                  </a:schemeClr>
                </a:solidFill>
                <a:cs typeface="B Titr" pitchFamily="2" charset="-78"/>
              </a:rPr>
              <a:t>رویکرد چهار جانبه برنامه ریزی آموزشی</a:t>
            </a:r>
            <a:endParaRPr lang="fa-IR" sz="2400" dirty="0">
              <a:solidFill>
                <a:schemeClr val="accent6">
                  <a:lumMod val="50000"/>
                </a:schemeClr>
              </a:solidFill>
              <a:cs typeface="B Titr" pitchFamily="2" charset="-78"/>
            </a:endParaRPr>
          </a:p>
        </p:txBody>
      </p:sp>
      <p:sp>
        <p:nvSpPr>
          <p:cNvPr id="5" name="TextBox 4"/>
          <p:cNvSpPr txBox="1"/>
          <p:nvPr/>
        </p:nvSpPr>
        <p:spPr>
          <a:xfrm>
            <a:off x="755576" y="2347133"/>
            <a:ext cx="7560840" cy="3170099"/>
          </a:xfrm>
          <a:prstGeom prst="rect">
            <a:avLst/>
          </a:prstGeom>
          <a:noFill/>
        </p:spPr>
        <p:txBody>
          <a:bodyPr wrap="square" rtlCol="1">
            <a:spAutoFit/>
          </a:bodyPr>
          <a:lstStyle/>
          <a:p>
            <a:pPr marL="342900" indent="-342900">
              <a:lnSpc>
                <a:spcPct val="200000"/>
              </a:lnSpc>
              <a:buAutoNum type="arabicPeriod"/>
            </a:pPr>
            <a:r>
              <a:rPr lang="fa-IR" sz="2000" dirty="0" smtClean="0">
                <a:cs typeface="B Nazanin" pitchFamily="2" charset="-78"/>
              </a:rPr>
              <a:t>کارگاه های آموزشی تلفیق شده با برنامه درسی(آموزشی) برای بازیابی اطلاعات، مدیریت اطلاعات و مهارت های ارزیابی</a:t>
            </a:r>
          </a:p>
          <a:p>
            <a:pPr marL="342900" indent="-342900">
              <a:lnSpc>
                <a:spcPct val="200000"/>
              </a:lnSpc>
              <a:buAutoNum type="arabicPeriod"/>
            </a:pPr>
            <a:r>
              <a:rPr lang="fa-IR" sz="2000" dirty="0" smtClean="0">
                <a:cs typeface="B Nazanin" pitchFamily="2" charset="-78"/>
              </a:rPr>
              <a:t>کارگاه های آموزشی که به تنهایی و خارج از برنامه ریزی درسی برگزار می شوند</a:t>
            </a:r>
          </a:p>
          <a:p>
            <a:pPr marL="342900" indent="-342900">
              <a:lnSpc>
                <a:spcPct val="200000"/>
              </a:lnSpc>
              <a:buAutoNum type="arabicPeriod"/>
            </a:pPr>
            <a:r>
              <a:rPr lang="fa-IR" sz="2000" dirty="0" smtClean="0">
                <a:cs typeface="B Nazanin" pitchFamily="2" charset="-78"/>
              </a:rPr>
              <a:t>آموزش از راه دور و وب محور و حمایت های آموزشی</a:t>
            </a:r>
          </a:p>
          <a:p>
            <a:pPr marL="342900" indent="-342900">
              <a:lnSpc>
                <a:spcPct val="200000"/>
              </a:lnSpc>
              <a:buAutoNum type="arabicPeriod"/>
            </a:pPr>
            <a:r>
              <a:rPr lang="fa-IR" sz="2000" dirty="0" smtClean="0">
                <a:cs typeface="B Nazanin" pitchFamily="2" charset="-78"/>
              </a:rPr>
              <a:t>تامین فرصت ها ی آموزشی مبتنی بر کمک هزینه های تحصیلی و کمک رسانی </a:t>
            </a:r>
            <a:endParaRPr lang="fa-IR" sz="2000" dirty="0">
              <a:cs typeface="B Nazanin" pitchFamily="2" charset="-78"/>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0032" y="591468"/>
            <a:ext cx="3719513"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54282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32656" y="836712"/>
            <a:ext cx="9654329" cy="1477328"/>
          </a:xfrm>
          <a:prstGeom prst="rect">
            <a:avLst/>
          </a:prstGeom>
          <a:noFill/>
        </p:spPr>
        <p:txBody>
          <a:bodyPr wrap="square" rtlCol="1">
            <a:spAutoFit/>
          </a:bodyPr>
          <a:lstStyle/>
          <a:p>
            <a:pPr>
              <a:lnSpc>
                <a:spcPct val="150000"/>
              </a:lnSpc>
            </a:pPr>
            <a:r>
              <a:rPr lang="fa-IR" sz="2000" dirty="0">
                <a:solidFill>
                  <a:schemeClr val="accent6">
                    <a:lumMod val="50000"/>
                  </a:schemeClr>
                </a:solidFill>
                <a:cs typeface="B Titr" pitchFamily="2" charset="-78"/>
              </a:rPr>
              <a:t>کارگاه های آموزشی تلفیق شده با برنامه درسی(آموزشی) برای بازیابی اطلاعات، مدیریت </a:t>
            </a:r>
            <a:endParaRPr lang="fa-IR" sz="2000" dirty="0" smtClean="0">
              <a:solidFill>
                <a:schemeClr val="accent6">
                  <a:lumMod val="50000"/>
                </a:schemeClr>
              </a:solidFill>
              <a:cs typeface="B Titr" pitchFamily="2" charset="-78"/>
            </a:endParaRPr>
          </a:p>
          <a:p>
            <a:pPr>
              <a:lnSpc>
                <a:spcPct val="150000"/>
              </a:lnSpc>
            </a:pPr>
            <a:r>
              <a:rPr lang="fa-IR" sz="2000" dirty="0">
                <a:solidFill>
                  <a:schemeClr val="accent6">
                    <a:lumMod val="50000"/>
                  </a:schemeClr>
                </a:solidFill>
                <a:cs typeface="B Titr" pitchFamily="2" charset="-78"/>
              </a:rPr>
              <a:t> </a:t>
            </a:r>
            <a:r>
              <a:rPr lang="fa-IR" sz="2000" dirty="0" smtClean="0">
                <a:solidFill>
                  <a:schemeClr val="accent6">
                    <a:lumMod val="50000"/>
                  </a:schemeClr>
                </a:solidFill>
                <a:cs typeface="B Titr" pitchFamily="2" charset="-78"/>
              </a:rPr>
              <a:t>اطلاعات </a:t>
            </a:r>
            <a:r>
              <a:rPr lang="fa-IR" sz="2000" dirty="0">
                <a:solidFill>
                  <a:schemeClr val="accent6">
                    <a:lumMod val="50000"/>
                  </a:schemeClr>
                </a:solidFill>
                <a:cs typeface="B Titr" pitchFamily="2" charset="-78"/>
              </a:rPr>
              <a:t>و مهارت های ارزیابی</a:t>
            </a:r>
          </a:p>
          <a:p>
            <a:pPr>
              <a:lnSpc>
                <a:spcPct val="150000"/>
              </a:lnSpc>
            </a:pPr>
            <a:endParaRPr lang="fa-IR" sz="2000" dirty="0">
              <a:solidFill>
                <a:schemeClr val="accent6">
                  <a:lumMod val="50000"/>
                </a:schemeClr>
              </a:solidFill>
              <a:cs typeface="B Titr" pitchFamily="2" charset="-78"/>
            </a:endParaRPr>
          </a:p>
        </p:txBody>
      </p:sp>
      <p:sp>
        <p:nvSpPr>
          <p:cNvPr id="5" name="TextBox 4"/>
          <p:cNvSpPr txBox="1"/>
          <p:nvPr/>
        </p:nvSpPr>
        <p:spPr>
          <a:xfrm>
            <a:off x="395536" y="1772816"/>
            <a:ext cx="8250523" cy="4708981"/>
          </a:xfrm>
          <a:prstGeom prst="rect">
            <a:avLst/>
          </a:prstGeom>
          <a:noFill/>
        </p:spPr>
        <p:txBody>
          <a:bodyPr wrap="square" rtlCol="1">
            <a:spAutoFit/>
          </a:bodyPr>
          <a:lstStyle/>
          <a:p>
            <a:pPr marL="342900" indent="-342900">
              <a:lnSpc>
                <a:spcPct val="150000"/>
              </a:lnSpc>
              <a:buFont typeface="Trebuchet MS" pitchFamily="34" charset="0"/>
              <a:buChar char="–"/>
            </a:pPr>
            <a:r>
              <a:rPr lang="fa-IR" sz="2000" dirty="0" smtClean="0">
                <a:cs typeface="B Nazanin" pitchFamily="2" charset="-78"/>
              </a:rPr>
              <a:t>واحد های درسی مهم مرتبط با علوم پزشکی به صورت راهبردی برای لحاظ کردن بازیابی اطلاعات  و کارگاه های آموزشی مدیریت به عنوان هدف اصلی در نظر گرفته می شود.</a:t>
            </a:r>
          </a:p>
          <a:p>
            <a:pPr marL="342900" indent="-342900">
              <a:lnSpc>
                <a:spcPct val="150000"/>
              </a:lnSpc>
              <a:buFont typeface="Trebuchet MS" pitchFamily="34" charset="0"/>
              <a:buChar char="–"/>
            </a:pPr>
            <a:r>
              <a:rPr lang="fa-IR" sz="2000" dirty="0" smtClean="0">
                <a:cs typeface="B Nazanin" pitchFamily="2" charset="-78"/>
              </a:rPr>
              <a:t>الگوی آموزشی تلفیق شده در برنامه ریزی درسی از طریق برنامه های رابط می باشد که در آن هر عضو از کارکنان مرجع به عنوان یک متخصص در یک یا چند زمینه ی درسی مختلف شرکت </a:t>
            </a:r>
          </a:p>
          <a:p>
            <a:pPr>
              <a:lnSpc>
                <a:spcPct val="150000"/>
              </a:lnSpc>
            </a:pPr>
            <a:r>
              <a:rPr lang="fa-IR" sz="2000" dirty="0">
                <a:cs typeface="B Nazanin" pitchFamily="2" charset="-78"/>
              </a:rPr>
              <a:t> </a:t>
            </a:r>
            <a:r>
              <a:rPr lang="fa-IR" sz="2000" dirty="0" smtClean="0">
                <a:cs typeface="B Nazanin" pitchFamily="2" charset="-78"/>
              </a:rPr>
              <a:t>    می کند.</a:t>
            </a:r>
          </a:p>
          <a:p>
            <a:pPr marL="342900" indent="-342900">
              <a:lnSpc>
                <a:spcPct val="150000"/>
              </a:lnSpc>
              <a:buFont typeface="Trebuchet MS" pitchFamily="34" charset="0"/>
              <a:buChar char="–"/>
            </a:pPr>
            <a:r>
              <a:rPr lang="fa-IR" sz="2000" dirty="0" smtClean="0">
                <a:cs typeface="B Nazanin" pitchFamily="2" charset="-78"/>
              </a:rPr>
              <a:t>کتابداران رابط  برای آموزش اعضای هیات علمی ، کارکنان و دانشجویان در بخش ها و دانشکده های مربوط به آن موضوع خدمت می کنند.</a:t>
            </a:r>
          </a:p>
          <a:p>
            <a:pPr marL="285750" indent="-285750">
              <a:lnSpc>
                <a:spcPct val="150000"/>
              </a:lnSpc>
              <a:buFontTx/>
              <a:buChar char="-"/>
            </a:pPr>
            <a:r>
              <a:rPr lang="fa-IR" sz="2000" dirty="0" smtClean="0">
                <a:cs typeface="B Nazanin" pitchFamily="2" charset="-78"/>
              </a:rPr>
              <a:t>کتابداران رابط در جلسات یا امور مختلف بخش های گوناگون مشارکت نزدیکی با دفتر آموزش پزشکی دارند  تا منابع اطلاعاتی و گزینه های مورد نیاز برای حمایت از برنامه درسی را شناسایی، برنامه ریزی و ارزیابی کنند.</a:t>
            </a:r>
            <a:endParaRPr lang="fa-IR" sz="2000" dirty="0">
              <a:cs typeface="B Nazanin" pitchFamily="2" charset="-78"/>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8951" y="308755"/>
            <a:ext cx="3719513"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78813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6592" y="1136938"/>
            <a:ext cx="9364126" cy="707886"/>
          </a:xfrm>
          <a:prstGeom prst="rect">
            <a:avLst/>
          </a:prstGeom>
          <a:noFill/>
        </p:spPr>
        <p:txBody>
          <a:bodyPr wrap="square" rtlCol="1">
            <a:spAutoFit/>
          </a:bodyPr>
          <a:lstStyle/>
          <a:p>
            <a:r>
              <a:rPr lang="fa-IR" sz="2000" dirty="0">
                <a:solidFill>
                  <a:schemeClr val="accent6">
                    <a:lumMod val="50000"/>
                  </a:schemeClr>
                </a:solidFill>
                <a:cs typeface="B Titr" pitchFamily="2" charset="-78"/>
              </a:rPr>
              <a:t>کارگاه های آموزشی که به تنهایی و خارج از برنامه ریزی درسی برگزار می </a:t>
            </a:r>
            <a:r>
              <a:rPr lang="fa-IR" sz="2000" dirty="0" smtClean="0">
                <a:solidFill>
                  <a:schemeClr val="accent6">
                    <a:lumMod val="50000"/>
                  </a:schemeClr>
                </a:solidFill>
                <a:cs typeface="B Titr" pitchFamily="2" charset="-78"/>
              </a:rPr>
              <a:t>شوند</a:t>
            </a:r>
            <a:endParaRPr lang="fa-IR" sz="2000" dirty="0">
              <a:solidFill>
                <a:schemeClr val="accent6">
                  <a:lumMod val="50000"/>
                </a:schemeClr>
              </a:solidFill>
              <a:cs typeface="B Titr" pitchFamily="2" charset="-78"/>
            </a:endParaRPr>
          </a:p>
          <a:p>
            <a:endParaRPr lang="fa-IR" sz="2000" dirty="0">
              <a:solidFill>
                <a:schemeClr val="accent6">
                  <a:lumMod val="50000"/>
                </a:schemeClr>
              </a:solidFill>
              <a:cs typeface="B Titr" pitchFamily="2" charset="-78"/>
            </a:endParaRPr>
          </a:p>
        </p:txBody>
      </p:sp>
      <p:sp>
        <p:nvSpPr>
          <p:cNvPr id="5" name="TextBox 4"/>
          <p:cNvSpPr txBox="1"/>
          <p:nvPr/>
        </p:nvSpPr>
        <p:spPr>
          <a:xfrm>
            <a:off x="467544" y="1960379"/>
            <a:ext cx="8064896" cy="4708981"/>
          </a:xfrm>
          <a:prstGeom prst="rect">
            <a:avLst/>
          </a:prstGeom>
          <a:noFill/>
        </p:spPr>
        <p:txBody>
          <a:bodyPr wrap="square" rtlCol="1">
            <a:spAutoFit/>
          </a:bodyPr>
          <a:lstStyle/>
          <a:p>
            <a:pPr marL="285750" indent="-285750">
              <a:lnSpc>
                <a:spcPct val="150000"/>
              </a:lnSpc>
              <a:buFontTx/>
              <a:buChar char="-"/>
            </a:pPr>
            <a:r>
              <a:rPr lang="fa-IR" sz="2000" dirty="0" smtClean="0">
                <a:cs typeface="B Nazanin" pitchFamily="2" charset="-78"/>
              </a:rPr>
              <a:t>جنبه ی این برنامه ی آموزشی کتابخانه های علوم پزشکی دانشگاهی گزینه</a:t>
            </a:r>
            <a:r>
              <a:rPr lang="en-US" sz="2000" dirty="0" smtClean="0">
                <a:cs typeface="B Nazanin" pitchFamily="2" charset="-78"/>
              </a:rPr>
              <a:t>” </a:t>
            </a:r>
            <a:r>
              <a:rPr lang="fa-IR" sz="2000" dirty="0" smtClean="0">
                <a:cs typeface="B Nazanin" pitchFamily="2" charset="-78"/>
              </a:rPr>
              <a:t>طبق درخواست</a:t>
            </a:r>
            <a:r>
              <a:rPr lang="en-US" sz="2000" dirty="0" smtClean="0">
                <a:cs typeface="B Nazanin" pitchFamily="2" charset="-78"/>
              </a:rPr>
              <a:t>”</a:t>
            </a:r>
            <a:r>
              <a:rPr lang="fa-IR" sz="2000" dirty="0" smtClean="0">
                <a:cs typeface="B Nazanin" pitchFamily="2" charset="-78"/>
              </a:rPr>
              <a:t>  است که فرصت های آموزشی را در دسترس گروه ها یا افرادی که مورد نیاز در کارگاه های آموزشی مستقل از برنامه آموزشی هستند قرار می دهد.</a:t>
            </a:r>
          </a:p>
          <a:p>
            <a:pPr marL="285750" indent="-285750">
              <a:lnSpc>
                <a:spcPct val="150000"/>
              </a:lnSpc>
              <a:buFontTx/>
              <a:buChar char="-"/>
            </a:pPr>
            <a:r>
              <a:rPr lang="fa-IR" sz="2000" dirty="0" smtClean="0">
                <a:cs typeface="B Nazanin" pitchFamily="2" charset="-78"/>
              </a:rPr>
              <a:t>اهداف اولیه این مدل شامل: </a:t>
            </a:r>
          </a:p>
          <a:p>
            <a:pPr marL="342900" indent="-342900">
              <a:lnSpc>
                <a:spcPct val="150000"/>
              </a:lnSpc>
              <a:buAutoNum type="arabicPeriod"/>
            </a:pPr>
            <a:r>
              <a:rPr lang="fa-IR" sz="2000" dirty="0" smtClean="0">
                <a:cs typeface="B Nazanin" pitchFamily="2" charset="-78"/>
              </a:rPr>
              <a:t>برنامه ریزی در خصوص تطبیق زمان و تاریخ برگزاری برنامه های آموزشی با زمان و تاریخ مناسب  برای اعضای هیالت علمی، کارکنان و دانشجویان جهت شرکت در این برنامه ها</a:t>
            </a:r>
          </a:p>
          <a:p>
            <a:pPr marL="342900" indent="-342900">
              <a:lnSpc>
                <a:spcPct val="150000"/>
              </a:lnSpc>
              <a:buAutoNum type="arabicPeriod"/>
            </a:pPr>
            <a:r>
              <a:rPr lang="fa-IR" sz="2000" dirty="0" smtClean="0">
                <a:cs typeface="B Nazanin" pitchFamily="2" charset="-78"/>
              </a:rPr>
              <a:t>تطبیق محتوای جلسات جهت رسیدگی سریع به پرسش ها، مسائل یا مشکلات پیش روی شرکت کنندگان در یک جلسه می شود.</a:t>
            </a:r>
          </a:p>
          <a:p>
            <a:pPr>
              <a:lnSpc>
                <a:spcPct val="150000"/>
              </a:lnSpc>
            </a:pPr>
            <a:r>
              <a:rPr lang="fa-IR" sz="2000" dirty="0" smtClean="0">
                <a:cs typeface="B Nazanin" pitchFamily="2" charset="-78"/>
              </a:rPr>
              <a:t>-    مهارت های اطلاعاتی را از طریق گرداوری مشاوره های آموزشی وب محور ارائه می دهند.</a:t>
            </a:r>
          </a:p>
          <a:p>
            <a:pPr>
              <a:lnSpc>
                <a:spcPct val="150000"/>
              </a:lnSpc>
            </a:pPr>
            <a:endParaRPr lang="fa-IR" sz="2000" dirty="0">
              <a:cs typeface="B Nazanin" pitchFamily="2" charset="-78"/>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707" y="375444"/>
            <a:ext cx="3719513"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14069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47664" y="1229851"/>
            <a:ext cx="6984776" cy="707886"/>
          </a:xfrm>
          <a:prstGeom prst="rect">
            <a:avLst/>
          </a:prstGeom>
          <a:noFill/>
        </p:spPr>
        <p:txBody>
          <a:bodyPr wrap="square" rtlCol="1">
            <a:spAutoFit/>
          </a:bodyPr>
          <a:lstStyle/>
          <a:p>
            <a:r>
              <a:rPr lang="fa-IR" sz="2000" dirty="0">
                <a:solidFill>
                  <a:schemeClr val="accent6">
                    <a:lumMod val="50000"/>
                  </a:schemeClr>
                </a:solidFill>
                <a:cs typeface="B Titr" pitchFamily="2" charset="-78"/>
              </a:rPr>
              <a:t>آموزش از راه دور و وب محور و حمایت های آموزشی</a:t>
            </a:r>
          </a:p>
          <a:p>
            <a:endParaRPr lang="fa-IR" sz="2000" dirty="0">
              <a:solidFill>
                <a:schemeClr val="accent6">
                  <a:lumMod val="50000"/>
                </a:schemeClr>
              </a:solidFill>
              <a:cs typeface="B Titr" pitchFamily="2" charset="-78"/>
            </a:endParaRPr>
          </a:p>
        </p:txBody>
      </p:sp>
      <p:sp>
        <p:nvSpPr>
          <p:cNvPr id="5" name="TextBox 4"/>
          <p:cNvSpPr txBox="1"/>
          <p:nvPr/>
        </p:nvSpPr>
        <p:spPr>
          <a:xfrm>
            <a:off x="802150" y="2060848"/>
            <a:ext cx="7704856" cy="3170099"/>
          </a:xfrm>
          <a:prstGeom prst="rect">
            <a:avLst/>
          </a:prstGeom>
          <a:noFill/>
        </p:spPr>
        <p:txBody>
          <a:bodyPr wrap="square" rtlCol="1">
            <a:spAutoFit/>
          </a:bodyPr>
          <a:lstStyle/>
          <a:p>
            <a:pPr marL="285750" indent="-285750">
              <a:lnSpc>
                <a:spcPct val="200000"/>
              </a:lnSpc>
              <a:buFontTx/>
              <a:buChar char="-"/>
            </a:pPr>
            <a:r>
              <a:rPr lang="fa-IR" sz="2000" dirty="0" smtClean="0">
                <a:cs typeface="B Nazanin" pitchFamily="2" charset="-78"/>
              </a:rPr>
              <a:t>در محیط هایی که برنامه ریزی آموزشی حجیمی دارند و ممکن است دانشجویان در سایت های پزشکی مختلف سردرگم شوند.کتابداران به طور مستمر در تلاش هستند تا از فرصت های آموزشی مجازی مستقل بهره مند شوند.</a:t>
            </a:r>
          </a:p>
          <a:p>
            <a:pPr marL="285750" indent="-285750">
              <a:lnSpc>
                <a:spcPct val="200000"/>
              </a:lnSpc>
              <a:buFontTx/>
              <a:buChar char="-"/>
            </a:pPr>
            <a:r>
              <a:rPr lang="fa-IR" sz="2000" dirty="0" smtClean="0">
                <a:cs typeface="B Nazanin" pitchFamily="2" charset="-78"/>
              </a:rPr>
              <a:t>کتابداران به منظور آموزش مستمر و موثر مهارت های بازیابی اطلاعات، یادگیری مبتنی بر حل مسئله، یا اقدامات مبتنی بر شواهد، وب سایت های آموزشی ایجاد می کنند.</a:t>
            </a:r>
            <a:endParaRPr lang="fa-IR" sz="2000" dirty="0">
              <a:cs typeface="B Nazanin" pitchFamily="2" charset="-78"/>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332656"/>
            <a:ext cx="3719513"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82196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0653" y="1372706"/>
            <a:ext cx="8496944" cy="400110"/>
          </a:xfrm>
          <a:prstGeom prst="rect">
            <a:avLst/>
          </a:prstGeom>
          <a:noFill/>
        </p:spPr>
        <p:txBody>
          <a:bodyPr wrap="square" rtlCol="1">
            <a:spAutoFit/>
          </a:bodyPr>
          <a:lstStyle/>
          <a:p>
            <a:r>
              <a:rPr lang="fa-IR" sz="2000" dirty="0">
                <a:solidFill>
                  <a:schemeClr val="accent6">
                    <a:lumMod val="50000"/>
                  </a:schemeClr>
                </a:solidFill>
                <a:cs typeface="B Titr" pitchFamily="2" charset="-78"/>
              </a:rPr>
              <a:t>تامین فرصت ها ی آموزشی مبتنی بر کمک هزینه های تحصیلی و کمک رسانی </a:t>
            </a:r>
          </a:p>
        </p:txBody>
      </p:sp>
      <p:sp>
        <p:nvSpPr>
          <p:cNvPr id="5" name="TextBox 4"/>
          <p:cNvSpPr txBox="1"/>
          <p:nvPr/>
        </p:nvSpPr>
        <p:spPr>
          <a:xfrm>
            <a:off x="395536" y="2060848"/>
            <a:ext cx="8424936" cy="4247317"/>
          </a:xfrm>
          <a:prstGeom prst="rect">
            <a:avLst/>
          </a:prstGeom>
          <a:noFill/>
        </p:spPr>
        <p:txBody>
          <a:bodyPr wrap="square" rtlCol="1">
            <a:spAutoFit/>
          </a:bodyPr>
          <a:lstStyle/>
          <a:p>
            <a:pPr marL="285750" indent="-285750">
              <a:lnSpc>
                <a:spcPct val="150000"/>
              </a:lnSpc>
              <a:buFontTx/>
              <a:buChar char="-"/>
            </a:pPr>
            <a:r>
              <a:rPr lang="fa-IR" sz="2000" dirty="0" smtClean="0">
                <a:cs typeface="B Nazanin" pitchFamily="2" charset="-78"/>
              </a:rPr>
              <a:t>کتابخانه های علوم پزشکی از طریق کارگاه های آموزشی رو در رو  یا وب سایت هایی که مخصوص موضوع خاص یا پروژه ی خاصی هستند، در برنامه ریزی های آموزشی که به واسطه ی کمک هزینه تحصیلی اجرا می شوند، شرکت می کنند.</a:t>
            </a:r>
          </a:p>
          <a:p>
            <a:pPr marL="285750" indent="-285750">
              <a:lnSpc>
                <a:spcPct val="150000"/>
              </a:lnSpc>
              <a:buFontTx/>
              <a:buChar char="-"/>
            </a:pPr>
            <a:r>
              <a:rPr lang="fa-IR" sz="2000" dirty="0" smtClean="0">
                <a:cs typeface="B Nazanin" pitchFamily="2" charset="-78"/>
              </a:rPr>
              <a:t>وب سایت های پروژه،  فعالیت هایی را که با کمک های مالی انجام می گیرند یا آموزش های تکمیل کننده ی کتابخانه  محور را از طریق فراهم آوردن یک مکان مرکزی برای منابع، اطلاعات مورد نیاز در خصوص کمک هزینه های تحصیلی یا اطلاعاتی در خصوص کتابخانه و خدماتی که ارائه می دهند، خط مشی ها و منابع ارتقا می دهند.</a:t>
            </a:r>
          </a:p>
          <a:p>
            <a:pPr marL="285750" indent="-285750">
              <a:lnSpc>
                <a:spcPct val="150000"/>
              </a:lnSpc>
              <a:buFontTx/>
              <a:buChar char="-"/>
            </a:pPr>
            <a:r>
              <a:rPr lang="fa-IR" sz="2000" dirty="0" smtClean="0">
                <a:cs typeface="B Nazanin" pitchFamily="2" charset="-78"/>
              </a:rPr>
              <a:t>این ابزار هم چنین پیوندهایی راکه برای انتخاب کتاب های درسی ، مجلات و دیگر مواد وب محور  و ابزارهای آموزشی که برای پروژه های خاص مناسب هستند، ارائه می دهند.</a:t>
            </a:r>
            <a:endParaRPr lang="fa-IR" sz="2000" dirty="0">
              <a:cs typeface="B Nazanin" pitchFamily="2" charset="-78"/>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8084" y="596230"/>
            <a:ext cx="3719513" cy="74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95900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404664"/>
            <a:ext cx="8424936" cy="523220"/>
          </a:xfrm>
          <a:prstGeom prst="rect">
            <a:avLst/>
          </a:prstGeom>
          <a:noFill/>
        </p:spPr>
        <p:txBody>
          <a:bodyPr wrap="square" rtlCol="1">
            <a:spAutoFit/>
          </a:bodyPr>
          <a:lstStyle/>
          <a:p>
            <a:r>
              <a:rPr lang="fa-IR" sz="2800" dirty="0" smtClean="0">
                <a:solidFill>
                  <a:schemeClr val="accent6">
                    <a:lumMod val="50000"/>
                  </a:schemeClr>
                </a:solidFill>
                <a:cs typeface="B Titr" pitchFamily="2" charset="-78"/>
              </a:rPr>
              <a:t>اطلاع رسان بالینی و کتابدار پزشکی بالینی</a:t>
            </a:r>
            <a:endParaRPr lang="fa-IR" sz="2800" dirty="0">
              <a:solidFill>
                <a:schemeClr val="accent6">
                  <a:lumMod val="50000"/>
                </a:schemeClr>
              </a:solidFill>
              <a:cs typeface="B Titr" pitchFamily="2" charset="-78"/>
            </a:endParaRPr>
          </a:p>
        </p:txBody>
      </p:sp>
      <p:sp>
        <p:nvSpPr>
          <p:cNvPr id="5" name="TextBox 4"/>
          <p:cNvSpPr txBox="1"/>
          <p:nvPr/>
        </p:nvSpPr>
        <p:spPr>
          <a:xfrm>
            <a:off x="395536" y="1282690"/>
            <a:ext cx="8280920" cy="5170646"/>
          </a:xfrm>
          <a:prstGeom prst="rect">
            <a:avLst/>
          </a:prstGeom>
          <a:noFill/>
        </p:spPr>
        <p:txBody>
          <a:bodyPr wrap="square" rtlCol="1">
            <a:spAutoFit/>
          </a:bodyPr>
          <a:lstStyle/>
          <a:p>
            <a:pPr marL="285750" indent="-285750">
              <a:lnSpc>
                <a:spcPct val="150000"/>
              </a:lnSpc>
              <a:buFontTx/>
              <a:buChar char="-"/>
            </a:pPr>
            <a:r>
              <a:rPr lang="fa-IR" sz="2000" dirty="0" smtClean="0">
                <a:cs typeface="B Nazanin" pitchFamily="2" charset="-78"/>
              </a:rPr>
              <a:t>اساسا در محیط های بالینی کار می کنند.</a:t>
            </a:r>
          </a:p>
          <a:p>
            <a:pPr marL="285750" indent="-285750">
              <a:lnSpc>
                <a:spcPct val="150000"/>
              </a:lnSpc>
              <a:buFontTx/>
              <a:buChar char="-"/>
            </a:pPr>
            <a:r>
              <a:rPr lang="fa-IR" sz="2000" dirty="0" smtClean="0">
                <a:cs typeface="B Nazanin" pitchFamily="2" charset="-78"/>
              </a:rPr>
              <a:t>در دوره ها و جلسات پزشکی شرکت می کنند و اطلاعاتی که از لحاظ کیفی پالایش شده و مبتنی بر شواهد استوار هستند، جهت پشتیبانی از پرسش های بالینی ارائه می دهند.</a:t>
            </a:r>
          </a:p>
          <a:p>
            <a:pPr marL="285750" indent="-285750">
              <a:lnSpc>
                <a:spcPct val="150000"/>
              </a:lnSpc>
              <a:buFontTx/>
              <a:buChar char="-"/>
            </a:pPr>
            <a:r>
              <a:rPr lang="fa-IR" sz="2000" dirty="0" smtClean="0">
                <a:cs typeface="B Nazanin" pitchFamily="2" charset="-78"/>
              </a:rPr>
              <a:t>تفاوت اطلاع رسان بالینی و کتابدار پزشکی بالینی در 1. کتابداران پزشکی بالینی اساسا در کتابخانه ها و به صورت کتابخانه محور بودند. در مقابل اطلاع رسان ها لزوما توسط کتابخانه ها استخدام نمی شوند بلکه توسط بخش های بالینی و پژوهشی به عنوان اعضای گروه چند رشته ای جای می گیرند.</a:t>
            </a:r>
          </a:p>
          <a:p>
            <a:pPr>
              <a:lnSpc>
                <a:spcPct val="150000"/>
              </a:lnSpc>
            </a:pPr>
            <a:r>
              <a:rPr lang="fa-IR" sz="2000" dirty="0" smtClean="0">
                <a:cs typeface="B Nazanin" pitchFamily="2" charset="-78"/>
              </a:rPr>
              <a:t>2. بین اطلاع رسان پزشکی و کتابدار پزشکی  تفاوت تحصیلاتی وجود دارد. تحصیلات مورد نیاز برای کتابدار پزشکی داشتن مدرک کارشناسی در رشته های علوم انسانی یا فنی و مهندسی  ومدرک کارشناسی ارشد علوم کتابدار ی یا علم اطلاعات است در حالی که  از اطلاع رسانان انتظار می رود یک مدرک کارشناسی ارشد در علوم زیست پزشکی ، یا در سطح دکتری در علوم بالینی یا علوم زیستی پزشکی داشته باشند. </a:t>
            </a:r>
            <a:endParaRPr lang="fa-IR" sz="2000" dirty="0">
              <a:cs typeface="B Nazanin" pitchFamily="2" charset="-78"/>
            </a:endParaRPr>
          </a:p>
        </p:txBody>
      </p:sp>
    </p:spTree>
    <p:extLst>
      <p:ext uri="{BB962C8B-B14F-4D97-AF65-F5344CB8AC3E}">
        <p14:creationId xmlns:p14="http://schemas.microsoft.com/office/powerpoint/2010/main" val="2168557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15816" y="529516"/>
            <a:ext cx="5760640" cy="523220"/>
          </a:xfrm>
          <a:prstGeom prst="rect">
            <a:avLst/>
          </a:prstGeom>
          <a:noFill/>
        </p:spPr>
        <p:txBody>
          <a:bodyPr wrap="square" rtlCol="1">
            <a:spAutoFit/>
          </a:bodyPr>
          <a:lstStyle/>
          <a:p>
            <a:r>
              <a:rPr lang="fa-IR" sz="2800" dirty="0" smtClean="0">
                <a:solidFill>
                  <a:schemeClr val="accent6">
                    <a:lumMod val="50000"/>
                  </a:schemeClr>
                </a:solidFill>
                <a:cs typeface="B Titr" pitchFamily="2" charset="-78"/>
              </a:rPr>
              <a:t>جایی که اطلاعات و فناوری همگرا می شوند</a:t>
            </a:r>
            <a:endParaRPr lang="fa-IR" sz="2800" dirty="0">
              <a:solidFill>
                <a:schemeClr val="accent6">
                  <a:lumMod val="50000"/>
                </a:schemeClr>
              </a:solidFill>
              <a:cs typeface="B Titr" pitchFamily="2" charset="-78"/>
            </a:endParaRPr>
          </a:p>
        </p:txBody>
      </p:sp>
      <p:sp>
        <p:nvSpPr>
          <p:cNvPr id="5" name="TextBox 4"/>
          <p:cNvSpPr txBox="1"/>
          <p:nvPr/>
        </p:nvSpPr>
        <p:spPr>
          <a:xfrm>
            <a:off x="827584" y="1456323"/>
            <a:ext cx="7448106" cy="4247317"/>
          </a:xfrm>
          <a:prstGeom prst="rect">
            <a:avLst/>
          </a:prstGeom>
          <a:noFill/>
        </p:spPr>
        <p:txBody>
          <a:bodyPr wrap="square" rtlCol="1">
            <a:spAutoFit/>
          </a:bodyPr>
          <a:lstStyle/>
          <a:p>
            <a:pPr marL="285750" indent="-285750">
              <a:lnSpc>
                <a:spcPct val="150000"/>
              </a:lnSpc>
              <a:buFontTx/>
              <a:buChar char="-"/>
            </a:pPr>
            <a:r>
              <a:rPr lang="fa-IR" sz="2000" dirty="0" smtClean="0">
                <a:cs typeface="B Nazanin" pitchFamily="2" charset="-78"/>
              </a:rPr>
              <a:t>اطلاعات( ارتباطات علمی، دسترسی آزاد، دیجیتالی کردن، وب معنایی) و فناوری( رسانه های اجتماعی، اینترنت، محاسبات ابری) اجزای هسته ی محیط مراقبت سلامت را تشکیل می دهند.</a:t>
            </a:r>
          </a:p>
          <a:p>
            <a:pPr marL="285750" indent="-285750">
              <a:lnSpc>
                <a:spcPct val="150000"/>
              </a:lnSpc>
              <a:buFontTx/>
              <a:buChar char="-"/>
            </a:pPr>
            <a:r>
              <a:rPr lang="fa-IR" sz="2000" dirty="0" smtClean="0">
                <a:cs typeface="B Nazanin" pitchFamily="2" charset="-78"/>
              </a:rPr>
              <a:t>این ترکیب  در داخل عناصر سه گانه بهداشت و درمان ( عملکردهای بالینی، پژوهش، مصرف کنندگان) قرار گرفته اند.</a:t>
            </a:r>
          </a:p>
          <a:p>
            <a:pPr marL="285750" indent="-285750">
              <a:lnSpc>
                <a:spcPct val="150000"/>
              </a:lnSpc>
              <a:buFontTx/>
              <a:buChar char="-"/>
            </a:pPr>
            <a:r>
              <a:rPr lang="fa-IR" sz="2000" dirty="0" smtClean="0">
                <a:cs typeface="B Nazanin" pitchFamily="2" charset="-78"/>
              </a:rPr>
              <a:t>کتابداران پزشکی  با استفاده از فناوری های جدید به سازماندهی، برایند و پالایش اطلاعات برای تصمیم گیری های پژوهشی، بالینی، و سازمانی از موسسه حمایت می کنند.</a:t>
            </a:r>
          </a:p>
          <a:p>
            <a:pPr marL="285750" indent="-285750">
              <a:lnSpc>
                <a:spcPct val="150000"/>
              </a:lnSpc>
              <a:buFontTx/>
              <a:buChar char="-"/>
            </a:pPr>
            <a:r>
              <a:rPr lang="fa-IR" sz="2000" dirty="0" smtClean="0">
                <a:cs typeface="B Nazanin" pitchFamily="2" charset="-78"/>
              </a:rPr>
              <a:t>کتابداران پزشکی نقش  بسیار مهمی در بررسی و ایجاد دانش جدید ایفا می کنند.</a:t>
            </a:r>
          </a:p>
          <a:p>
            <a:pPr>
              <a:lnSpc>
                <a:spcPct val="150000"/>
              </a:lnSpc>
            </a:pPr>
            <a:endParaRPr lang="fa-IR" sz="2000" dirty="0">
              <a:cs typeface="B Nazanin" pitchFamily="2" charset="-78"/>
            </a:endParaRPr>
          </a:p>
        </p:txBody>
      </p:sp>
    </p:spTree>
    <p:extLst>
      <p:ext uri="{BB962C8B-B14F-4D97-AF65-F5344CB8AC3E}">
        <p14:creationId xmlns:p14="http://schemas.microsoft.com/office/powerpoint/2010/main" val="29728977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51920" y="591071"/>
            <a:ext cx="4752528" cy="523220"/>
          </a:xfrm>
          <a:prstGeom prst="rect">
            <a:avLst/>
          </a:prstGeom>
          <a:noFill/>
        </p:spPr>
        <p:txBody>
          <a:bodyPr wrap="square" rtlCol="1">
            <a:spAutoFit/>
          </a:bodyPr>
          <a:lstStyle/>
          <a:p>
            <a:r>
              <a:rPr lang="fa-IR" sz="2800" dirty="0" smtClean="0">
                <a:solidFill>
                  <a:schemeClr val="accent6">
                    <a:lumMod val="50000"/>
                  </a:schemeClr>
                </a:solidFill>
                <a:cs typeface="B Titr" pitchFamily="2" charset="-78"/>
              </a:rPr>
              <a:t>پزشکی بالینی و کتابداری پزشکی</a:t>
            </a:r>
            <a:endParaRPr lang="fa-IR" sz="2800" dirty="0">
              <a:solidFill>
                <a:schemeClr val="accent6">
                  <a:lumMod val="50000"/>
                </a:schemeClr>
              </a:solidFill>
              <a:cs typeface="B Titr" pitchFamily="2" charset="-78"/>
            </a:endParaRPr>
          </a:p>
        </p:txBody>
      </p:sp>
      <p:sp>
        <p:nvSpPr>
          <p:cNvPr id="5" name="TextBox 4"/>
          <p:cNvSpPr txBox="1"/>
          <p:nvPr/>
        </p:nvSpPr>
        <p:spPr>
          <a:xfrm>
            <a:off x="827584" y="1412776"/>
            <a:ext cx="7416824" cy="5016758"/>
          </a:xfrm>
          <a:prstGeom prst="rect">
            <a:avLst/>
          </a:prstGeom>
          <a:noFill/>
        </p:spPr>
        <p:txBody>
          <a:bodyPr wrap="square" rtlCol="1">
            <a:spAutoFit/>
          </a:bodyPr>
          <a:lstStyle/>
          <a:p>
            <a:pPr marL="285750" indent="-285750">
              <a:lnSpc>
                <a:spcPct val="200000"/>
              </a:lnSpc>
              <a:buFontTx/>
              <a:buChar char="-"/>
            </a:pPr>
            <a:r>
              <a:rPr lang="fa-IR" sz="2000" dirty="0" smtClean="0">
                <a:cs typeface="B Nazanin" pitchFamily="2" charset="-78"/>
              </a:rPr>
              <a:t>پزشکی بالینی اساس بهداشت و درمان است.</a:t>
            </a:r>
          </a:p>
          <a:p>
            <a:pPr marL="285750" indent="-285750">
              <a:lnSpc>
                <a:spcPct val="200000"/>
              </a:lnSpc>
              <a:buFontTx/>
              <a:buChar char="-"/>
            </a:pPr>
            <a:r>
              <a:rPr lang="fa-IR" sz="2000" dirty="0" smtClean="0">
                <a:cs typeface="B Nazanin" pitchFamily="2" charset="-78"/>
              </a:rPr>
              <a:t>پزشکی بالینی یعنی مراقبت مستقیم از بیمار</a:t>
            </a:r>
          </a:p>
          <a:p>
            <a:pPr marL="285750" indent="-285750">
              <a:lnSpc>
                <a:spcPct val="200000"/>
              </a:lnSpc>
              <a:buFontTx/>
              <a:buChar char="-"/>
            </a:pPr>
            <a:r>
              <a:rPr lang="fa-IR" sz="2000" dirty="0" smtClean="0">
                <a:cs typeface="B Nazanin" pitchFamily="2" charset="-78"/>
              </a:rPr>
              <a:t>پزشکی بالینی به محیط مبتنی بر شواهد ، متمرکز بر نتایج تاکید دارد.</a:t>
            </a:r>
          </a:p>
          <a:p>
            <a:pPr marL="285750" indent="-285750">
              <a:lnSpc>
                <a:spcPct val="200000"/>
              </a:lnSpc>
              <a:buFontTx/>
              <a:buChar char="-"/>
            </a:pPr>
            <a:r>
              <a:rPr lang="fa-IR" sz="2000" dirty="0" smtClean="0">
                <a:cs typeface="B Nazanin" pitchFamily="2" charset="-78"/>
              </a:rPr>
              <a:t>کتابداران پزشکی پیشگامان اولیه فناوری های اطلاعاتی محسوب می شوند.</a:t>
            </a:r>
          </a:p>
          <a:p>
            <a:pPr marL="285750" indent="-285750">
              <a:lnSpc>
                <a:spcPct val="200000"/>
              </a:lnSpc>
              <a:buFontTx/>
              <a:buChar char="-"/>
            </a:pPr>
            <a:r>
              <a:rPr lang="fa-IR" sz="2000" dirty="0" smtClean="0">
                <a:cs typeface="B Nazanin" pitchFamily="2" charset="-78"/>
              </a:rPr>
              <a:t>نقش کتابدار پزشکی در پزشکی بالینی  نیازمند سطح بالای سواد اطلاعاتی است.</a:t>
            </a:r>
          </a:p>
          <a:p>
            <a:pPr marL="285750" indent="-285750">
              <a:lnSpc>
                <a:spcPct val="200000"/>
              </a:lnSpc>
              <a:buFontTx/>
              <a:buChar char="-"/>
            </a:pPr>
            <a:r>
              <a:rPr lang="fa-IR" sz="2000" dirty="0" smtClean="0">
                <a:cs typeface="B Nazanin" pitchFamily="2" charset="-78"/>
              </a:rPr>
              <a:t>کتابدار پزشکی به ارائه خدمات مرجع، خدمات اطلاعاتی پایه و.. می پردازد.</a:t>
            </a:r>
          </a:p>
          <a:p>
            <a:pPr marL="285750" indent="-285750">
              <a:lnSpc>
                <a:spcPct val="200000"/>
              </a:lnSpc>
              <a:buFontTx/>
              <a:buChar char="-"/>
            </a:pPr>
            <a:r>
              <a:rPr lang="fa-IR" sz="2000" dirty="0" smtClean="0">
                <a:cs typeface="B Nazanin" pitchFamily="2" charset="-78"/>
              </a:rPr>
              <a:t>کتابدار پزشکی، اطلاع رسان پزشکی در گزارش روزانه، دوره های پزشکی حضور می یابد و در گروه های مراقبت از بیمار شرکت می کند.</a:t>
            </a:r>
            <a:endParaRPr lang="fa-IR" sz="2000" dirty="0">
              <a:cs typeface="B Nazanin" pitchFamily="2" charset="-78"/>
            </a:endParaRPr>
          </a:p>
        </p:txBody>
      </p:sp>
    </p:spTree>
    <p:extLst>
      <p:ext uri="{BB962C8B-B14F-4D97-AF65-F5344CB8AC3E}">
        <p14:creationId xmlns:p14="http://schemas.microsoft.com/office/powerpoint/2010/main" val="8881351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60648"/>
            <a:ext cx="8999984" cy="1154162"/>
          </a:xfrm>
          <a:prstGeom prst="rect">
            <a:avLst/>
          </a:prstGeom>
          <a:noFill/>
        </p:spPr>
        <p:txBody>
          <a:bodyPr wrap="square" rtlCol="1">
            <a:spAutoFit/>
          </a:bodyPr>
          <a:lstStyle/>
          <a:p>
            <a:pPr>
              <a:lnSpc>
                <a:spcPct val="150000"/>
              </a:lnSpc>
            </a:pPr>
            <a:r>
              <a:rPr lang="fa-IR" sz="2400" dirty="0" smtClean="0">
                <a:solidFill>
                  <a:schemeClr val="accent6">
                    <a:lumMod val="50000"/>
                  </a:schemeClr>
                </a:solidFill>
                <a:cs typeface="B Titr" pitchFamily="2" charset="-78"/>
              </a:rPr>
              <a:t>یادگیری مبتنی بر حل مسئله و یادگیری گروهی در آموزش پزشکی و کتابداری پزشکی</a:t>
            </a:r>
            <a:endParaRPr lang="fa-IR" sz="2400" dirty="0">
              <a:solidFill>
                <a:schemeClr val="accent6">
                  <a:lumMod val="50000"/>
                </a:schemeClr>
              </a:solidFill>
              <a:cs typeface="B Titr" pitchFamily="2" charset="-78"/>
            </a:endParaRPr>
          </a:p>
        </p:txBody>
      </p:sp>
      <p:sp>
        <p:nvSpPr>
          <p:cNvPr id="5" name="TextBox 4"/>
          <p:cNvSpPr txBox="1"/>
          <p:nvPr/>
        </p:nvSpPr>
        <p:spPr>
          <a:xfrm>
            <a:off x="127653" y="1391572"/>
            <a:ext cx="8892480" cy="5493812"/>
          </a:xfrm>
          <a:prstGeom prst="rect">
            <a:avLst/>
          </a:prstGeom>
          <a:noFill/>
        </p:spPr>
        <p:txBody>
          <a:bodyPr wrap="square" rtlCol="1">
            <a:spAutoFit/>
          </a:bodyPr>
          <a:lstStyle/>
          <a:p>
            <a:pPr marL="285750" indent="-285750">
              <a:lnSpc>
                <a:spcPct val="150000"/>
              </a:lnSpc>
              <a:buFontTx/>
              <a:buChar char="-"/>
            </a:pPr>
            <a:r>
              <a:rPr lang="fa-IR" dirty="0" smtClean="0">
                <a:cs typeface="B Nazanin" pitchFamily="2" charset="-78"/>
              </a:rPr>
              <a:t>کتابداران  علوم پزشکی دانشگاهی به عنوان شرکای امور آموزشی دانشگاه  محسوب می شوند.</a:t>
            </a:r>
          </a:p>
          <a:p>
            <a:pPr marL="285750" indent="-285750">
              <a:lnSpc>
                <a:spcPct val="150000"/>
              </a:lnSpc>
              <a:buFontTx/>
              <a:buChar char="-"/>
            </a:pPr>
            <a:r>
              <a:rPr lang="fa-IR" dirty="0" smtClean="0">
                <a:cs typeface="B Nazanin" pitchFamily="2" charset="-78"/>
              </a:rPr>
              <a:t>یادگیری مبتنی بر حل مسئله  فرایندی است که در طی آن دانشجویان به گروه های کوچک جمع می شوند تا موارد حقیقی یا ساختگی بیماران را مورد مطالعه قرار دهند. آنچه که می دانند یا نمی دانند مشخص کرده و اطلاعات جهت پاسخ به پرسش پیش آمده را می یابند.</a:t>
            </a:r>
          </a:p>
          <a:p>
            <a:pPr marL="285750" indent="-285750">
              <a:lnSpc>
                <a:spcPct val="150000"/>
              </a:lnSpc>
              <a:buFontTx/>
              <a:buChar char="-"/>
            </a:pPr>
            <a:r>
              <a:rPr lang="fa-IR" dirty="0" smtClean="0">
                <a:cs typeface="B Nazanin" pitchFamily="2" charset="-78"/>
              </a:rPr>
              <a:t>یادگیری مبتنی بر حل مسئله  امکان به کار گیری آنی و کاربردی دانش و مهارت اکتسابی راه فراهم می کند و دانشجویان را قادر می سازد به یادگیری در خصوص تصمیم گیری علمی، استدلال بالینی و رویکرودهای انسانی به تعامل با بیمار بپردازند.</a:t>
            </a:r>
          </a:p>
          <a:p>
            <a:pPr marL="285750" indent="-285750">
              <a:lnSpc>
                <a:spcPct val="150000"/>
              </a:lnSpc>
              <a:buFontTx/>
              <a:buChar char="-"/>
            </a:pPr>
            <a:r>
              <a:rPr lang="fa-IR" dirty="0" smtClean="0">
                <a:cs typeface="B Nazanin" pitchFamily="2" charset="-78"/>
              </a:rPr>
              <a:t>آموزش استفاده صحیح از اطلاعات برای جستجو اطلاعات و مدیریت در یادگیری مبتنی بر مسئله ضروری است.</a:t>
            </a:r>
          </a:p>
          <a:p>
            <a:pPr marL="285750" indent="-285750">
              <a:lnSpc>
                <a:spcPct val="150000"/>
              </a:lnSpc>
              <a:buFontTx/>
              <a:buChar char="-"/>
            </a:pPr>
            <a:r>
              <a:rPr lang="fa-IR" dirty="0" smtClean="0">
                <a:cs typeface="B Nazanin" pitchFamily="2" charset="-78"/>
              </a:rPr>
              <a:t>کتابداران به منظور کسب آمادگی های لازم جهت جستجوی اطلاعات یادگیری مبتنی بر حل مسئله  همکاری نزدیکی با هماهنگ کنندگان داشته یا خود به عنوان هماهنگ کننده  موارد بالینی اقدام می کند.</a:t>
            </a:r>
          </a:p>
          <a:p>
            <a:pPr marL="285750" indent="-285750">
              <a:lnSpc>
                <a:spcPct val="150000"/>
              </a:lnSpc>
              <a:buFontTx/>
              <a:buChar char="-"/>
            </a:pPr>
            <a:r>
              <a:rPr lang="fa-IR" dirty="0" smtClean="0">
                <a:cs typeface="B Nazanin" pitchFamily="2" charset="-78"/>
              </a:rPr>
              <a:t>کتابداران به عنوان مشاوران اطلاعاتی برای یک یا چند گروه کوچک یادگیری خدمت کرده و یا به عنوان گروه کوچک در تسهیل کارهای دانشکده فعالیت می کنند.</a:t>
            </a:r>
          </a:p>
          <a:p>
            <a:pPr marL="285750" indent="-285750">
              <a:lnSpc>
                <a:spcPct val="150000"/>
              </a:lnSpc>
              <a:buFontTx/>
              <a:buChar char="-"/>
            </a:pPr>
            <a:endParaRPr lang="fa-IR" dirty="0">
              <a:cs typeface="B Nazanin" pitchFamily="2" charset="-78"/>
            </a:endParaRPr>
          </a:p>
        </p:txBody>
      </p:sp>
    </p:spTree>
    <p:extLst>
      <p:ext uri="{BB962C8B-B14F-4D97-AF65-F5344CB8AC3E}">
        <p14:creationId xmlns:p14="http://schemas.microsoft.com/office/powerpoint/2010/main" val="42617845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79712" y="457508"/>
            <a:ext cx="6552728" cy="523220"/>
          </a:xfrm>
          <a:prstGeom prst="rect">
            <a:avLst/>
          </a:prstGeom>
          <a:noFill/>
        </p:spPr>
        <p:txBody>
          <a:bodyPr wrap="square" rtlCol="1">
            <a:spAutoFit/>
          </a:bodyPr>
          <a:lstStyle/>
          <a:p>
            <a:r>
              <a:rPr lang="fa-IR" sz="2800" dirty="0" smtClean="0">
                <a:solidFill>
                  <a:schemeClr val="accent6">
                    <a:lumMod val="50000"/>
                  </a:schemeClr>
                </a:solidFill>
                <a:cs typeface="B Titr" pitchFamily="2" charset="-78"/>
              </a:rPr>
              <a:t>عملکرد مبتنی بر شواهد و کتابداری پزشکی </a:t>
            </a:r>
            <a:endParaRPr lang="fa-IR" sz="2800" dirty="0">
              <a:solidFill>
                <a:schemeClr val="accent6">
                  <a:lumMod val="50000"/>
                </a:schemeClr>
              </a:solidFill>
              <a:cs typeface="B Titr" pitchFamily="2" charset="-78"/>
            </a:endParaRPr>
          </a:p>
        </p:txBody>
      </p:sp>
      <p:sp>
        <p:nvSpPr>
          <p:cNvPr id="5" name="TextBox 4"/>
          <p:cNvSpPr txBox="1"/>
          <p:nvPr/>
        </p:nvSpPr>
        <p:spPr>
          <a:xfrm>
            <a:off x="323528" y="1253073"/>
            <a:ext cx="8136904" cy="5632311"/>
          </a:xfrm>
          <a:prstGeom prst="rect">
            <a:avLst/>
          </a:prstGeom>
          <a:noFill/>
        </p:spPr>
        <p:txBody>
          <a:bodyPr wrap="square" rtlCol="1">
            <a:spAutoFit/>
          </a:bodyPr>
          <a:lstStyle/>
          <a:p>
            <a:pPr marL="285750" indent="-285750">
              <a:lnSpc>
                <a:spcPct val="150000"/>
              </a:lnSpc>
              <a:buFontTx/>
              <a:buChar char="-"/>
            </a:pPr>
            <a:r>
              <a:rPr lang="fa-IR" sz="2000" dirty="0" smtClean="0">
                <a:cs typeface="B Nazanin" pitchFamily="2" charset="-78"/>
              </a:rPr>
              <a:t>عملکرد مبتنی بر شواهد با عنوان </a:t>
            </a:r>
            <a:r>
              <a:rPr lang="en-US" sz="2000" dirty="0" smtClean="0">
                <a:cs typeface="B Nazanin" pitchFamily="2" charset="-78"/>
              </a:rPr>
              <a:t>“</a:t>
            </a:r>
            <a:r>
              <a:rPr lang="fa-IR" sz="2000" dirty="0" smtClean="0">
                <a:cs typeface="B Nazanin" pitchFamily="2" charset="-78"/>
              </a:rPr>
              <a:t>استفاده وظیفه شناسانه ، صریح و آگاهانه از بهترین شواهد موجود  در تصمیم گیری در مورد مراقبت از افراد بیمار</a:t>
            </a:r>
            <a:r>
              <a:rPr lang="en-US" sz="2000" dirty="0" smtClean="0">
                <a:cs typeface="B Nazanin" pitchFamily="2" charset="-78"/>
              </a:rPr>
              <a:t>”</a:t>
            </a:r>
            <a:r>
              <a:rPr lang="fa-IR" sz="2000" dirty="0" smtClean="0">
                <a:cs typeface="B Nazanin" pitchFamily="2" charset="-78"/>
              </a:rPr>
              <a:t> تعریف می شود.</a:t>
            </a:r>
          </a:p>
          <a:p>
            <a:pPr marL="285750" indent="-285750">
              <a:lnSpc>
                <a:spcPct val="150000"/>
              </a:lnSpc>
              <a:buFontTx/>
              <a:buChar char="-"/>
            </a:pPr>
            <a:r>
              <a:rPr lang="fa-IR" sz="2000" dirty="0" smtClean="0">
                <a:cs typeface="B Nazanin" pitchFamily="2" charset="-78"/>
              </a:rPr>
              <a:t>5 مرحله در عملکرد مبتنی بر شواهد از قرار زیر می باشد:</a:t>
            </a:r>
          </a:p>
          <a:p>
            <a:pPr marL="342900" indent="-342900">
              <a:lnSpc>
                <a:spcPct val="150000"/>
              </a:lnSpc>
              <a:buAutoNum type="arabicPeriod"/>
            </a:pPr>
            <a:r>
              <a:rPr lang="fa-IR" sz="2000" dirty="0" smtClean="0">
                <a:cs typeface="B Nazanin" pitchFamily="2" charset="-78"/>
              </a:rPr>
              <a:t>تدوین پرسش های بالینی</a:t>
            </a:r>
          </a:p>
          <a:p>
            <a:pPr marL="342900" indent="-342900">
              <a:lnSpc>
                <a:spcPct val="150000"/>
              </a:lnSpc>
              <a:buFontTx/>
              <a:buAutoNum type="arabicPeriod"/>
            </a:pPr>
            <a:r>
              <a:rPr lang="fa-IR" sz="2000" dirty="0">
                <a:cs typeface="B Nazanin" pitchFamily="2" charset="-78"/>
              </a:rPr>
              <a:t>جستجو برای بهترین </a:t>
            </a:r>
            <a:r>
              <a:rPr lang="fa-IR" sz="2000" dirty="0" smtClean="0">
                <a:cs typeface="B Nazanin" pitchFamily="2" charset="-78"/>
              </a:rPr>
              <a:t>شواهد</a:t>
            </a:r>
          </a:p>
          <a:p>
            <a:pPr marL="342900" indent="-342900">
              <a:lnSpc>
                <a:spcPct val="150000"/>
              </a:lnSpc>
              <a:buAutoNum type="arabicPeriod"/>
            </a:pPr>
            <a:r>
              <a:rPr lang="fa-IR" sz="2000" dirty="0" smtClean="0">
                <a:cs typeface="B Nazanin" pitchFamily="2" charset="-78"/>
              </a:rPr>
              <a:t>ارزیابی انتقادی شواهد</a:t>
            </a:r>
          </a:p>
          <a:p>
            <a:pPr marL="342900" indent="-342900">
              <a:lnSpc>
                <a:spcPct val="150000"/>
              </a:lnSpc>
              <a:buAutoNum type="arabicPeriod"/>
            </a:pPr>
            <a:r>
              <a:rPr lang="fa-IR" sz="2000" dirty="0" smtClean="0">
                <a:cs typeface="B Nazanin" pitchFamily="2" charset="-78"/>
              </a:rPr>
              <a:t>بکارگیری شواهد برای مراقبت از بیمار</a:t>
            </a:r>
          </a:p>
          <a:p>
            <a:pPr marL="342900" indent="-342900">
              <a:lnSpc>
                <a:spcPct val="150000"/>
              </a:lnSpc>
              <a:buAutoNum type="arabicPeriod"/>
            </a:pPr>
            <a:r>
              <a:rPr lang="fa-IR" sz="2000" dirty="0" smtClean="0">
                <a:cs typeface="B Nazanin" pitchFamily="2" charset="-78"/>
              </a:rPr>
              <a:t>ارزیابی استفاده از عملکرد مبتنی بر شواهد در نتایج بیماران</a:t>
            </a:r>
          </a:p>
          <a:p>
            <a:pPr marL="342900" indent="-342900">
              <a:lnSpc>
                <a:spcPct val="150000"/>
              </a:lnSpc>
              <a:buFont typeface="Trebuchet MS" pitchFamily="34" charset="0"/>
              <a:buChar char="–"/>
            </a:pPr>
            <a:r>
              <a:rPr lang="fa-IR" sz="2000" dirty="0" smtClean="0">
                <a:cs typeface="B Nazanin" pitchFamily="2" charset="-78"/>
              </a:rPr>
              <a:t>کتابدار به شدت درگیر عملکرد مبتنی بر شواهد می باشد، زیرا  این کار نیازمند درک واقعی از جستجوی متون از طریق پایگاه های اطلاعاتی است.</a:t>
            </a:r>
          </a:p>
          <a:p>
            <a:pPr marL="342900" indent="-342900">
              <a:lnSpc>
                <a:spcPct val="150000"/>
              </a:lnSpc>
              <a:buAutoNum type="arabicPeriod"/>
            </a:pPr>
            <a:endParaRPr lang="fa-IR" sz="2000" dirty="0" smtClean="0">
              <a:cs typeface="B Nazanin" pitchFamily="2" charset="-78"/>
            </a:endParaRPr>
          </a:p>
          <a:p>
            <a:pPr>
              <a:lnSpc>
                <a:spcPct val="150000"/>
              </a:lnSpc>
            </a:pPr>
            <a:endParaRPr lang="fa-IR" sz="2000" dirty="0">
              <a:cs typeface="B Nazanin" pitchFamily="2" charset="-78"/>
            </a:endParaRPr>
          </a:p>
        </p:txBody>
      </p:sp>
    </p:spTree>
    <p:extLst>
      <p:ext uri="{BB962C8B-B14F-4D97-AF65-F5344CB8AC3E}">
        <p14:creationId xmlns:p14="http://schemas.microsoft.com/office/powerpoint/2010/main" val="29388767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91880" y="543635"/>
            <a:ext cx="4725618" cy="523220"/>
          </a:xfrm>
          <a:prstGeom prst="rect">
            <a:avLst/>
          </a:prstGeom>
          <a:noFill/>
        </p:spPr>
        <p:txBody>
          <a:bodyPr wrap="square" rtlCol="1">
            <a:spAutoFit/>
          </a:bodyPr>
          <a:lstStyle/>
          <a:p>
            <a:r>
              <a:rPr lang="fa-IR" sz="2800" dirty="0">
                <a:solidFill>
                  <a:schemeClr val="accent6">
                    <a:lumMod val="50000"/>
                  </a:schemeClr>
                </a:solidFill>
                <a:cs typeface="B Titr" pitchFamily="2" charset="-78"/>
              </a:rPr>
              <a:t>چرا کتابداری پزشکی</a:t>
            </a:r>
            <a:r>
              <a:rPr lang="fa-IR" sz="2000" dirty="0" smtClean="0">
                <a:solidFill>
                  <a:schemeClr val="accent6">
                    <a:lumMod val="50000"/>
                  </a:schemeClr>
                </a:solidFill>
                <a:cs typeface="B Titr" pitchFamily="2" charset="-78"/>
              </a:rPr>
              <a:t>؟</a:t>
            </a:r>
            <a:endParaRPr lang="fa-IR" sz="2000" dirty="0">
              <a:solidFill>
                <a:schemeClr val="accent6">
                  <a:lumMod val="50000"/>
                </a:schemeClr>
              </a:solidFill>
              <a:cs typeface="B Titr" pitchFamily="2" charset="-78"/>
            </a:endParaRPr>
          </a:p>
        </p:txBody>
      </p:sp>
      <p:sp>
        <p:nvSpPr>
          <p:cNvPr id="5" name="TextBox 4"/>
          <p:cNvSpPr txBox="1"/>
          <p:nvPr/>
        </p:nvSpPr>
        <p:spPr>
          <a:xfrm>
            <a:off x="467544" y="1556792"/>
            <a:ext cx="8182993" cy="3785652"/>
          </a:xfrm>
          <a:prstGeom prst="rect">
            <a:avLst/>
          </a:prstGeom>
          <a:noFill/>
        </p:spPr>
        <p:txBody>
          <a:bodyPr wrap="square" rtlCol="1">
            <a:spAutoFit/>
          </a:bodyPr>
          <a:lstStyle/>
          <a:p>
            <a:pPr marL="457200" indent="-457200">
              <a:lnSpc>
                <a:spcPct val="200000"/>
              </a:lnSpc>
              <a:buFont typeface="+mj-lt"/>
              <a:buAutoNum type="arabicPeriod"/>
            </a:pPr>
            <a:r>
              <a:rPr lang="fa-IR" sz="2000" dirty="0" smtClean="0">
                <a:cs typeface="B Nazanin" pitchFamily="2" charset="-78"/>
              </a:rPr>
              <a:t>سالانه 7000 عنوان نشريه پزشكي و صدها كتاب در زمينه‌هاي پزشكي و پيراپزشكي در سراسر جهان منتشر مي‌شود.</a:t>
            </a:r>
          </a:p>
          <a:p>
            <a:pPr marL="457200" indent="-457200">
              <a:lnSpc>
                <a:spcPct val="200000"/>
              </a:lnSpc>
              <a:buFont typeface="+mj-lt"/>
              <a:buAutoNum type="arabicPeriod"/>
            </a:pPr>
            <a:r>
              <a:rPr lang="fa-IR" sz="2000" dirty="0" smtClean="0">
                <a:cs typeface="B Nazanin" pitchFamily="2" charset="-78"/>
              </a:rPr>
              <a:t>تمامي دانشجويان پزشكي و پيراپزشكي و به ويژه متخصصان دانش‌هاي مرتبط نیازمند بروز کردن دانش خود و  آگاهی از آخرين اكتشافات و اختراعات مرتبط با رشته تخصصي خود، هستند. </a:t>
            </a:r>
          </a:p>
          <a:p>
            <a:pPr marL="457200" indent="-457200">
              <a:lnSpc>
                <a:spcPct val="200000"/>
              </a:lnSpc>
              <a:buFont typeface="+mj-lt"/>
              <a:buAutoNum type="arabicPeriod"/>
            </a:pPr>
            <a:r>
              <a:rPr lang="fa-IR" sz="2000" dirty="0" smtClean="0">
                <a:cs typeface="B Nazanin" pitchFamily="2" charset="-78"/>
              </a:rPr>
              <a:t>حجم  اطلاعات بسيار زيادتر از آن است كه متخصصان اين علوم بتوانند به تنهايي مطالب موردنظر را از ميان اين حجم انبوه پيدا كنند. </a:t>
            </a:r>
          </a:p>
        </p:txBody>
      </p:sp>
    </p:spTree>
    <p:extLst>
      <p:ext uri="{BB962C8B-B14F-4D97-AF65-F5344CB8AC3E}">
        <p14:creationId xmlns:p14="http://schemas.microsoft.com/office/powerpoint/2010/main" val="20319310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27984" y="601524"/>
            <a:ext cx="4104456" cy="523220"/>
          </a:xfrm>
          <a:prstGeom prst="rect">
            <a:avLst/>
          </a:prstGeom>
          <a:noFill/>
        </p:spPr>
        <p:txBody>
          <a:bodyPr wrap="square" rtlCol="1">
            <a:spAutoFit/>
          </a:bodyPr>
          <a:lstStyle/>
          <a:p>
            <a:r>
              <a:rPr lang="fa-IR" sz="2800" dirty="0" smtClean="0">
                <a:solidFill>
                  <a:schemeClr val="accent6">
                    <a:lumMod val="50000"/>
                  </a:schemeClr>
                </a:solidFill>
                <a:cs typeface="B Titr" pitchFamily="2" charset="-78"/>
              </a:rPr>
              <a:t>پژوهش و کتابداری پزشکی </a:t>
            </a:r>
            <a:endParaRPr lang="fa-IR" sz="2800" dirty="0">
              <a:solidFill>
                <a:schemeClr val="accent6">
                  <a:lumMod val="50000"/>
                </a:schemeClr>
              </a:solidFill>
              <a:cs typeface="B Titr" pitchFamily="2" charset="-78"/>
            </a:endParaRPr>
          </a:p>
        </p:txBody>
      </p:sp>
      <p:sp>
        <p:nvSpPr>
          <p:cNvPr id="5" name="TextBox 4"/>
          <p:cNvSpPr txBox="1"/>
          <p:nvPr/>
        </p:nvSpPr>
        <p:spPr>
          <a:xfrm>
            <a:off x="744307" y="1628800"/>
            <a:ext cx="7776864" cy="3785652"/>
          </a:xfrm>
          <a:prstGeom prst="rect">
            <a:avLst/>
          </a:prstGeom>
          <a:noFill/>
        </p:spPr>
        <p:txBody>
          <a:bodyPr wrap="square" rtlCol="1">
            <a:spAutoFit/>
          </a:bodyPr>
          <a:lstStyle/>
          <a:p>
            <a:pPr marL="285750" indent="-285750">
              <a:lnSpc>
                <a:spcPct val="200000"/>
              </a:lnSpc>
              <a:buFontTx/>
              <a:buChar char="-"/>
            </a:pPr>
            <a:r>
              <a:rPr lang="fa-IR" sz="2000" dirty="0" smtClean="0">
                <a:cs typeface="B Nazanin" pitchFamily="2" charset="-78"/>
              </a:rPr>
              <a:t>پژوهش کاربردی یعنی: پژوهشی که سریعا از نیمکت به بستر بیمار منتقل شود.</a:t>
            </a:r>
          </a:p>
          <a:p>
            <a:pPr marL="285750" indent="-285750">
              <a:lnSpc>
                <a:spcPct val="200000"/>
              </a:lnSpc>
              <a:buFontTx/>
              <a:buChar char="-"/>
            </a:pPr>
            <a:r>
              <a:rPr lang="fa-IR" sz="2000" dirty="0" smtClean="0">
                <a:cs typeface="B Nazanin" pitchFamily="2" charset="-78"/>
              </a:rPr>
              <a:t>پژوهش کاربردی یافته های پژوهش را به عملکردهای بالینی تفسیر می کند. </a:t>
            </a:r>
            <a:endParaRPr lang="fa-IR" sz="2000" dirty="0">
              <a:cs typeface="B Nazanin" pitchFamily="2" charset="-78"/>
            </a:endParaRPr>
          </a:p>
          <a:p>
            <a:pPr marL="285750" indent="-285750">
              <a:lnSpc>
                <a:spcPct val="200000"/>
              </a:lnSpc>
              <a:buFontTx/>
              <a:buChar char="-"/>
            </a:pPr>
            <a:r>
              <a:rPr lang="fa-IR" sz="2000" dirty="0" smtClean="0">
                <a:cs typeface="B Nazanin" pitchFamily="2" charset="-78"/>
              </a:rPr>
              <a:t>هدف پژوهش کاربردی سرعت بخشیدن به فرایندی است که توسط آن یافته های پژوهش در عمل مورد استفاده قرار می گیرند.</a:t>
            </a:r>
          </a:p>
          <a:p>
            <a:pPr marL="285750" indent="-285750">
              <a:lnSpc>
                <a:spcPct val="200000"/>
              </a:lnSpc>
              <a:buFontTx/>
              <a:buChar char="-"/>
            </a:pPr>
            <a:r>
              <a:rPr lang="fa-IR" sz="2000" dirty="0" smtClean="0">
                <a:cs typeface="B Nazanin" pitchFamily="2" charset="-78"/>
              </a:rPr>
              <a:t>کتابداران ممکن است در گروه های پژوهشی با عنوان اطلاع رسان پژوهشی مشغول به کار شوند  و یا در محیط های پژوهشی، کتابداران پزشکی به انجام تحقیق بپردازند یا تدریس کنند.</a:t>
            </a:r>
            <a:endParaRPr lang="fa-IR" sz="2000" dirty="0">
              <a:cs typeface="B Nazanin" pitchFamily="2" charset="-78"/>
            </a:endParaRPr>
          </a:p>
        </p:txBody>
      </p:sp>
    </p:spTree>
    <p:extLst>
      <p:ext uri="{BB962C8B-B14F-4D97-AF65-F5344CB8AC3E}">
        <p14:creationId xmlns:p14="http://schemas.microsoft.com/office/powerpoint/2010/main" val="41892407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35696" y="457873"/>
            <a:ext cx="7128792" cy="523220"/>
          </a:xfrm>
          <a:prstGeom prst="rect">
            <a:avLst/>
          </a:prstGeom>
          <a:noFill/>
        </p:spPr>
        <p:txBody>
          <a:bodyPr wrap="square" rtlCol="1">
            <a:spAutoFit/>
          </a:bodyPr>
          <a:lstStyle/>
          <a:p>
            <a:r>
              <a:rPr lang="fa-IR" sz="2800" dirty="0" smtClean="0">
                <a:solidFill>
                  <a:schemeClr val="accent6">
                    <a:lumMod val="50000"/>
                  </a:schemeClr>
                </a:solidFill>
                <a:cs typeface="B Titr" pitchFamily="2" charset="-78"/>
              </a:rPr>
              <a:t>سلامت مصرف کننده و کتابداری پزشکی</a:t>
            </a:r>
            <a:endParaRPr lang="fa-IR" sz="2800" dirty="0">
              <a:solidFill>
                <a:schemeClr val="accent6">
                  <a:lumMod val="50000"/>
                </a:schemeClr>
              </a:solidFill>
              <a:cs typeface="B Titr" pitchFamily="2" charset="-78"/>
            </a:endParaRPr>
          </a:p>
        </p:txBody>
      </p:sp>
      <p:sp>
        <p:nvSpPr>
          <p:cNvPr id="5" name="TextBox 4"/>
          <p:cNvSpPr txBox="1"/>
          <p:nvPr/>
        </p:nvSpPr>
        <p:spPr>
          <a:xfrm>
            <a:off x="-108520" y="955711"/>
            <a:ext cx="9252520" cy="5493812"/>
          </a:xfrm>
          <a:prstGeom prst="rect">
            <a:avLst/>
          </a:prstGeom>
          <a:noFill/>
        </p:spPr>
        <p:txBody>
          <a:bodyPr wrap="square" rtlCol="1">
            <a:spAutoFit/>
          </a:bodyPr>
          <a:lstStyle/>
          <a:p>
            <a:pPr marL="285750" indent="-285750">
              <a:lnSpc>
                <a:spcPct val="150000"/>
              </a:lnSpc>
              <a:buFontTx/>
              <a:buChar char="-"/>
            </a:pPr>
            <a:r>
              <a:rPr lang="fa-IR" dirty="0" smtClean="0">
                <a:cs typeface="B Nazanin" pitchFamily="2" charset="-78"/>
              </a:rPr>
              <a:t>مصرف کننده بهداشت به فردی اطلاق می شود که از اطلاعات بهداشتی استفاده می کند یا به برخی از جنبه های مراقبت سلامت علاقه دارد.</a:t>
            </a:r>
          </a:p>
          <a:p>
            <a:pPr marL="285750" indent="-285750">
              <a:lnSpc>
                <a:spcPct val="150000"/>
              </a:lnSpc>
              <a:buFontTx/>
              <a:buChar char="-"/>
            </a:pPr>
            <a:r>
              <a:rPr lang="fa-IR" dirty="0" smtClean="0">
                <a:cs typeface="B Nazanin" pitchFamily="2" charset="-78"/>
              </a:rPr>
              <a:t>مهم ترین مسائلی که از بهداشت و سلامت مصرف کنندگان ناشی می شود شامل: سواد، سواد سلامت و سواد اطلاعاتی سلامت می باشند.</a:t>
            </a:r>
          </a:p>
          <a:p>
            <a:pPr marL="285750" indent="-285750">
              <a:lnSpc>
                <a:spcPct val="150000"/>
              </a:lnSpc>
              <a:buFontTx/>
              <a:buChar char="-"/>
            </a:pPr>
            <a:r>
              <a:rPr lang="fa-IR" dirty="0" smtClean="0">
                <a:cs typeface="B Nazanin" pitchFamily="2" charset="-78"/>
              </a:rPr>
              <a:t>سواد: توانایی فرد برای خواندن و درک آن چیزی که خوانده اطلاق می شود.</a:t>
            </a:r>
          </a:p>
          <a:p>
            <a:pPr marL="285750" indent="-285750">
              <a:lnSpc>
                <a:spcPct val="150000"/>
              </a:lnSpc>
              <a:buFontTx/>
              <a:buChar char="-"/>
            </a:pPr>
            <a:r>
              <a:rPr lang="fa-IR" dirty="0" smtClean="0">
                <a:cs typeface="B Nazanin" pitchFamily="2" charset="-78"/>
              </a:rPr>
              <a:t>سواد سلامت:میزانی است که افراد استعداد کسب، پردازش و درک پایه ای اطلاعات سلامت( سواد اطلاعات سلامت) و خدماتی که برای تصمیم گیری مناسب سلامت ضروری است، از خود نشان می دهد.</a:t>
            </a:r>
          </a:p>
          <a:p>
            <a:pPr marL="285750" indent="-285750">
              <a:lnSpc>
                <a:spcPct val="150000"/>
              </a:lnSpc>
              <a:buFontTx/>
              <a:buChar char="-"/>
            </a:pPr>
            <a:r>
              <a:rPr lang="fa-IR" dirty="0" smtClean="0">
                <a:cs typeface="B Nazanin" pitchFamily="2" charset="-78"/>
              </a:rPr>
              <a:t>بر اساس برخی براوردها، سطح پایین سواد سلامت همه ساله باعث تحمیل 58 بیلیون دلار هزینه به نظام بهداشت آمریکا </a:t>
            </a:r>
          </a:p>
          <a:p>
            <a:pPr>
              <a:lnSpc>
                <a:spcPct val="150000"/>
              </a:lnSpc>
            </a:pPr>
            <a:r>
              <a:rPr lang="fa-IR" dirty="0">
                <a:cs typeface="B Nazanin" pitchFamily="2" charset="-78"/>
              </a:rPr>
              <a:t> </a:t>
            </a:r>
            <a:r>
              <a:rPr lang="fa-IR" dirty="0" smtClean="0">
                <a:cs typeface="B Nazanin" pitchFamily="2" charset="-78"/>
              </a:rPr>
              <a:t>     می شود.</a:t>
            </a:r>
            <a:endParaRPr lang="fa-IR" dirty="0">
              <a:cs typeface="B Nazanin" pitchFamily="2" charset="-78"/>
            </a:endParaRPr>
          </a:p>
          <a:p>
            <a:pPr marL="285750" indent="-285750">
              <a:lnSpc>
                <a:spcPct val="150000"/>
              </a:lnSpc>
              <a:buFontTx/>
              <a:buChar char="-"/>
            </a:pPr>
            <a:r>
              <a:rPr lang="fa-IR" dirty="0" smtClean="0">
                <a:cs typeface="B Nazanin" pitchFamily="2" charset="-78"/>
              </a:rPr>
              <a:t>کتابداران به شدت درگیر حمایت از سواد اطلاعات سلامت هستند و به منظور افزایش آگاهی از تاثیر مسائل مربوط به سواد و دانایی در زمینه بهداشت و درمان، عملکرد پزشکی و سلامت همکاری می کنند.</a:t>
            </a:r>
          </a:p>
          <a:p>
            <a:pPr marL="285750" indent="-285750">
              <a:lnSpc>
                <a:spcPct val="150000"/>
              </a:lnSpc>
              <a:buFontTx/>
              <a:buChar char="-"/>
            </a:pPr>
            <a:r>
              <a:rPr lang="fa-IR" dirty="0" smtClean="0">
                <a:cs typeface="B Nazanin" pitchFamily="2" charset="-78"/>
              </a:rPr>
              <a:t>کتابداران با شرکای چند نهادی و چند رشته ای از جمله سازمان بهداشت عمومی، بیمارستان ها و سیستم بیمارستان برای توزیع اطلاعات آموزشی و اطلاع رسانی شراکت می کنند.</a:t>
            </a:r>
            <a:endParaRPr lang="fa-IR" dirty="0">
              <a:cs typeface="B Nazanin" pitchFamily="2" charset="-78"/>
            </a:endParaRPr>
          </a:p>
        </p:txBody>
      </p:sp>
    </p:spTree>
    <p:extLst>
      <p:ext uri="{BB962C8B-B14F-4D97-AF65-F5344CB8AC3E}">
        <p14:creationId xmlns:p14="http://schemas.microsoft.com/office/powerpoint/2010/main" val="40874445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67944" y="529516"/>
            <a:ext cx="4392488" cy="523220"/>
          </a:xfrm>
          <a:prstGeom prst="rect">
            <a:avLst/>
          </a:prstGeom>
          <a:noFill/>
        </p:spPr>
        <p:txBody>
          <a:bodyPr wrap="square" rtlCol="1">
            <a:spAutoFit/>
          </a:bodyPr>
          <a:lstStyle/>
          <a:p>
            <a:r>
              <a:rPr lang="fa-IR" sz="2800" dirty="0" smtClean="0">
                <a:solidFill>
                  <a:schemeClr val="accent6">
                    <a:lumMod val="50000"/>
                  </a:schemeClr>
                </a:solidFill>
                <a:cs typeface="B Titr" pitchFamily="2" charset="-78"/>
              </a:rPr>
              <a:t>انفورماتیک و کتابداری پزشکی</a:t>
            </a:r>
            <a:endParaRPr lang="fa-IR" sz="2800" dirty="0">
              <a:solidFill>
                <a:schemeClr val="accent6">
                  <a:lumMod val="50000"/>
                </a:schemeClr>
              </a:solidFill>
              <a:cs typeface="B Titr" pitchFamily="2" charset="-78"/>
            </a:endParaRPr>
          </a:p>
        </p:txBody>
      </p:sp>
      <p:sp>
        <p:nvSpPr>
          <p:cNvPr id="5" name="TextBox 4"/>
          <p:cNvSpPr txBox="1"/>
          <p:nvPr/>
        </p:nvSpPr>
        <p:spPr>
          <a:xfrm>
            <a:off x="797564" y="1556792"/>
            <a:ext cx="7662868" cy="4324261"/>
          </a:xfrm>
          <a:prstGeom prst="rect">
            <a:avLst/>
          </a:prstGeom>
          <a:noFill/>
        </p:spPr>
        <p:txBody>
          <a:bodyPr wrap="square" rtlCol="1">
            <a:spAutoFit/>
          </a:bodyPr>
          <a:lstStyle/>
          <a:p>
            <a:pPr marL="285750" indent="-285750">
              <a:lnSpc>
                <a:spcPct val="200000"/>
              </a:lnSpc>
              <a:buFontTx/>
              <a:buChar char="-"/>
            </a:pPr>
            <a:r>
              <a:rPr lang="fa-IR" sz="2000" dirty="0" smtClean="0">
                <a:cs typeface="B Nazanin" pitchFamily="2" charset="-78"/>
              </a:rPr>
              <a:t>رشته انفور ماتیک یک رشته مرتبط با کتابداری است ولی بسبار منحصر به فرد است.</a:t>
            </a:r>
          </a:p>
          <a:p>
            <a:pPr marL="285750" indent="-285750">
              <a:lnSpc>
                <a:spcPct val="200000"/>
              </a:lnSpc>
              <a:buFontTx/>
              <a:buChar char="-"/>
            </a:pPr>
            <a:r>
              <a:rPr lang="fa-IR" sz="2000" dirty="0" smtClean="0">
                <a:cs typeface="B Nazanin" pitchFamily="2" charset="-78"/>
              </a:rPr>
              <a:t>انفورماتیک از فناوری برای حل مشکلات استفاده می کند و به فناوری تاکید دارد و توسط فناوری نیز هدایت می شود.</a:t>
            </a:r>
          </a:p>
          <a:p>
            <a:pPr marL="285750" indent="-285750">
              <a:lnSpc>
                <a:spcPct val="200000"/>
              </a:lnSpc>
              <a:buFontTx/>
              <a:buChar char="-"/>
            </a:pPr>
            <a:r>
              <a:rPr lang="fa-IR" sz="2000" dirty="0" smtClean="0">
                <a:cs typeface="B Nazanin" pitchFamily="2" charset="-78"/>
              </a:rPr>
              <a:t>امروزه پژوهشگران انفورماتیک در محدوه هایی کار می کنند که به طور سنتی در ارتباط با کتابخانه ها و کارکنان بخش اطلاعات هستند.</a:t>
            </a:r>
          </a:p>
          <a:p>
            <a:pPr marL="285750" indent="-285750">
              <a:lnSpc>
                <a:spcPct val="200000"/>
              </a:lnSpc>
              <a:buFontTx/>
              <a:buChar char="-"/>
            </a:pPr>
            <a:r>
              <a:rPr lang="fa-IR" sz="2000" dirty="0" smtClean="0">
                <a:cs typeface="B Nazanin" pitchFamily="2" charset="-78"/>
              </a:rPr>
              <a:t>کتابداران باید پیشگامان یکپارچه در این تلاش های پژوهشی و جستجوگرانه کمک های مالی باشند.</a:t>
            </a:r>
            <a:endParaRPr lang="fa-IR" sz="2000" dirty="0">
              <a:cs typeface="B Nazanin" pitchFamily="2" charset="-78"/>
            </a:endParaRPr>
          </a:p>
        </p:txBody>
      </p:sp>
    </p:spTree>
    <p:extLst>
      <p:ext uri="{BB962C8B-B14F-4D97-AF65-F5344CB8AC3E}">
        <p14:creationId xmlns:p14="http://schemas.microsoft.com/office/powerpoint/2010/main" val="30501256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548680"/>
            <a:ext cx="7992888" cy="2123658"/>
          </a:xfrm>
          <a:prstGeom prst="rect">
            <a:avLst/>
          </a:prstGeom>
          <a:noFill/>
        </p:spPr>
        <p:txBody>
          <a:bodyPr wrap="square" rtlCol="1">
            <a:spAutoFit/>
          </a:bodyPr>
          <a:lstStyle/>
          <a:p>
            <a:pPr>
              <a:lnSpc>
                <a:spcPct val="150000"/>
              </a:lnSpc>
            </a:pPr>
            <a:r>
              <a:rPr lang="fa-IR" sz="3200" dirty="0" smtClean="0">
                <a:solidFill>
                  <a:schemeClr val="accent6">
                    <a:lumMod val="50000"/>
                  </a:schemeClr>
                </a:solidFill>
                <a:cs typeface="B Titr" pitchFamily="2" charset="-78"/>
              </a:rPr>
              <a:t>منبع</a:t>
            </a:r>
            <a:r>
              <a:rPr lang="fa-IR" sz="3200" dirty="0">
                <a:solidFill>
                  <a:schemeClr val="accent6">
                    <a:lumMod val="50000"/>
                  </a:schemeClr>
                </a:solidFill>
                <a:cs typeface="B Titr" pitchFamily="2" charset="-78"/>
              </a:rPr>
              <a:t>:</a:t>
            </a:r>
          </a:p>
          <a:p>
            <a:pPr>
              <a:lnSpc>
                <a:spcPct val="150000"/>
              </a:lnSpc>
            </a:pPr>
            <a:r>
              <a:rPr lang="fa-IR" sz="2800" dirty="0" smtClean="0">
                <a:cs typeface="B Nazanin" panose="00000400000000000000" pitchFamily="2" charset="-78"/>
              </a:rPr>
              <a:t>جفری تی(1396).کتابداری پزشکی. ترجمه فاطمه نیک زاد،هدی شاکر. تهران: نشر کتابدار.</a:t>
            </a:r>
            <a:endParaRPr lang="fa-IR" sz="2800" dirty="0">
              <a:cs typeface="B Nazanin" panose="00000400000000000000" pitchFamily="2" charset="-78"/>
            </a:endParaRPr>
          </a:p>
        </p:txBody>
      </p:sp>
    </p:spTree>
    <p:extLst>
      <p:ext uri="{BB962C8B-B14F-4D97-AF65-F5344CB8AC3E}">
        <p14:creationId xmlns:p14="http://schemas.microsoft.com/office/powerpoint/2010/main" val="4155684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47664" y="2598003"/>
            <a:ext cx="6120680" cy="830997"/>
          </a:xfrm>
          <a:prstGeom prst="rect">
            <a:avLst/>
          </a:prstGeom>
          <a:noFill/>
        </p:spPr>
        <p:txBody>
          <a:bodyPr wrap="square" rtlCol="1">
            <a:spAutoFit/>
          </a:bodyPr>
          <a:lstStyle/>
          <a:p>
            <a:pPr algn="ctr"/>
            <a:r>
              <a:rPr lang="fa-IR" sz="4800" dirty="0">
                <a:solidFill>
                  <a:schemeClr val="accent6">
                    <a:lumMod val="50000"/>
                  </a:schemeClr>
                </a:solidFill>
                <a:cs typeface="B Titr" pitchFamily="2" charset="-78"/>
              </a:rPr>
              <a:t>ممنون از همراهی سبزتان</a:t>
            </a:r>
          </a:p>
        </p:txBody>
      </p:sp>
    </p:spTree>
    <p:extLst>
      <p:ext uri="{BB962C8B-B14F-4D97-AF65-F5344CB8AC3E}">
        <p14:creationId xmlns:p14="http://schemas.microsoft.com/office/powerpoint/2010/main" val="35732624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652120" y="620688"/>
            <a:ext cx="2808312" cy="523220"/>
          </a:xfrm>
          <a:prstGeom prst="rect">
            <a:avLst/>
          </a:prstGeom>
          <a:noFill/>
        </p:spPr>
        <p:txBody>
          <a:bodyPr wrap="square" rtlCol="1">
            <a:spAutoFit/>
          </a:bodyPr>
          <a:lstStyle/>
          <a:p>
            <a:r>
              <a:rPr lang="fa-IR" sz="2800" dirty="0">
                <a:solidFill>
                  <a:schemeClr val="accent6">
                    <a:lumMod val="50000"/>
                  </a:schemeClr>
                </a:solidFill>
                <a:cs typeface="B Titr" pitchFamily="2" charset="-78"/>
              </a:rPr>
              <a:t>کتابداری پزشکی </a:t>
            </a:r>
          </a:p>
        </p:txBody>
      </p:sp>
      <p:sp>
        <p:nvSpPr>
          <p:cNvPr id="5" name="TextBox 4"/>
          <p:cNvSpPr txBox="1"/>
          <p:nvPr/>
        </p:nvSpPr>
        <p:spPr>
          <a:xfrm>
            <a:off x="827584" y="1772816"/>
            <a:ext cx="7632848" cy="3016210"/>
          </a:xfrm>
          <a:prstGeom prst="rect">
            <a:avLst/>
          </a:prstGeom>
          <a:noFill/>
        </p:spPr>
        <p:txBody>
          <a:bodyPr wrap="square" rtlCol="1">
            <a:spAutoFit/>
          </a:bodyPr>
          <a:lstStyle/>
          <a:p>
            <a:pPr>
              <a:lnSpc>
                <a:spcPct val="150000"/>
              </a:lnSpc>
            </a:pPr>
            <a:r>
              <a:rPr lang="fa-IR" sz="2000" dirty="0" smtClean="0">
                <a:cs typeface="B Nazanin" pitchFamily="2" charset="-78"/>
              </a:rPr>
              <a:t>انجمن کتابخانه های اختصاصی متخصصان اطلاعات (کتابدار پزشکی) را چنین تعریف کرده است:</a:t>
            </a:r>
          </a:p>
          <a:p>
            <a:pPr algn="just">
              <a:lnSpc>
                <a:spcPct val="200000"/>
              </a:lnSpc>
            </a:pPr>
            <a:r>
              <a:rPr lang="fa-IR" sz="2000" dirty="0" smtClean="0">
                <a:cs typeface="B Nazanin" pitchFamily="2" charset="-78"/>
              </a:rPr>
              <a:t>افرادی که از اطلاعات به صورت هدفمند در جهت پیشبرد رسالت سازمان استفاده می کنند. متخصص اطلاعات از طریق توسعه،گسترش، و مدیریت منابع و خدمات اطلاعاتی این امر را تحقق می بخشد. یک متخصص اطلاعات از فناوری به عنوان ابزاری مهم برای دستیابی به اهداف استفاده می کند.</a:t>
            </a:r>
            <a:endParaRPr lang="fa-IR" sz="2000" dirty="0">
              <a:cs typeface="B Nazanin" pitchFamily="2" charset="-78"/>
            </a:endParaRPr>
          </a:p>
        </p:txBody>
      </p:sp>
    </p:spTree>
    <p:extLst>
      <p:ext uri="{BB962C8B-B14F-4D97-AF65-F5344CB8AC3E}">
        <p14:creationId xmlns:p14="http://schemas.microsoft.com/office/powerpoint/2010/main" val="32490360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99992" y="476672"/>
            <a:ext cx="4032448" cy="584775"/>
          </a:xfrm>
          <a:prstGeom prst="rect">
            <a:avLst/>
          </a:prstGeom>
          <a:noFill/>
        </p:spPr>
        <p:txBody>
          <a:bodyPr wrap="square" rtlCol="1">
            <a:spAutoFit/>
          </a:bodyPr>
          <a:lstStyle/>
          <a:p>
            <a:r>
              <a:rPr lang="fa-IR" sz="2800" dirty="0">
                <a:solidFill>
                  <a:schemeClr val="accent6">
                    <a:lumMod val="50000"/>
                  </a:schemeClr>
                </a:solidFill>
                <a:cs typeface="B Titr" pitchFamily="2" charset="-78"/>
              </a:rPr>
              <a:t>کتابداری</a:t>
            </a:r>
            <a:r>
              <a:rPr lang="fa-IR" sz="3200" dirty="0" smtClean="0">
                <a:solidFill>
                  <a:schemeClr val="accent6">
                    <a:lumMod val="50000"/>
                  </a:schemeClr>
                </a:solidFill>
                <a:cs typeface="B Titr" pitchFamily="2" charset="-78"/>
              </a:rPr>
              <a:t> </a:t>
            </a:r>
            <a:r>
              <a:rPr lang="fa-IR" sz="2800" dirty="0">
                <a:solidFill>
                  <a:schemeClr val="accent6">
                    <a:lumMod val="50000"/>
                  </a:schemeClr>
                </a:solidFill>
                <a:cs typeface="B Titr" pitchFamily="2" charset="-78"/>
              </a:rPr>
              <a:t>پزشکی</a:t>
            </a:r>
            <a:r>
              <a:rPr lang="fa-IR" sz="3200" dirty="0" smtClean="0">
                <a:solidFill>
                  <a:schemeClr val="accent6">
                    <a:lumMod val="50000"/>
                  </a:schemeClr>
                </a:solidFill>
                <a:cs typeface="B Titr" pitchFamily="2" charset="-78"/>
              </a:rPr>
              <a:t> </a:t>
            </a:r>
            <a:endParaRPr lang="fa-IR" sz="3200" dirty="0">
              <a:solidFill>
                <a:schemeClr val="accent6">
                  <a:lumMod val="50000"/>
                </a:schemeClr>
              </a:solidFill>
              <a:cs typeface="B Titr" pitchFamily="2" charset="-78"/>
            </a:endParaRPr>
          </a:p>
        </p:txBody>
      </p:sp>
      <p:sp>
        <p:nvSpPr>
          <p:cNvPr id="5" name="TextBox 4"/>
          <p:cNvSpPr txBox="1"/>
          <p:nvPr/>
        </p:nvSpPr>
        <p:spPr>
          <a:xfrm>
            <a:off x="107504" y="1340768"/>
            <a:ext cx="8208912" cy="1015663"/>
          </a:xfrm>
          <a:prstGeom prst="rect">
            <a:avLst/>
          </a:prstGeom>
          <a:noFill/>
        </p:spPr>
        <p:txBody>
          <a:bodyPr wrap="square" rtlCol="1">
            <a:spAutoFit/>
          </a:bodyPr>
          <a:lstStyle/>
          <a:p>
            <a:pPr>
              <a:lnSpc>
                <a:spcPct val="150000"/>
              </a:lnSpc>
            </a:pPr>
            <a:r>
              <a:rPr lang="fa-IR" sz="2000" dirty="0" smtClean="0">
                <a:cs typeface="B Nazanin" pitchFamily="2" charset="-78"/>
              </a:rPr>
              <a:t>کتابداران پزشکی در دانشگاه ها، بیمارستان ها، ادارات دولتی، شرکت ها، سازمان های حرفه ای،</a:t>
            </a:r>
          </a:p>
          <a:p>
            <a:pPr>
              <a:lnSpc>
                <a:spcPct val="150000"/>
              </a:lnSpc>
            </a:pPr>
            <a:r>
              <a:rPr lang="fa-IR" sz="2000" dirty="0" smtClean="0">
                <a:cs typeface="B Nazanin" pitchFamily="2" charset="-78"/>
              </a:rPr>
              <a:t>کتابخانه های اجتماعی و دیگر مراکز اطلاع رسانی کار می کنند.</a:t>
            </a:r>
            <a:endParaRPr lang="fa-IR" sz="2000" dirty="0">
              <a:cs typeface="B Nazanin" pitchFamily="2" charset="-78"/>
            </a:endParaRPr>
          </a:p>
        </p:txBody>
      </p:sp>
      <p:sp>
        <p:nvSpPr>
          <p:cNvPr id="6" name="TextBox 5"/>
          <p:cNvSpPr txBox="1"/>
          <p:nvPr/>
        </p:nvSpPr>
        <p:spPr>
          <a:xfrm>
            <a:off x="683568" y="2780928"/>
            <a:ext cx="7560840" cy="2362185"/>
          </a:xfrm>
          <a:prstGeom prst="rect">
            <a:avLst/>
          </a:prstGeom>
          <a:noFill/>
        </p:spPr>
        <p:txBody>
          <a:bodyPr wrap="square" rtlCol="1">
            <a:spAutoFit/>
          </a:bodyPr>
          <a:lstStyle/>
          <a:p>
            <a:pPr>
              <a:lnSpc>
                <a:spcPct val="150000"/>
              </a:lnSpc>
            </a:pPr>
            <a:r>
              <a:rPr lang="fa-IR" sz="2000" b="1" dirty="0" smtClean="0">
                <a:cs typeface="B Nazanin" pitchFamily="2" charset="-78"/>
              </a:rPr>
              <a:t>وظیفه ی کتابداران پزشکی از عوامل زیر تشکیل شده است:</a:t>
            </a:r>
          </a:p>
          <a:p>
            <a:pPr marL="342900" indent="-342900">
              <a:lnSpc>
                <a:spcPct val="150000"/>
              </a:lnSpc>
              <a:buAutoNum type="arabicPeriod"/>
            </a:pPr>
            <a:r>
              <a:rPr lang="fa-IR" sz="2000" dirty="0" smtClean="0">
                <a:cs typeface="B Nazanin" pitchFamily="2" charset="-78"/>
              </a:rPr>
              <a:t>تغییر عناصر و ساختار دانش پزشکی</a:t>
            </a:r>
          </a:p>
          <a:p>
            <a:pPr marL="342900" indent="-342900">
              <a:lnSpc>
                <a:spcPct val="150000"/>
              </a:lnSpc>
              <a:buAutoNum type="arabicPeriod"/>
            </a:pPr>
            <a:r>
              <a:rPr lang="fa-IR" sz="2000" dirty="0" smtClean="0">
                <a:cs typeface="B Nazanin" pitchFamily="2" charset="-78"/>
              </a:rPr>
              <a:t>معرفی سریع فناوری ها و فنون جدید برای پردازش و توزیع اطلاعات </a:t>
            </a:r>
          </a:p>
          <a:p>
            <a:pPr marL="342900" indent="-342900">
              <a:lnSpc>
                <a:spcPct val="150000"/>
              </a:lnSpc>
              <a:buAutoNum type="arabicPeriod"/>
            </a:pPr>
            <a:r>
              <a:rPr lang="fa-IR" sz="2000" dirty="0" smtClean="0">
                <a:cs typeface="B Nazanin" pitchFamily="2" charset="-78"/>
              </a:rPr>
              <a:t>الگوهای جایگزین سازماندهی، مدیریت و اداره ی سازمانی</a:t>
            </a:r>
          </a:p>
          <a:p>
            <a:pPr marL="342900" indent="-342900">
              <a:lnSpc>
                <a:spcPct val="150000"/>
              </a:lnSpc>
              <a:buAutoNum type="arabicPeriod"/>
            </a:pPr>
            <a:r>
              <a:rPr lang="fa-IR" sz="2000" dirty="0" smtClean="0">
                <a:cs typeface="B Nazanin" pitchFamily="2" charset="-78"/>
              </a:rPr>
              <a:t>تلاش در جهت حفظ برتری</a:t>
            </a:r>
            <a:endParaRPr lang="fa-IR" sz="2000" dirty="0">
              <a:cs typeface="B Nazanin" pitchFamily="2" charset="-78"/>
            </a:endParaRPr>
          </a:p>
        </p:txBody>
      </p:sp>
    </p:spTree>
    <p:extLst>
      <p:ext uri="{BB962C8B-B14F-4D97-AF65-F5344CB8AC3E}">
        <p14:creationId xmlns:p14="http://schemas.microsoft.com/office/powerpoint/2010/main" val="2963528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9920" y="552352"/>
            <a:ext cx="8568952" cy="523220"/>
          </a:xfrm>
          <a:prstGeom prst="rect">
            <a:avLst/>
          </a:prstGeom>
          <a:noFill/>
        </p:spPr>
        <p:txBody>
          <a:bodyPr wrap="square" rtlCol="1">
            <a:spAutoFit/>
          </a:bodyPr>
          <a:lstStyle/>
          <a:p>
            <a:r>
              <a:rPr lang="fa-IR" sz="2800" dirty="0">
                <a:solidFill>
                  <a:schemeClr val="accent6">
                    <a:lumMod val="50000"/>
                  </a:schemeClr>
                </a:solidFill>
                <a:cs typeface="B Titr" pitchFamily="2" charset="-78"/>
              </a:rPr>
              <a:t>کتابداری پزشکی متمایز از سایر حرفه</a:t>
            </a:r>
            <a:r>
              <a:rPr lang="fa-IR" sz="2800" dirty="0" smtClean="0">
                <a:solidFill>
                  <a:schemeClr val="accent6">
                    <a:lumMod val="50000"/>
                  </a:schemeClr>
                </a:solidFill>
                <a:cs typeface="B Titr" pitchFamily="2" charset="-78"/>
              </a:rPr>
              <a:t> </a:t>
            </a:r>
            <a:r>
              <a:rPr lang="fa-IR" sz="2800" dirty="0">
                <a:solidFill>
                  <a:schemeClr val="accent6">
                    <a:lumMod val="50000"/>
                  </a:schemeClr>
                </a:solidFill>
                <a:cs typeface="B Titr" pitchFamily="2" charset="-78"/>
              </a:rPr>
              <a:t>های</a:t>
            </a:r>
            <a:r>
              <a:rPr lang="fa-IR" sz="2800" dirty="0" smtClean="0">
                <a:solidFill>
                  <a:schemeClr val="accent6">
                    <a:lumMod val="50000"/>
                  </a:schemeClr>
                </a:solidFill>
                <a:cs typeface="B Titr" pitchFamily="2" charset="-78"/>
              </a:rPr>
              <a:t> </a:t>
            </a:r>
            <a:r>
              <a:rPr lang="fa-IR" sz="2800" dirty="0">
                <a:solidFill>
                  <a:schemeClr val="accent6">
                    <a:lumMod val="50000"/>
                  </a:schemeClr>
                </a:solidFill>
                <a:cs typeface="B Titr" pitchFamily="2" charset="-78"/>
              </a:rPr>
              <a:t>اطلاعاتی</a:t>
            </a:r>
          </a:p>
        </p:txBody>
      </p:sp>
      <p:sp>
        <p:nvSpPr>
          <p:cNvPr id="5" name="TextBox 4"/>
          <p:cNvSpPr txBox="1"/>
          <p:nvPr/>
        </p:nvSpPr>
        <p:spPr>
          <a:xfrm>
            <a:off x="817014" y="1731580"/>
            <a:ext cx="7715426" cy="3785652"/>
          </a:xfrm>
          <a:prstGeom prst="rect">
            <a:avLst/>
          </a:prstGeom>
          <a:noFill/>
        </p:spPr>
        <p:txBody>
          <a:bodyPr wrap="square" rtlCol="1">
            <a:spAutoFit/>
          </a:bodyPr>
          <a:lstStyle/>
          <a:p>
            <a:pPr>
              <a:lnSpc>
                <a:spcPct val="200000"/>
              </a:lnSpc>
            </a:pPr>
            <a:r>
              <a:rPr lang="fa-IR" sz="2000" dirty="0" smtClean="0">
                <a:cs typeface="B Nazanin" pitchFamily="2" charset="-78"/>
              </a:rPr>
              <a:t>کتابداری پزشکی تضمین کننده ی دانش مرتبط با پیشرفت علم و فناوری در پژوهش ها و اقدامات پزشکی است که به آسانی در دسترس حرفه های پزشکی ، مربیان، دانشجویان، محققان و عموم است.</a:t>
            </a:r>
          </a:p>
          <a:p>
            <a:pPr>
              <a:lnSpc>
                <a:spcPct val="200000"/>
              </a:lnSpc>
            </a:pPr>
            <a:r>
              <a:rPr lang="fa-IR" sz="2000" b="1" dirty="0" smtClean="0">
                <a:cs typeface="B Nazanin" pitchFamily="2" charset="-78"/>
              </a:rPr>
              <a:t>به عبارت دیگر</a:t>
            </a:r>
          </a:p>
          <a:p>
            <a:pPr>
              <a:lnSpc>
                <a:spcPct val="200000"/>
              </a:lnSpc>
            </a:pPr>
            <a:r>
              <a:rPr lang="fa-IR" sz="2000" dirty="0" smtClean="0">
                <a:cs typeface="B Nazanin" pitchFamily="2" charset="-78"/>
              </a:rPr>
              <a:t>وظیفه ی کتابداران پزشکی خلق، گرداوری، سازماندهی و توزیع اطلاعات پزشکی به منظور حمایت و پیشبرد رسالت های پزشکی و بالینی، پژوهشی و آموزشی سازمان های مادر می باشد.</a:t>
            </a:r>
            <a:endParaRPr lang="fa-IR" sz="2000" dirty="0">
              <a:cs typeface="B Nazanin" pitchFamily="2" charset="-78"/>
            </a:endParaRPr>
          </a:p>
        </p:txBody>
      </p:sp>
    </p:spTree>
    <p:extLst>
      <p:ext uri="{BB962C8B-B14F-4D97-AF65-F5344CB8AC3E}">
        <p14:creationId xmlns:p14="http://schemas.microsoft.com/office/powerpoint/2010/main" val="39917533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673532"/>
            <a:ext cx="8064896" cy="523220"/>
          </a:xfrm>
          <a:prstGeom prst="rect">
            <a:avLst/>
          </a:prstGeom>
          <a:noFill/>
        </p:spPr>
        <p:txBody>
          <a:bodyPr wrap="square" rtlCol="1">
            <a:spAutoFit/>
          </a:bodyPr>
          <a:lstStyle/>
          <a:p>
            <a:r>
              <a:rPr lang="fa-IR" sz="2800" dirty="0">
                <a:solidFill>
                  <a:schemeClr val="accent6">
                    <a:lumMod val="50000"/>
                  </a:schemeClr>
                </a:solidFill>
                <a:cs typeface="B Titr" pitchFamily="2" charset="-78"/>
              </a:rPr>
              <a:t>عصر اطلاعاتی قرن بیست و یکم و کتابداری پزشکی </a:t>
            </a:r>
          </a:p>
        </p:txBody>
      </p:sp>
      <p:sp>
        <p:nvSpPr>
          <p:cNvPr id="5" name="TextBox 4"/>
          <p:cNvSpPr txBox="1"/>
          <p:nvPr/>
        </p:nvSpPr>
        <p:spPr>
          <a:xfrm>
            <a:off x="827584" y="2059101"/>
            <a:ext cx="7480944" cy="3170099"/>
          </a:xfrm>
          <a:prstGeom prst="rect">
            <a:avLst/>
          </a:prstGeom>
          <a:noFill/>
        </p:spPr>
        <p:txBody>
          <a:bodyPr wrap="square" rtlCol="1">
            <a:spAutoFit/>
          </a:bodyPr>
          <a:lstStyle/>
          <a:p>
            <a:pPr>
              <a:lnSpc>
                <a:spcPct val="200000"/>
              </a:lnSpc>
            </a:pPr>
            <a:r>
              <a:rPr lang="fa-IR" sz="2000" dirty="0" smtClean="0">
                <a:cs typeface="B Nazanin" pitchFamily="2" charset="-78"/>
              </a:rPr>
              <a:t>متخصصان اطلاعات پزشکی، به منظور حمایت از رسالت های سازمان خود، نه تنها فناوری های جدید را در جهت</a:t>
            </a:r>
            <a:r>
              <a:rPr lang="en-US" sz="2000" dirty="0" smtClean="0">
                <a:cs typeface="B Nazanin" pitchFamily="2" charset="-78"/>
              </a:rPr>
              <a:t>”</a:t>
            </a:r>
            <a:r>
              <a:rPr lang="fa-IR" sz="2000" dirty="0" smtClean="0">
                <a:cs typeface="B Nazanin" pitchFamily="2" charset="-78"/>
              </a:rPr>
              <a:t>سازماندهی، ترکیب و پالایش اطلاعات برای تصمیم گیری های علمی، بالینی و سازمانی</a:t>
            </a:r>
            <a:r>
              <a:rPr lang="en-US" sz="2000" dirty="0" smtClean="0">
                <a:cs typeface="B Nazanin" pitchFamily="2" charset="-78"/>
              </a:rPr>
              <a:t>”</a:t>
            </a:r>
            <a:r>
              <a:rPr lang="fa-IR" sz="2000" dirty="0" smtClean="0">
                <a:cs typeface="B Nazanin" pitchFamily="2" charset="-78"/>
              </a:rPr>
              <a:t> استفاده می کنند؛ بلکه ایفاگر نقشی کلیدی در </a:t>
            </a:r>
            <a:r>
              <a:rPr lang="en-US" sz="2000" dirty="0" smtClean="0">
                <a:cs typeface="B Nazanin" pitchFamily="2" charset="-78"/>
              </a:rPr>
              <a:t>“</a:t>
            </a:r>
            <a:r>
              <a:rPr lang="fa-IR" sz="2000" dirty="0" smtClean="0">
                <a:cs typeface="B Nazanin" pitchFamily="2" charset="-78"/>
              </a:rPr>
              <a:t>بررسی و مطالعه ی ذخیره ، سازماندهی، و به کار گیری اطلاعات در آموزش، مراقبت از بیماری و تولید دانش جدید</a:t>
            </a:r>
            <a:r>
              <a:rPr lang="en-US" sz="2000" dirty="0" smtClean="0">
                <a:cs typeface="B Nazanin" pitchFamily="2" charset="-78"/>
              </a:rPr>
              <a:t>”</a:t>
            </a:r>
            <a:r>
              <a:rPr lang="fa-IR" sz="2000" dirty="0" smtClean="0">
                <a:cs typeface="B Nazanin" pitchFamily="2" charset="-78"/>
              </a:rPr>
              <a:t> </a:t>
            </a:r>
          </a:p>
          <a:p>
            <a:pPr>
              <a:lnSpc>
                <a:spcPct val="200000"/>
              </a:lnSpc>
            </a:pPr>
            <a:r>
              <a:rPr lang="fa-IR" sz="2000" dirty="0" smtClean="0">
                <a:cs typeface="B Nazanin" pitchFamily="2" charset="-78"/>
              </a:rPr>
              <a:t>می باشند.</a:t>
            </a:r>
            <a:endParaRPr lang="fa-IR" sz="2000" dirty="0">
              <a:cs typeface="B Nazanin" pitchFamily="2" charset="-78"/>
            </a:endParaRPr>
          </a:p>
        </p:txBody>
      </p:sp>
    </p:spTree>
    <p:extLst>
      <p:ext uri="{BB962C8B-B14F-4D97-AF65-F5344CB8AC3E}">
        <p14:creationId xmlns:p14="http://schemas.microsoft.com/office/powerpoint/2010/main" val="12910117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1129709"/>
            <a:ext cx="7895232" cy="5632311"/>
          </a:xfrm>
          <a:prstGeom prst="rect">
            <a:avLst/>
          </a:prstGeom>
          <a:noFill/>
        </p:spPr>
        <p:txBody>
          <a:bodyPr wrap="square" rtlCol="1">
            <a:spAutoFit/>
          </a:bodyPr>
          <a:lstStyle/>
          <a:p>
            <a:pPr>
              <a:lnSpc>
                <a:spcPct val="200000"/>
              </a:lnSpc>
            </a:pPr>
            <a:r>
              <a:rPr lang="fa-IR" sz="2000" dirty="0" smtClean="0">
                <a:cs typeface="B Nazanin" pitchFamily="2" charset="-78"/>
              </a:rPr>
              <a:t>شایستگی های  </a:t>
            </a:r>
            <a:r>
              <a:rPr lang="fa-IR" sz="2000" dirty="0">
                <a:cs typeface="B Nazanin" pitchFamily="2" charset="-78"/>
              </a:rPr>
              <a:t>انجمن کتابخانه </a:t>
            </a:r>
            <a:r>
              <a:rPr lang="fa-IR" sz="2000" dirty="0" smtClean="0">
                <a:cs typeface="B Nazanin" pitchFamily="2" charset="-78"/>
              </a:rPr>
              <a:t>های پزشکی که در زمینه ی موفقیت حرفه ای و یادگیری مادام العمر است، ارتباط زیادی با کتابداری پزشکی دارد. این شایستگی ها ریشه در سیاست های تغییر</a:t>
            </a:r>
          </a:p>
          <a:p>
            <a:pPr>
              <a:lnSpc>
                <a:spcPct val="200000"/>
              </a:lnSpc>
            </a:pPr>
            <a:r>
              <a:rPr lang="fa-IR" sz="2000" dirty="0" smtClean="0">
                <a:cs typeface="B Nazanin" pitchFamily="2" charset="-78"/>
              </a:rPr>
              <a:t>(رشد تصاعدی دانش پزشکی، فناوری های جدید اطلاعاتی و تحول محیط های پزشکی همگی موجب تغییر و تحول گردیده است) دارد.</a:t>
            </a:r>
          </a:p>
          <a:p>
            <a:pPr>
              <a:lnSpc>
                <a:spcPct val="200000"/>
              </a:lnSpc>
            </a:pPr>
            <a:r>
              <a:rPr lang="fa-IR" sz="2000" dirty="0" smtClean="0">
                <a:cs typeface="B Nazanin" pitchFamily="2" charset="-78"/>
              </a:rPr>
              <a:t>شایستگی های انجمن کتابخانه های پزشکی رویکرد آینده محور و یادگیری مادام العمر را در جهت کسب صلاحیت ها، مهارت ها، ارزش ها و ویژگی های مورد نیاز کار حرفه ای اتخاذ نموده است.</a:t>
            </a:r>
          </a:p>
          <a:p>
            <a:pPr>
              <a:lnSpc>
                <a:spcPct val="200000"/>
              </a:lnSpc>
            </a:pPr>
            <a:r>
              <a:rPr lang="fa-IR" sz="2000" dirty="0" smtClean="0">
                <a:cs typeface="B Nazanin" pitchFamily="2" charset="-78"/>
              </a:rPr>
              <a:t>علاوه بر  این، سند شایستگی های انجمن کتابخانه های پزشکی مهارت های فردی از جمله توانایی حل مسئله، صلاحیت تحلیل و مهارت های شخصی و سازمانی را در بر می گیرد.</a:t>
            </a:r>
          </a:p>
          <a:p>
            <a:pPr>
              <a:lnSpc>
                <a:spcPct val="200000"/>
              </a:lnSpc>
            </a:pPr>
            <a:endParaRPr lang="fa-IR" sz="2000" dirty="0">
              <a:cs typeface="B Nazanin" pitchFamily="2" charset="-78"/>
            </a:endParaRPr>
          </a:p>
        </p:txBody>
      </p:sp>
      <p:sp>
        <p:nvSpPr>
          <p:cNvPr id="5" name="TextBox 4"/>
          <p:cNvSpPr txBox="1"/>
          <p:nvPr/>
        </p:nvSpPr>
        <p:spPr>
          <a:xfrm>
            <a:off x="4917391" y="476671"/>
            <a:ext cx="3384376" cy="584775"/>
          </a:xfrm>
          <a:prstGeom prst="rect">
            <a:avLst/>
          </a:prstGeom>
          <a:noFill/>
        </p:spPr>
        <p:txBody>
          <a:bodyPr wrap="square" rtlCol="1">
            <a:spAutoFit/>
          </a:bodyPr>
          <a:lstStyle/>
          <a:p>
            <a:r>
              <a:rPr lang="fa-IR" sz="2800" dirty="0">
                <a:solidFill>
                  <a:schemeClr val="accent6">
                    <a:lumMod val="50000"/>
                  </a:schemeClr>
                </a:solidFill>
                <a:cs typeface="B Titr" pitchFamily="2" charset="-78"/>
              </a:rPr>
              <a:t>شایستگی</a:t>
            </a:r>
            <a:r>
              <a:rPr lang="fa-IR" sz="3200" dirty="0" smtClean="0">
                <a:solidFill>
                  <a:schemeClr val="accent6">
                    <a:lumMod val="50000"/>
                  </a:schemeClr>
                </a:solidFill>
                <a:cs typeface="B Titr" pitchFamily="2" charset="-78"/>
              </a:rPr>
              <a:t> </a:t>
            </a:r>
            <a:r>
              <a:rPr lang="fa-IR" sz="2800" dirty="0">
                <a:solidFill>
                  <a:schemeClr val="accent6">
                    <a:lumMod val="50000"/>
                  </a:schemeClr>
                </a:solidFill>
                <a:cs typeface="B Titr" pitchFamily="2" charset="-78"/>
              </a:rPr>
              <a:t>ها</a:t>
            </a:r>
          </a:p>
        </p:txBody>
      </p:sp>
    </p:spTree>
    <p:extLst>
      <p:ext uri="{BB962C8B-B14F-4D97-AF65-F5344CB8AC3E}">
        <p14:creationId xmlns:p14="http://schemas.microsoft.com/office/powerpoint/2010/main" val="20762811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59832" y="601524"/>
            <a:ext cx="5400600" cy="523220"/>
          </a:xfrm>
          <a:prstGeom prst="rect">
            <a:avLst/>
          </a:prstGeom>
          <a:noFill/>
        </p:spPr>
        <p:txBody>
          <a:bodyPr wrap="square" rtlCol="1">
            <a:spAutoFit/>
          </a:bodyPr>
          <a:lstStyle/>
          <a:p>
            <a:r>
              <a:rPr lang="fa-IR" sz="2800" dirty="0" smtClean="0">
                <a:solidFill>
                  <a:schemeClr val="accent6">
                    <a:lumMod val="50000"/>
                  </a:schemeClr>
                </a:solidFill>
                <a:cs typeface="B Titr" pitchFamily="2" charset="-78"/>
              </a:rPr>
              <a:t>وظایف </a:t>
            </a:r>
            <a:r>
              <a:rPr lang="fa-IR" sz="2800" dirty="0">
                <a:solidFill>
                  <a:schemeClr val="accent6">
                    <a:lumMod val="50000"/>
                  </a:schemeClr>
                </a:solidFill>
                <a:cs typeface="B Titr" pitchFamily="2" charset="-78"/>
              </a:rPr>
              <a:t>اصلی</a:t>
            </a:r>
            <a:r>
              <a:rPr lang="fa-IR" sz="2800" dirty="0" smtClean="0">
                <a:solidFill>
                  <a:schemeClr val="accent6">
                    <a:lumMod val="50000"/>
                  </a:schemeClr>
                </a:solidFill>
                <a:cs typeface="B Titr" pitchFamily="2" charset="-78"/>
              </a:rPr>
              <a:t> کتابداران پزشکی</a:t>
            </a:r>
          </a:p>
        </p:txBody>
      </p:sp>
      <p:sp>
        <p:nvSpPr>
          <p:cNvPr id="5" name="TextBox 4"/>
          <p:cNvSpPr txBox="1"/>
          <p:nvPr/>
        </p:nvSpPr>
        <p:spPr>
          <a:xfrm>
            <a:off x="-180528" y="1772816"/>
            <a:ext cx="8280920" cy="3785652"/>
          </a:xfrm>
          <a:prstGeom prst="rect">
            <a:avLst/>
          </a:prstGeom>
          <a:noFill/>
        </p:spPr>
        <p:txBody>
          <a:bodyPr wrap="square" rtlCol="1">
            <a:spAutoFit/>
          </a:bodyPr>
          <a:lstStyle/>
          <a:p>
            <a:pPr marL="342900" indent="-342900">
              <a:lnSpc>
                <a:spcPct val="200000"/>
              </a:lnSpc>
              <a:buAutoNum type="arabicPeriod"/>
            </a:pPr>
            <a:r>
              <a:rPr lang="fa-IR" sz="2000" dirty="0" smtClean="0">
                <a:cs typeface="B Nazanin" pitchFamily="2" charset="-78"/>
              </a:rPr>
              <a:t>قابلیت درک سیاست ها و محیط ها، موضوعات و گرایشات علم پزشکی موثر بر حرفه</a:t>
            </a:r>
          </a:p>
          <a:p>
            <a:pPr marL="342900" indent="-342900">
              <a:lnSpc>
                <a:spcPct val="200000"/>
              </a:lnSpc>
              <a:buAutoNum type="arabicPeriod"/>
            </a:pPr>
            <a:r>
              <a:rPr lang="fa-IR" sz="2000" dirty="0" smtClean="0">
                <a:cs typeface="B Nazanin" pitchFamily="2" charset="-78"/>
              </a:rPr>
              <a:t>تکنیک ها و نظریه های رهبری، مالی، ارتباطی و مدیریتی</a:t>
            </a:r>
          </a:p>
          <a:p>
            <a:pPr marL="342900" indent="-342900">
              <a:lnSpc>
                <a:spcPct val="200000"/>
              </a:lnSpc>
              <a:buAutoNum type="arabicPeriod"/>
            </a:pPr>
            <a:r>
              <a:rPr lang="fa-IR" sz="2000" dirty="0" smtClean="0">
                <a:cs typeface="B Nazanin" pitchFamily="2" charset="-78"/>
              </a:rPr>
              <a:t>قابلیت مدیریت منابع اطلاعاتی در قالب های متنوع</a:t>
            </a:r>
          </a:p>
          <a:p>
            <a:pPr marL="342900" indent="-342900">
              <a:lnSpc>
                <a:spcPct val="200000"/>
              </a:lnSpc>
              <a:buAutoNum type="arabicPeriod"/>
            </a:pPr>
            <a:r>
              <a:rPr lang="fa-IR" sz="2000" dirty="0" smtClean="0">
                <a:cs typeface="B Nazanin" pitchFamily="2" charset="-78"/>
              </a:rPr>
              <a:t>استفاده از فناوری و نظام ها جهت مدیریت اطلاعات</a:t>
            </a:r>
          </a:p>
          <a:p>
            <a:pPr marL="342900" indent="-342900">
              <a:lnSpc>
                <a:spcPct val="200000"/>
              </a:lnSpc>
              <a:buAutoNum type="arabicPeriod"/>
            </a:pPr>
            <a:r>
              <a:rPr lang="fa-IR" sz="2000" dirty="0" smtClean="0">
                <a:cs typeface="B Nazanin" pitchFamily="2" charset="-78"/>
              </a:rPr>
              <a:t>درک برنامه ریزی درسی و دستورالعمل ها و روش های پژوهش علمی</a:t>
            </a:r>
          </a:p>
          <a:p>
            <a:pPr marL="342900" indent="-342900">
              <a:lnSpc>
                <a:spcPct val="200000"/>
              </a:lnSpc>
              <a:buAutoNum type="arabicPeriod"/>
            </a:pPr>
            <a:endParaRPr lang="fa-IR" sz="2000" dirty="0">
              <a:cs typeface="B Nazanin" pitchFamily="2" charset="-78"/>
            </a:endParaRPr>
          </a:p>
        </p:txBody>
      </p:sp>
    </p:spTree>
    <p:extLst>
      <p:ext uri="{BB962C8B-B14F-4D97-AF65-F5344CB8AC3E}">
        <p14:creationId xmlns:p14="http://schemas.microsoft.com/office/powerpoint/2010/main" val="419735375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984</TotalTime>
  <Words>3357</Words>
  <Application>Microsoft Office PowerPoint</Application>
  <PresentationFormat>On-screen Show (4:3)</PresentationFormat>
  <Paragraphs>187</Paragraphs>
  <Slides>34</Slides>
  <Notes>2</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aida talebpour</dc:creator>
  <cp:lastModifiedBy>sosan khodabandeh</cp:lastModifiedBy>
  <cp:revision>110</cp:revision>
  <dcterms:created xsi:type="dcterms:W3CDTF">2019-06-11T09:07:34Z</dcterms:created>
  <dcterms:modified xsi:type="dcterms:W3CDTF">2019-09-01T04:42:08Z</dcterms:modified>
</cp:coreProperties>
</file>