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301" r:id="rId16"/>
    <p:sldId id="270" r:id="rId17"/>
    <p:sldId id="300" r:id="rId18"/>
    <p:sldId id="271" r:id="rId19"/>
    <p:sldId id="295" r:id="rId20"/>
    <p:sldId id="272" r:id="rId21"/>
    <p:sldId id="273" r:id="rId22"/>
    <p:sldId id="297" r:id="rId23"/>
    <p:sldId id="274" r:id="rId24"/>
    <p:sldId id="298" r:id="rId25"/>
    <p:sldId id="293" r:id="rId26"/>
    <p:sldId id="275" r:id="rId27"/>
    <p:sldId id="276" r:id="rId28"/>
    <p:sldId id="299" r:id="rId29"/>
    <p:sldId id="277" r:id="rId30"/>
    <p:sldId id="278" r:id="rId31"/>
    <p:sldId id="292" r:id="rId32"/>
    <p:sldId id="279" r:id="rId33"/>
    <p:sldId id="280" r:id="rId34"/>
    <p:sldId id="296" r:id="rId35"/>
    <p:sldId id="281" r:id="rId36"/>
    <p:sldId id="282" r:id="rId37"/>
    <p:sldId id="283" r:id="rId38"/>
    <p:sldId id="284" r:id="rId39"/>
    <p:sldId id="285" r:id="rId40"/>
    <p:sldId id="286" r:id="rId41"/>
    <p:sldId id="287" r:id="rId42"/>
    <p:sldId id="288" r:id="rId43"/>
    <p:sldId id="294" r:id="rId44"/>
    <p:sldId id="289" r:id="rId45"/>
    <p:sldId id="290" r:id="rId46"/>
    <p:sldId id="29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2012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7/31/2019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7/31/2019</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7/31/2019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7/31/2019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rahavardnoor.ir/index.php/journal-archive/item/&#1780;&#1776;-modiriat&#820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458200" cy="1470025"/>
          </a:xfrm>
        </p:spPr>
        <p:txBody>
          <a:bodyPr>
            <a:normAutofit/>
          </a:bodyPr>
          <a:lstStyle/>
          <a:p>
            <a:pPr algn="ctr" rtl="1"/>
            <a:r>
              <a:rPr lang="fa-IR" sz="7200" dirty="0" smtClean="0">
                <a:latin typeface="IranNastaliq" pitchFamily="18" charset="0"/>
                <a:cs typeface="IranNastaliq" pitchFamily="18" charset="0"/>
              </a:rPr>
              <a:t>با نام ایزد منان </a:t>
            </a:r>
            <a:endParaRPr lang="en-US" sz="7200" dirty="0">
              <a:latin typeface="IranNastaliq" pitchFamily="18" charset="0"/>
              <a:cs typeface="IranNastaliq" pitchFamily="18" charset="0"/>
            </a:endParaRPr>
          </a:p>
        </p:txBody>
      </p:sp>
      <p:sp>
        <p:nvSpPr>
          <p:cNvPr id="3" name="Subtitle 2"/>
          <p:cNvSpPr>
            <a:spLocks noGrp="1"/>
          </p:cNvSpPr>
          <p:nvPr>
            <p:ph type="subTitle" idx="1"/>
          </p:nvPr>
        </p:nvSpPr>
        <p:spPr>
          <a:xfrm>
            <a:off x="457200" y="3899938"/>
            <a:ext cx="8077200" cy="1752600"/>
          </a:xfrm>
        </p:spPr>
        <p:txBody>
          <a:bodyPr>
            <a:normAutofit fontScale="92500" lnSpcReduction="10000"/>
          </a:bodyPr>
          <a:lstStyle/>
          <a:p>
            <a:pPr algn="ctr" rtl="1"/>
            <a:endParaRPr lang="fa-IR" dirty="0" smtClean="0">
              <a:cs typeface="B Nazanin" pitchFamily="2" charset="-78"/>
            </a:endParaRPr>
          </a:p>
          <a:p>
            <a:pPr algn="ctr" rtl="1"/>
            <a:r>
              <a:rPr lang="fa-IR" sz="10400" dirty="0" smtClean="0">
                <a:latin typeface="IranNastaliq" pitchFamily="18" charset="0"/>
                <a:cs typeface="IranNastaliq" pitchFamily="18" charset="0"/>
              </a:rPr>
              <a:t>نرم افزارهای استناددهی </a:t>
            </a:r>
            <a:endParaRPr lang="en-US" sz="10400" dirty="0">
              <a:latin typeface="IranNastaliq" pitchFamily="18" charset="0"/>
              <a:cs typeface="IranNastaliq"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8229600" cy="685800"/>
          </a:xfrm>
        </p:spPr>
        <p:txBody>
          <a:bodyPr>
            <a:normAutofit/>
          </a:bodyPr>
          <a:lstStyle/>
          <a:p>
            <a:pPr algn="r" rtl="1"/>
            <a:r>
              <a:rPr lang="fa-IR" sz="2800" b="1" dirty="0" smtClean="0">
                <a:cs typeface="B Nazanin" pitchFamily="2" charset="-78"/>
              </a:rPr>
              <a:t>ایجاد پایگاه داده منابع‌</a:t>
            </a:r>
            <a:endParaRPr lang="en-US" sz="2800" dirty="0">
              <a:cs typeface="B Nazanin" pitchFamily="2" charset="-78"/>
            </a:endParaRPr>
          </a:p>
        </p:txBody>
      </p:sp>
      <p:sp>
        <p:nvSpPr>
          <p:cNvPr id="3" name="Content Placeholder 2"/>
          <p:cNvSpPr>
            <a:spLocks noGrp="1"/>
          </p:cNvSpPr>
          <p:nvPr>
            <p:ph idx="1"/>
          </p:nvPr>
        </p:nvSpPr>
        <p:spPr>
          <a:xfrm>
            <a:off x="228600" y="990600"/>
            <a:ext cx="8763000" cy="5715000"/>
          </a:xfrm>
        </p:spPr>
        <p:txBody>
          <a:bodyPr>
            <a:noAutofit/>
          </a:bodyPr>
          <a:lstStyle/>
          <a:p>
            <a:pPr algn="r" rtl="1">
              <a:lnSpc>
                <a:spcPct val="160000"/>
              </a:lnSpc>
              <a:buNone/>
            </a:pPr>
            <a:r>
              <a:rPr lang="fa-IR" sz="2100" dirty="0" smtClean="0">
                <a:cs typeface="B Nazanin" pitchFamily="2" charset="-78"/>
              </a:rPr>
              <a:t>   با استفاده از این نرم‌افزارها می‌توان یک پایگاه داده بزرگ و یا چندین پایگاه داده کوچک مجزا برای کار تحقیقات شخصی داشته باشید. این نرم‌افزارها به محققان اجازه می‌دهند که سبک‌های مختلف منبع‌دهی را که در پژوهش‌هاي قبلی از آن استفاده کرده‌اند، ذخیره کنند‌.</a:t>
            </a:r>
          </a:p>
          <a:p>
            <a:pPr algn="r" rtl="1">
              <a:lnSpc>
                <a:spcPct val="160000"/>
              </a:lnSpc>
              <a:buNone/>
            </a:pPr>
            <a:r>
              <a:rPr lang="fa-IR" sz="2100" dirty="0" smtClean="0">
                <a:cs typeface="B Nazanin" pitchFamily="2" charset="-78"/>
              </a:rPr>
              <a:t>   هر رکوردی می‌تواند اطلاعات مجزایی داشته باشد که به آن متصل است‌. این اطلاعات، مواردی فراتر از اطلاعات کتاب‌شناختی منابع است. اطلاعاتی شامل: کلیدواژه‌ها، خلاصه‌ها، لینک به نشاني وب‌سایت منبع مورد نظر و لینک به متن کامل فایل یا مقاله مورد نظر با فرمت پی. دی. اف و نیز تصاویر مرتبط.</a:t>
            </a:r>
          </a:p>
          <a:p>
            <a:pPr algn="r" rtl="1">
              <a:lnSpc>
                <a:spcPct val="160000"/>
              </a:lnSpc>
              <a:buNone/>
            </a:pPr>
            <a:r>
              <a:rPr lang="fa-IR" sz="2100" dirty="0" smtClean="0">
                <a:cs typeface="B Nazanin" pitchFamily="2" charset="-78"/>
              </a:rPr>
              <a:t>   پژوهشگران همچنین می‌توانند اطلاعات بیشتری را به این منابع اضافه کنند؛ مواردی مانند این‌که این کپی از منبع را از کجا تهیه کرده‌اند و یا این‌که این منبع را از کجا امانت گرفته‌اند. همه این اطلاعات اضافه‌شده سبب خواهد شد که پایگاه داده برای استفاده کاربران با معناتر، دوستانه‌تر و مفیدتر باشد.</a:t>
            </a:r>
            <a:r>
              <a:rPr lang="en-US" sz="2100" dirty="0" smtClean="0">
                <a:cs typeface="B Nazanin" pitchFamily="2" charset="-78"/>
              </a:rPr>
              <a:t> </a:t>
            </a:r>
            <a:r>
              <a:rPr lang="fa-IR" sz="2100" dirty="0" smtClean="0">
                <a:cs typeface="B Nazanin" pitchFamily="2" charset="-78"/>
              </a:rPr>
              <a:t>علاوه بر این، این اطلاعات در داخل پایگاه داده قابل جستجو هم خواهند بود‌</a:t>
            </a:r>
            <a:r>
              <a:rPr lang="fa-IR" sz="2100" dirty="0" smtClean="0"/>
              <a:t>.</a:t>
            </a:r>
            <a:endParaRPr lang="fa-IR" sz="2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685800"/>
          </a:xfrm>
        </p:spPr>
        <p:txBody>
          <a:bodyPr>
            <a:normAutofit/>
          </a:bodyPr>
          <a:lstStyle/>
          <a:p>
            <a:pPr algn="r" rtl="1"/>
            <a:r>
              <a:rPr lang="fa-IR" sz="2800" b="1" dirty="0" smtClean="0">
                <a:cs typeface="B Nazanin" pitchFamily="2" charset="-78"/>
              </a:rPr>
              <a:t>انتقال مستقيم منابع از بانک کتاب‌شناختی</a:t>
            </a:r>
            <a:endParaRPr lang="en-US" sz="2800" dirty="0">
              <a:cs typeface="B Nazanin" pitchFamily="2" charset="-78"/>
            </a:endParaRPr>
          </a:p>
        </p:txBody>
      </p:sp>
      <p:sp>
        <p:nvSpPr>
          <p:cNvPr id="3" name="Content Placeholder 2"/>
          <p:cNvSpPr>
            <a:spLocks noGrp="1"/>
          </p:cNvSpPr>
          <p:nvPr>
            <p:ph idx="1"/>
          </p:nvPr>
        </p:nvSpPr>
        <p:spPr>
          <a:xfrm>
            <a:off x="457200" y="1600200"/>
            <a:ext cx="8229600" cy="4974336"/>
          </a:xfrm>
        </p:spPr>
        <p:txBody>
          <a:bodyPr>
            <a:normAutofit/>
          </a:bodyPr>
          <a:lstStyle/>
          <a:p>
            <a:pPr algn="r" rtl="1">
              <a:lnSpc>
                <a:spcPct val="150000"/>
              </a:lnSpc>
              <a:buNone/>
            </a:pPr>
            <a:r>
              <a:rPr lang="en-US" dirty="0" smtClean="0">
                <a:cs typeface="B Nazanin" pitchFamily="2" charset="-78"/>
              </a:rPr>
              <a:t> </a:t>
            </a:r>
            <a:r>
              <a:rPr lang="fa-IR" sz="2400" dirty="0" smtClean="0">
                <a:cs typeface="B Nazanin" pitchFamily="2" charset="-78"/>
              </a:rPr>
              <a:t>منابع می‌توانند مستقیما ً از بانک کتاب‌شناختی آنلاین مانند‌:</a:t>
            </a:r>
          </a:p>
          <a:p>
            <a:pPr rtl="1">
              <a:lnSpc>
                <a:spcPct val="150000"/>
              </a:lnSpc>
              <a:buNone/>
            </a:pPr>
            <a:r>
              <a:rPr lang="en-US" sz="2400" dirty="0" smtClean="0">
                <a:cs typeface="B Nazanin" pitchFamily="2" charset="-78"/>
              </a:rPr>
              <a:t>Web of Knowledge, Medline, British Humanities Index, </a:t>
            </a:r>
            <a:r>
              <a:rPr lang="en-US" sz="2400" dirty="0" err="1" smtClean="0">
                <a:cs typeface="B Nazanin" pitchFamily="2" charset="-78"/>
              </a:rPr>
              <a:t>Nlai</a:t>
            </a:r>
            <a:r>
              <a:rPr lang="en-US" sz="2400" dirty="0" smtClean="0">
                <a:cs typeface="B Nazanin" pitchFamily="2" charset="-78"/>
              </a:rPr>
              <a:t>, </a:t>
            </a:r>
            <a:r>
              <a:rPr lang="en-US" sz="2400" dirty="0" err="1" smtClean="0">
                <a:cs typeface="B Nazanin" pitchFamily="2" charset="-78"/>
              </a:rPr>
              <a:t>Noormags,Irandoc</a:t>
            </a:r>
            <a:r>
              <a:rPr lang="en-US" sz="2400" dirty="0" smtClean="0">
                <a:cs typeface="B Nazanin" pitchFamily="2" charset="-78"/>
              </a:rPr>
              <a:t>...</a:t>
            </a:r>
          </a:p>
          <a:p>
            <a:pPr algn="r" rtl="1">
              <a:lnSpc>
                <a:spcPct val="150000"/>
              </a:lnSpc>
              <a:buNone/>
            </a:pPr>
            <a:r>
              <a:rPr lang="en-US" sz="2400" dirty="0" smtClean="0">
                <a:cs typeface="B Nazanin" pitchFamily="2" charset="-78"/>
              </a:rPr>
              <a:t>   </a:t>
            </a:r>
            <a:r>
              <a:rPr lang="fa-IR" sz="2400" dirty="0" smtClean="0">
                <a:cs typeface="B Nazanin" pitchFamily="2" charset="-78"/>
              </a:rPr>
              <a:t>به پایگاه داده‌ها یا کتابخانه خاصی که در نرم‌افزارهای مدیریت منابع مورد استفاده قرار می‌گیرد، منتقل شوند‌. جهت افزایش سودمندی پایگاه داده‌ها، منابع می‌توانند به همراه خلاصه و واژگان کلیدی مرتبط با آن‌ها منتقل شوند‌</a:t>
            </a:r>
            <a:r>
              <a:rPr lang="fa-IR" sz="2400" dirty="0" smtClean="0"/>
              <a:t>.</a:t>
            </a:r>
            <a:endParaRPr lang="fa-I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685800"/>
          </a:xfrm>
        </p:spPr>
        <p:txBody>
          <a:bodyPr>
            <a:normAutofit/>
          </a:bodyPr>
          <a:lstStyle/>
          <a:p>
            <a:pPr algn="r" rtl="1"/>
            <a:r>
              <a:rPr lang="fa-IR" sz="2800" b="1" dirty="0" smtClean="0">
                <a:cs typeface="B Nazanin" pitchFamily="2" charset="-78"/>
              </a:rPr>
              <a:t>استفاده از فیلترهای انتقال‌</a:t>
            </a:r>
            <a:endParaRPr lang="en-US" sz="2800" dirty="0">
              <a:cs typeface="B Nazanin" pitchFamily="2" charset="-78"/>
            </a:endParaRPr>
          </a:p>
        </p:txBody>
      </p:sp>
      <p:sp>
        <p:nvSpPr>
          <p:cNvPr id="3" name="Content Placeholder 2"/>
          <p:cNvSpPr>
            <a:spLocks noGrp="1"/>
          </p:cNvSpPr>
          <p:nvPr>
            <p:ph idx="1"/>
          </p:nvPr>
        </p:nvSpPr>
        <p:spPr>
          <a:xfrm>
            <a:off x="457200" y="1447800"/>
            <a:ext cx="8229600" cy="5126736"/>
          </a:xfrm>
        </p:spPr>
        <p:txBody>
          <a:bodyPr>
            <a:normAutofit fontScale="92500"/>
          </a:bodyPr>
          <a:lstStyle/>
          <a:p>
            <a:pPr algn="r" rtl="1">
              <a:lnSpc>
                <a:spcPct val="150000"/>
              </a:lnSpc>
              <a:buNone/>
            </a:pPr>
            <a:r>
              <a:rPr lang="fa-IR" dirty="0" smtClean="0">
                <a:cs typeface="B Nazanin" pitchFamily="2" charset="-78"/>
              </a:rPr>
              <a:t>بعضی از پایگاه داده‌ها اجازه نمی‌دهند که منابع مستقیماً منتقل شوند و نیازمند فیلترهایی هستند که اطلاعات منتقل‌شده از آن پایگاه‌ها را در فایل‌های مناسبی در بسته نرم‌افزاری مدیریت منابع شما ذخیره کرده و قرار دهند‌. برای دریافت اطلاعات و راهنمایی‌های مفید و کاربردی بیشتر در خصوص این فیلترهای انتقال می‌توانید به پايگاه مفیدی که در این زمینه وجود دارد </a:t>
            </a:r>
            <a:r>
              <a:rPr lang="en-US" dirty="0" smtClean="0">
                <a:cs typeface="B Nazanin" pitchFamily="2" charset="-78"/>
              </a:rPr>
              <a:t>(www.i-cite.bham.ac.uk)، </a:t>
            </a:r>
            <a:r>
              <a:rPr lang="fa-IR" dirty="0" smtClean="0">
                <a:cs typeface="B Nazanin" pitchFamily="2" charset="-78"/>
              </a:rPr>
              <a:t>مراجعه کرده و فیلتر انتقال مناسب با نرم‌افزارهای مدیریت منابعتان را پیدا کنید و یا این‌که از بخش </a:t>
            </a:r>
            <a:r>
              <a:rPr lang="en-US" dirty="0" smtClean="0">
                <a:cs typeface="B Nazanin" pitchFamily="2" charset="-78"/>
              </a:rPr>
              <a:t> </a:t>
            </a:r>
            <a:r>
              <a:rPr lang="fa-IR" dirty="0" smtClean="0">
                <a:cs typeface="B Nazanin" pitchFamily="2" charset="-78"/>
              </a:rPr>
              <a:t>«</a:t>
            </a:r>
            <a:r>
              <a:rPr lang="en-US" dirty="0" smtClean="0">
                <a:cs typeface="B Nazanin" pitchFamily="2" charset="-78"/>
              </a:rPr>
              <a:t>Help</a:t>
            </a:r>
            <a:r>
              <a:rPr lang="fa-IR" dirty="0" smtClean="0">
                <a:cs typeface="B Nazanin" pitchFamily="2" charset="-78"/>
              </a:rPr>
              <a:t>»</a:t>
            </a:r>
            <a:r>
              <a:rPr lang="en-US" dirty="0" smtClean="0">
                <a:cs typeface="B Nazanin" pitchFamily="2" charset="-78"/>
              </a:rPr>
              <a:t> </a:t>
            </a:r>
            <a:r>
              <a:rPr lang="fa-IR" dirty="0" smtClean="0">
                <a:cs typeface="B Nazanin" pitchFamily="2" charset="-78"/>
              </a:rPr>
              <a:t>موجود در خود نرم‌افزار مدیریت منابع استفاده کنید.</a:t>
            </a:r>
            <a:endParaRPr lang="en-US" dirty="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685800"/>
          </a:xfrm>
        </p:spPr>
        <p:txBody>
          <a:bodyPr>
            <a:normAutofit/>
          </a:bodyPr>
          <a:lstStyle/>
          <a:p>
            <a:pPr algn="r" rtl="1"/>
            <a:r>
              <a:rPr lang="fa-IR" sz="2800" b="1" dirty="0" smtClean="0">
                <a:cs typeface="B Nazanin" pitchFamily="2" charset="-78"/>
              </a:rPr>
              <a:t>جستجوی منابع خارجی از داخل بسته نرم‌افزاری مدیریت منابع‌</a:t>
            </a:r>
            <a:endParaRPr lang="en-US" sz="2800" dirty="0">
              <a:cs typeface="B Nazanin" pitchFamily="2" charset="-78"/>
            </a:endParaRPr>
          </a:p>
        </p:txBody>
      </p:sp>
      <p:sp>
        <p:nvSpPr>
          <p:cNvPr id="3" name="Content Placeholder 2"/>
          <p:cNvSpPr>
            <a:spLocks noGrp="1"/>
          </p:cNvSpPr>
          <p:nvPr>
            <p:ph idx="1"/>
          </p:nvPr>
        </p:nvSpPr>
        <p:spPr>
          <a:xfrm>
            <a:off x="457200" y="1600200"/>
            <a:ext cx="8229600" cy="4974336"/>
          </a:xfrm>
        </p:spPr>
        <p:txBody>
          <a:bodyPr>
            <a:normAutofit/>
          </a:bodyPr>
          <a:lstStyle/>
          <a:p>
            <a:pPr algn="r" rtl="1">
              <a:lnSpc>
                <a:spcPct val="150000"/>
              </a:lnSpc>
              <a:buNone/>
            </a:pPr>
            <a:r>
              <a:rPr lang="fa-IR" sz="2400" dirty="0" smtClean="0">
                <a:cs typeface="B Nazanin" pitchFamily="2" charset="-78"/>
              </a:rPr>
              <a:t>برخی از پایگاه‌های داده می‌توانند به صورت مستقیم از داخل نرم‌افزارهای مدیریت منابع مورد جستجو قرار گیرند. فایل‌های ارتباطی که ارتباط مستقیم میان نرم‌افزارها و منابع را فراهم می‌کنند، در دسترس هستند و انتقال راحت و آسان منابع را امکان‌پذیر می‌سازند. منابعی که از این طریق در دسترس هستند، شامل بسیاری از کاتالوگ‌های آکادمیک و نیز بعضی از بانک‌های کتاب‌شناختی که برای عموم قابل دسترس است، مانند </a:t>
            </a:r>
            <a:r>
              <a:rPr lang="en-US" sz="2400" dirty="0" smtClean="0">
                <a:cs typeface="B Nazanin" pitchFamily="2" charset="-78"/>
              </a:rPr>
              <a:t>PubMed</a:t>
            </a:r>
            <a:r>
              <a:rPr lang="fa-IR" sz="2400" dirty="0" smtClean="0">
                <a:cs typeface="B Nazanin" pitchFamily="2" charset="-78"/>
              </a:rPr>
              <a:t> </a:t>
            </a:r>
            <a:r>
              <a:rPr lang="en-US" sz="2400" dirty="0" smtClean="0">
                <a:cs typeface="B Nazanin" pitchFamily="2" charset="-78"/>
              </a:rPr>
              <a:t> </a:t>
            </a:r>
            <a:r>
              <a:rPr lang="fa-IR" sz="2400" dirty="0" smtClean="0">
                <a:cs typeface="B Nazanin" pitchFamily="2" charset="-78"/>
              </a:rPr>
              <a:t>مي‌باشد‌.</a:t>
            </a:r>
            <a:r>
              <a:rPr lang="fa-IR" dirty="0" smtClean="0">
                <a:cs typeface="B Nazanin" pitchFamily="2" charset="-78"/>
              </a:rPr>
              <a:t/>
            </a:r>
            <a:br>
              <a:rPr lang="fa-IR" dirty="0" smtClean="0">
                <a:cs typeface="B Nazanin" pitchFamily="2" charset="-78"/>
              </a:rPr>
            </a:br>
            <a:endParaRPr lang="en-US" dirty="0">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609600"/>
          </a:xfrm>
        </p:spPr>
        <p:txBody>
          <a:bodyPr>
            <a:normAutofit/>
          </a:bodyPr>
          <a:lstStyle/>
          <a:p>
            <a:pPr algn="r" rtl="1"/>
            <a:r>
              <a:rPr lang="fa-IR" sz="2800" b="1" dirty="0" smtClean="0">
                <a:cs typeface="B Nazanin" pitchFamily="2" charset="-78"/>
              </a:rPr>
              <a:t>ذکر منبع در زمان نوشتن</a:t>
            </a:r>
            <a:endParaRPr lang="en-US" sz="2800" dirty="0">
              <a:cs typeface="B Nazanin" pitchFamily="2" charset="-78"/>
            </a:endParaRPr>
          </a:p>
        </p:txBody>
      </p:sp>
      <p:sp>
        <p:nvSpPr>
          <p:cNvPr id="3" name="Content Placeholder 2"/>
          <p:cNvSpPr>
            <a:spLocks noGrp="1"/>
          </p:cNvSpPr>
          <p:nvPr>
            <p:ph idx="1"/>
          </p:nvPr>
        </p:nvSpPr>
        <p:spPr>
          <a:xfrm>
            <a:off x="152400" y="1066800"/>
            <a:ext cx="8991600" cy="5638800"/>
          </a:xfrm>
        </p:spPr>
        <p:txBody>
          <a:bodyPr>
            <a:noAutofit/>
          </a:bodyPr>
          <a:lstStyle/>
          <a:p>
            <a:pPr algn="r" rtl="1">
              <a:lnSpc>
                <a:spcPct val="170000"/>
              </a:lnSpc>
              <a:buNone/>
            </a:pPr>
            <a:r>
              <a:rPr lang="fa-IR" sz="2400" dirty="0" smtClean="0">
                <a:cs typeface="B Nazanin" pitchFamily="2" charset="-78"/>
              </a:rPr>
              <a:t>زمانی که شما با استفاده از نرم‌افزارهاي مديريت منابع یک پایگاه داده یا کتابخانه ایجاد کرده‌اید، شما می‌توانید با فشار دادن تنها یک دکمه در این کتابخانه، به جستجوی منبع خاص پرداخته و یا یک نقل قول به متن‌تان اضافه کرده و کتاب‌شناختی مرتبط با آن را ایجاد کنید‌. این نرم‌افزارها با اغلب بسته‌های پردازشگر وورد در ارتباط هستند و نقل قول‌های مورد استفاده را بر مبنای سبک منبع‌دهی مورد نظر با یک کتاب‌شناختی کامل را منتقل می‌کنند‌. سبک انتخاب‌شده برای منبع‌دهی، تعیین‌کننده این می‌باشد که نقل قول‌ها چگونه نمایش داده شوند (نویسنده – تاریخ)، یا چگونه شماره‌گذاری شوند (ونکوور) و همچنین چگونگي چیدمان کتاب‌شناختی در انتهای متن به چه صورت خواهد بود‌.</a:t>
            </a:r>
          </a:p>
          <a:p>
            <a:pPr algn="r" rtl="1">
              <a:lnSpc>
                <a:spcPct val="170000"/>
              </a:lnSpc>
              <a:buNone/>
            </a:pPr>
            <a:r>
              <a:rPr lang="fa-IR" sz="2000" dirty="0" smtClean="0">
                <a:cs typeface="B Nazanin" pitchFamily="2" charset="-78"/>
              </a:rPr>
              <a:t/>
            </a:r>
            <a:br>
              <a:rPr lang="fa-IR" sz="2000" dirty="0" smtClean="0">
                <a:cs typeface="B Nazanin" pitchFamily="2" charset="-78"/>
              </a:rPr>
            </a:br>
            <a:endParaRPr lang="en-US" sz="2000" dirty="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609600"/>
          </a:xfrm>
        </p:spPr>
        <p:txBody>
          <a:bodyPr>
            <a:normAutofit/>
          </a:bodyPr>
          <a:lstStyle/>
          <a:p>
            <a:pPr algn="r" rtl="1"/>
            <a:r>
              <a:rPr lang="fa-IR" sz="2800" b="1" dirty="0" smtClean="0">
                <a:cs typeface="B Nazanin" pitchFamily="2" charset="-78"/>
              </a:rPr>
              <a:t>ذکر منبع در زمان نوشتن</a:t>
            </a:r>
            <a:endParaRPr lang="en-US" sz="2800" dirty="0"/>
          </a:p>
        </p:txBody>
      </p:sp>
      <p:sp>
        <p:nvSpPr>
          <p:cNvPr id="3" name="Content Placeholder 2"/>
          <p:cNvSpPr>
            <a:spLocks noGrp="1"/>
          </p:cNvSpPr>
          <p:nvPr>
            <p:ph idx="1"/>
          </p:nvPr>
        </p:nvSpPr>
        <p:spPr>
          <a:xfrm>
            <a:off x="457200" y="1676400"/>
            <a:ext cx="8229600" cy="4898136"/>
          </a:xfrm>
        </p:spPr>
        <p:txBody>
          <a:bodyPr/>
          <a:lstStyle/>
          <a:p>
            <a:pPr algn="r" rtl="1">
              <a:lnSpc>
                <a:spcPct val="170000"/>
              </a:lnSpc>
              <a:buNone/>
            </a:pPr>
            <a:r>
              <a:rPr lang="fa-IR" dirty="0" smtClean="0">
                <a:cs typeface="B Nazanin" pitchFamily="2" charset="-78"/>
              </a:rPr>
              <a:t>سبک‌های منبع‌دهی بسیاری موجود است که می‌توانند مورد استفاده قرار گیرند، از آن جمله می‌توان به سبک منبع‌دهی بیرمنگهام هاروارد (</a:t>
            </a:r>
            <a:r>
              <a:rPr lang="en-US" dirty="0" smtClean="0">
                <a:cs typeface="B Nazanin" pitchFamily="2" charset="-78"/>
              </a:rPr>
              <a:t>Birmingham Harvard Style) </a:t>
            </a:r>
            <a:r>
              <a:rPr lang="fa-IR" dirty="0" smtClean="0">
                <a:cs typeface="B Nazanin" pitchFamily="2" charset="-78"/>
              </a:rPr>
              <a:t>اشاره کرد که از طریق پايگاه</a:t>
            </a:r>
            <a:r>
              <a:rPr lang="en-US" dirty="0" err="1" smtClean="0">
                <a:cs typeface="B Nazanin" pitchFamily="2" charset="-78"/>
              </a:rPr>
              <a:t>i</a:t>
            </a:r>
            <a:r>
              <a:rPr lang="en-US" dirty="0" smtClean="0">
                <a:cs typeface="B Nazanin" pitchFamily="2" charset="-78"/>
              </a:rPr>
              <a:t>- </a:t>
            </a:r>
            <a:r>
              <a:rPr lang="fa-IR" dirty="0" smtClean="0">
                <a:cs typeface="B Nazanin" pitchFamily="2" charset="-78"/>
              </a:rPr>
              <a:t>  </a:t>
            </a:r>
            <a:r>
              <a:rPr lang="en-US" dirty="0" err="1" smtClean="0">
                <a:cs typeface="B Nazanin" pitchFamily="2" charset="-78"/>
              </a:rPr>
              <a:t>cite.bham.ac.uk.WWW</a:t>
            </a:r>
            <a:r>
              <a:rPr lang="en-US" dirty="0" smtClean="0">
                <a:cs typeface="B Nazanin" pitchFamily="2" charset="-78"/>
              </a:rPr>
              <a:t> </a:t>
            </a:r>
            <a:r>
              <a:rPr lang="fa-IR" dirty="0" smtClean="0">
                <a:cs typeface="B Nazanin" pitchFamily="2" charset="-78"/>
              </a:rPr>
              <a:t> قابل دانلود و استفاده در بسته نرم‌افزارهای مدیریت منابع شما خواهد بود.</a:t>
            </a:r>
            <a:endParaRPr lang="fa-IR" dirty="0" smtClean="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09600"/>
          </a:xfrm>
        </p:spPr>
        <p:txBody>
          <a:bodyPr>
            <a:normAutofit/>
          </a:bodyPr>
          <a:lstStyle/>
          <a:p>
            <a:pPr algn="r" rtl="1"/>
            <a:r>
              <a:rPr lang="fa-IR" sz="2800" b="1" dirty="0" smtClean="0">
                <a:cs typeface="B Nazanin" pitchFamily="2" charset="-78"/>
              </a:rPr>
              <a:t>ویژگی‌های دیگر این نرم‌افزارها‌</a:t>
            </a:r>
            <a:endParaRPr lang="en-US" sz="2800" dirty="0">
              <a:cs typeface="B Nazanin" pitchFamily="2" charset="-78"/>
            </a:endParaRPr>
          </a:p>
        </p:txBody>
      </p:sp>
      <p:sp>
        <p:nvSpPr>
          <p:cNvPr id="3" name="Content Placeholder 2"/>
          <p:cNvSpPr>
            <a:spLocks noGrp="1"/>
          </p:cNvSpPr>
          <p:nvPr>
            <p:ph idx="1"/>
          </p:nvPr>
        </p:nvSpPr>
        <p:spPr>
          <a:xfrm>
            <a:off x="457200" y="1371600"/>
            <a:ext cx="8229600" cy="5202936"/>
          </a:xfrm>
        </p:spPr>
        <p:txBody>
          <a:bodyPr>
            <a:normAutofit fontScale="70000" lnSpcReduction="20000"/>
          </a:bodyPr>
          <a:lstStyle/>
          <a:p>
            <a:pPr algn="r" rtl="1">
              <a:lnSpc>
                <a:spcPct val="170000"/>
              </a:lnSpc>
              <a:buNone/>
            </a:pPr>
            <a:endParaRPr lang="en-US" b="1" dirty="0" smtClean="0"/>
          </a:p>
          <a:p>
            <a:pPr algn="r" rtl="1">
              <a:lnSpc>
                <a:spcPct val="170000"/>
              </a:lnSpc>
              <a:buNone/>
            </a:pPr>
            <a:r>
              <a:rPr lang="fa-IR" b="1" dirty="0" smtClean="0"/>
              <a:t>•</a:t>
            </a:r>
            <a:r>
              <a:rPr lang="fa-IR" b="1" dirty="0" smtClean="0"/>
              <a:t> </a:t>
            </a:r>
            <a:r>
              <a:rPr lang="fa-IR" sz="3800" dirty="0" smtClean="0">
                <a:cs typeface="B Nazanin" pitchFamily="2" charset="-78"/>
              </a:rPr>
              <a:t>مدیریت واژگان استاندارد</a:t>
            </a:r>
          </a:p>
          <a:p>
            <a:pPr algn="r" rtl="1">
              <a:lnSpc>
                <a:spcPct val="170000"/>
              </a:lnSpc>
              <a:buNone/>
            </a:pPr>
            <a:r>
              <a:rPr lang="fa-IR" sz="3800" b="1" dirty="0" smtClean="0">
                <a:cs typeface="B Nazanin" pitchFamily="2" charset="-78"/>
              </a:rPr>
              <a:t>•</a:t>
            </a:r>
            <a:r>
              <a:rPr lang="fa-IR" sz="3800" dirty="0" smtClean="0">
                <a:cs typeface="B Nazanin" pitchFamily="2" charset="-78"/>
              </a:rPr>
              <a:t> شناسایی و ردیابی رکوردهایی تکراری</a:t>
            </a:r>
          </a:p>
          <a:p>
            <a:pPr algn="r" rtl="1">
              <a:lnSpc>
                <a:spcPct val="170000"/>
              </a:lnSpc>
              <a:buNone/>
            </a:pPr>
            <a:r>
              <a:rPr lang="fa-IR" sz="3800" b="1" dirty="0" smtClean="0">
                <a:cs typeface="B Nazanin" pitchFamily="2" charset="-78"/>
              </a:rPr>
              <a:t>•</a:t>
            </a:r>
            <a:r>
              <a:rPr lang="fa-IR" sz="3800" dirty="0" smtClean="0">
                <a:cs typeface="B Nazanin" pitchFamily="2" charset="-78"/>
              </a:rPr>
              <a:t> ارتباط با متن کامل مقالات</a:t>
            </a:r>
          </a:p>
          <a:p>
            <a:pPr algn="r" rtl="1">
              <a:lnSpc>
                <a:spcPct val="170000"/>
              </a:lnSpc>
              <a:buNone/>
            </a:pPr>
            <a:r>
              <a:rPr lang="fa-IR" sz="3800" b="1" dirty="0" smtClean="0">
                <a:cs typeface="B Nazanin" pitchFamily="2" charset="-78"/>
              </a:rPr>
              <a:t>•</a:t>
            </a:r>
            <a:r>
              <a:rPr lang="fa-IR" sz="3800" dirty="0" smtClean="0">
                <a:cs typeface="B Nazanin" pitchFamily="2" charset="-78"/>
              </a:rPr>
              <a:t> توانایی جستجو در محتویات و متن فایل‌های پی. دی. اف</a:t>
            </a:r>
          </a:p>
          <a:p>
            <a:pPr algn="r" rtl="1">
              <a:lnSpc>
                <a:spcPct val="170000"/>
              </a:lnSpc>
              <a:buNone/>
            </a:pPr>
            <a:r>
              <a:rPr lang="fa-IR" sz="3800" b="1" dirty="0" smtClean="0">
                <a:cs typeface="B Nazanin" pitchFamily="2" charset="-78"/>
              </a:rPr>
              <a:t>•</a:t>
            </a:r>
            <a:r>
              <a:rPr lang="fa-IR" sz="3800" dirty="0" smtClean="0">
                <a:cs typeface="B Nazanin" pitchFamily="2" charset="-78"/>
              </a:rPr>
              <a:t> توانایی ذخیره‌سازی تصاویر</a:t>
            </a:r>
          </a:p>
          <a:p>
            <a:pPr algn="r" rtl="1">
              <a:lnSpc>
                <a:spcPct val="170000"/>
              </a:lnSpc>
              <a:buNone/>
            </a:pPr>
            <a:r>
              <a:rPr lang="fa-IR" sz="3800" dirty="0" smtClean="0">
                <a:cs typeface="B Nazanin" pitchFamily="2" charset="-78"/>
              </a:rPr>
              <a:t>.</a:t>
            </a:r>
            <a:br>
              <a:rPr lang="fa-IR" sz="3800" dirty="0" smtClean="0">
                <a:cs typeface="B Nazanin" pitchFamily="2" charset="-78"/>
              </a:rPr>
            </a:br>
            <a:endParaRPr lang="fa-IR" sz="3800" dirty="0" smtClean="0">
              <a:cs typeface="B Nazanin" pitchFamily="2" charset="-78"/>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685800"/>
          </a:xfrm>
        </p:spPr>
        <p:txBody>
          <a:bodyPr>
            <a:normAutofit/>
          </a:bodyPr>
          <a:lstStyle/>
          <a:p>
            <a:pPr algn="r" rtl="1"/>
            <a:r>
              <a:rPr lang="fa-IR" sz="2800" b="1" dirty="0" smtClean="0">
                <a:cs typeface="B Nazanin" pitchFamily="2" charset="-78"/>
              </a:rPr>
              <a:t>ویژگی‌های دیگر این نرم‌افزارها‌</a:t>
            </a:r>
            <a:endParaRPr lang="en-US" sz="2800" dirty="0"/>
          </a:p>
        </p:txBody>
      </p:sp>
      <p:sp>
        <p:nvSpPr>
          <p:cNvPr id="3" name="Content Placeholder 2"/>
          <p:cNvSpPr>
            <a:spLocks noGrp="1"/>
          </p:cNvSpPr>
          <p:nvPr>
            <p:ph idx="1"/>
          </p:nvPr>
        </p:nvSpPr>
        <p:spPr>
          <a:xfrm>
            <a:off x="457200" y="1600200"/>
            <a:ext cx="8229600" cy="4974336"/>
          </a:xfrm>
        </p:spPr>
        <p:txBody>
          <a:bodyPr>
            <a:normAutofit lnSpcReduction="10000"/>
          </a:bodyPr>
          <a:lstStyle/>
          <a:p>
            <a:pPr algn="r" rtl="1">
              <a:lnSpc>
                <a:spcPct val="150000"/>
              </a:lnSpc>
              <a:buNone/>
            </a:pPr>
            <a:r>
              <a:rPr lang="en-US" dirty="0" smtClean="0">
                <a:cs typeface="B Nazanin" pitchFamily="2" charset="-78"/>
              </a:rPr>
              <a:t>   </a:t>
            </a:r>
            <a:r>
              <a:rPr lang="fa-IR" dirty="0" smtClean="0">
                <a:cs typeface="B Nazanin" pitchFamily="2" charset="-78"/>
              </a:rPr>
              <a:t>کمال </a:t>
            </a:r>
            <a:r>
              <a:rPr lang="fa-IR" dirty="0" smtClean="0">
                <a:cs typeface="B Nazanin" pitchFamily="2" charset="-78"/>
              </a:rPr>
              <a:t>و بی‌عیبی این پایگاه داده‌ها، به علت استفاده از مدیریت واژگان استاندارد در ذخیره‌سازی و ایجاد فهرست واژگان کلیدی، نام نویسندگان و نام مجلات می‌باشد و این اطمینان را خواهد داد که در داخل این پایگاه داده سازگاری و ثبات خواهید داشت‌. این نرم‌افزارها همچنین مانع از دوباره‌کاری در فرآیند انتقال منابع خواهند شد و در نتیجه، به پژوهشگر کمک می‌کند که یک پایگاه داده سازماندهی شده و سازگار داشته باشد. علاوه بر این، با استفاده از این نرم‌افزارها، متن کامل مقالات و تصاویر هم قابل ذخیره شدن </a:t>
            </a:r>
            <a:r>
              <a:rPr lang="fa-IR" dirty="0" smtClean="0">
                <a:cs typeface="B Nazanin" pitchFamily="2" charset="-78"/>
              </a:rPr>
              <a:t>می‌باشند</a:t>
            </a:r>
            <a:r>
              <a:rPr lang="en-US" dirty="0" smtClean="0">
                <a:cs typeface="B Nazanin" pitchFamily="2" charset="-78"/>
              </a:rPr>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685800"/>
          </a:xfrm>
        </p:spPr>
        <p:txBody>
          <a:bodyPr>
            <a:normAutofit fontScale="90000"/>
          </a:bodyPr>
          <a:lstStyle/>
          <a:p>
            <a:pPr algn="r" rtl="1"/>
            <a:r>
              <a:rPr lang="fa-IR" sz="2800" dirty="0" smtClean="0">
                <a:cs typeface="B Nazanin" pitchFamily="2" charset="-78"/>
              </a:rPr>
              <a:t/>
            </a:r>
            <a:br>
              <a:rPr lang="fa-IR" sz="2800" dirty="0" smtClean="0">
                <a:cs typeface="B Nazanin" pitchFamily="2" charset="-78"/>
              </a:rPr>
            </a:br>
            <a:r>
              <a:rPr lang="fa-IR" sz="2800" b="1" dirty="0" smtClean="0">
                <a:cs typeface="B Nazanin" pitchFamily="2" charset="-78"/>
              </a:rPr>
              <a:t>نرم‌افزارهاي مديريت استناددهي</a:t>
            </a:r>
            <a:br>
              <a:rPr lang="fa-IR" sz="2800" b="1" dirty="0" smtClean="0">
                <a:cs typeface="B Nazanin" pitchFamily="2" charset="-78"/>
              </a:rPr>
            </a:br>
            <a:endParaRPr lang="en-US" sz="2800" dirty="0">
              <a:cs typeface="B Nazanin" pitchFamily="2" charset="-78"/>
            </a:endParaRPr>
          </a:p>
        </p:txBody>
      </p:sp>
      <p:sp>
        <p:nvSpPr>
          <p:cNvPr id="3" name="Content Placeholder 2"/>
          <p:cNvSpPr>
            <a:spLocks noGrp="1"/>
          </p:cNvSpPr>
          <p:nvPr>
            <p:ph idx="1"/>
          </p:nvPr>
        </p:nvSpPr>
        <p:spPr>
          <a:xfrm>
            <a:off x="457200" y="1524000"/>
            <a:ext cx="8229600" cy="5050536"/>
          </a:xfrm>
        </p:spPr>
        <p:txBody>
          <a:bodyPr>
            <a:normAutofit/>
          </a:bodyPr>
          <a:lstStyle/>
          <a:p>
            <a:pPr marL="624078" indent="-514350" algn="r" rtl="1">
              <a:lnSpc>
                <a:spcPct val="150000"/>
              </a:lnSpc>
              <a:buAutoNum type="arabicPeriod"/>
            </a:pPr>
            <a:r>
              <a:rPr lang="fa-IR" sz="2600" b="1" dirty="0" smtClean="0">
                <a:cs typeface="B Nazanin" pitchFamily="2" charset="-78"/>
              </a:rPr>
              <a:t>سی </a:t>
            </a:r>
            <a:r>
              <a:rPr lang="fa-IR" sz="2600" b="1" dirty="0" smtClean="0">
                <a:cs typeface="B Nazanin" pitchFamily="2" charset="-78"/>
              </a:rPr>
              <a:t>تا وی </a:t>
            </a:r>
            <a:r>
              <a:rPr lang="en-US" sz="2600" b="1" dirty="0" smtClean="0">
                <a:cs typeface="B Nazanin" pitchFamily="2" charset="-78"/>
              </a:rPr>
              <a:t>(</a:t>
            </a:r>
            <a:r>
              <a:rPr lang="en-US" sz="2600" b="1" dirty="0" err="1" smtClean="0">
                <a:cs typeface="B Nazanin" pitchFamily="2" charset="-78"/>
              </a:rPr>
              <a:t>Citavi</a:t>
            </a:r>
            <a:r>
              <a:rPr lang="en-US" sz="2600" b="1" dirty="0" smtClean="0">
                <a:cs typeface="B Nazanin" pitchFamily="2" charset="-78"/>
              </a:rPr>
              <a:t>)</a:t>
            </a:r>
          </a:p>
          <a:p>
            <a:pPr marL="624078" indent="-514350" algn="r" rtl="1">
              <a:lnSpc>
                <a:spcPct val="150000"/>
              </a:lnSpc>
              <a:buAutoNum type="arabicPeriod"/>
            </a:pPr>
            <a:r>
              <a:rPr lang="fa-IR" sz="2600" b="1" dirty="0" smtClean="0">
                <a:cs typeface="B Nazanin" pitchFamily="2" charset="-78"/>
              </a:rPr>
              <a:t>اندنوت </a:t>
            </a:r>
            <a:r>
              <a:rPr lang="en-US" sz="2600" b="1" dirty="0" err="1" smtClean="0">
                <a:cs typeface="B Nazanin" pitchFamily="2" charset="-78"/>
              </a:rPr>
              <a:t>EndNote</a:t>
            </a:r>
            <a:r>
              <a:rPr lang="en-US" sz="2600" b="1" dirty="0" smtClean="0">
                <a:cs typeface="B Nazanin" pitchFamily="2" charset="-78"/>
              </a:rPr>
              <a:t>)</a:t>
            </a:r>
            <a:r>
              <a:rPr lang="fa-IR" sz="2600" b="1" dirty="0" smtClean="0">
                <a:cs typeface="B Nazanin" pitchFamily="2" charset="-78"/>
              </a:rPr>
              <a:t>)</a:t>
            </a:r>
            <a:endParaRPr lang="en-US" sz="2600" b="1" dirty="0" smtClean="0">
              <a:cs typeface="B Nazanin" pitchFamily="2" charset="-78"/>
            </a:endParaRPr>
          </a:p>
          <a:p>
            <a:pPr marL="624078" indent="-514350" algn="r" rtl="1">
              <a:lnSpc>
                <a:spcPct val="150000"/>
              </a:lnSpc>
              <a:buAutoNum type="arabicPeriod"/>
            </a:pPr>
            <a:r>
              <a:rPr lang="fa-IR" sz="2600" b="1" dirty="0" smtClean="0">
                <a:cs typeface="B Nazanin" pitchFamily="2" charset="-78"/>
              </a:rPr>
              <a:t> مندلی </a:t>
            </a:r>
            <a:r>
              <a:rPr lang="en-US" sz="2600" b="1" dirty="0" err="1" smtClean="0">
                <a:cs typeface="B Nazanin" pitchFamily="2" charset="-78"/>
              </a:rPr>
              <a:t>Mendeley</a:t>
            </a:r>
            <a:r>
              <a:rPr lang="en-US" sz="2600" b="1" dirty="0" smtClean="0">
                <a:cs typeface="B Nazanin" pitchFamily="2" charset="-78"/>
              </a:rPr>
              <a:t>)</a:t>
            </a:r>
            <a:r>
              <a:rPr lang="fa-IR" sz="2600" b="1" dirty="0" smtClean="0">
                <a:cs typeface="B Nazanin" pitchFamily="2" charset="-78"/>
              </a:rPr>
              <a:t>)</a:t>
            </a:r>
            <a:endParaRPr lang="en-US" sz="2600" b="1" dirty="0" smtClean="0">
              <a:cs typeface="B Nazanin" pitchFamily="2" charset="-78"/>
            </a:endParaRPr>
          </a:p>
          <a:p>
            <a:pPr marL="624078" indent="-514350" algn="r" rtl="1">
              <a:lnSpc>
                <a:spcPct val="150000"/>
              </a:lnSpc>
              <a:buAutoNum type="arabicPeriod"/>
            </a:pPr>
            <a:r>
              <a:rPr lang="fa-IR" sz="2600" b="1" dirty="0" smtClean="0">
                <a:cs typeface="B Nazanin" pitchFamily="2" charset="-78"/>
              </a:rPr>
              <a:t>پژوهیار </a:t>
            </a:r>
            <a:r>
              <a:rPr lang="en-US" sz="2600" b="1" dirty="0" err="1" smtClean="0">
                <a:cs typeface="B Nazanin" pitchFamily="2" charset="-78"/>
              </a:rPr>
              <a:t>pajoohyar</a:t>
            </a:r>
            <a:r>
              <a:rPr lang="en-US" sz="2600" b="1" dirty="0" smtClean="0">
                <a:cs typeface="B Nazanin" pitchFamily="2" charset="-78"/>
              </a:rPr>
              <a:t>)</a:t>
            </a:r>
            <a:r>
              <a:rPr lang="fa-IR" sz="2600" b="1" dirty="0" smtClean="0">
                <a:cs typeface="B Nazanin" pitchFamily="2" charset="-78"/>
              </a:rPr>
              <a:t>)</a:t>
            </a:r>
            <a:endParaRPr lang="en-US" sz="2600" b="1" dirty="0" smtClean="0">
              <a:cs typeface="B Nazanin" pitchFamily="2" charset="-78"/>
            </a:endParaRPr>
          </a:p>
          <a:p>
            <a:pPr marL="624078" indent="-514350" algn="r" rtl="1">
              <a:lnSpc>
                <a:spcPct val="150000"/>
              </a:lnSpc>
              <a:buAutoNum type="arabicPeriod"/>
            </a:pPr>
            <a:r>
              <a:rPr lang="fa-IR" sz="2600" b="1" dirty="0" smtClean="0">
                <a:cs typeface="B Nazanin" pitchFamily="2" charset="-78"/>
              </a:rPr>
              <a:t>رفرنس منیجر </a:t>
            </a:r>
            <a:r>
              <a:rPr lang="en-US" sz="2600" b="1" dirty="0" smtClean="0">
                <a:cs typeface="B Nazanin" pitchFamily="2" charset="-78"/>
              </a:rPr>
              <a:t>Reference manager)</a:t>
            </a:r>
            <a:r>
              <a:rPr lang="fa-IR" sz="2600" b="1" dirty="0" smtClean="0">
                <a:cs typeface="B Nazanin" pitchFamily="2" charset="-78"/>
              </a:rPr>
              <a:t>)</a:t>
            </a:r>
            <a:endParaRPr lang="en-US" sz="2600" b="1" dirty="0" smtClean="0">
              <a:cs typeface="B Nazanin" pitchFamily="2" charset="-78"/>
            </a:endParaRPr>
          </a:p>
          <a:p>
            <a:pPr marL="624078" indent="-514350" algn="r" rtl="1">
              <a:lnSpc>
                <a:spcPct val="150000"/>
              </a:lnSpc>
              <a:buAutoNum type="arabicPeriod"/>
            </a:pPr>
            <a:r>
              <a:rPr lang="fa-IR" sz="2600" b="1" dirty="0" smtClean="0">
                <a:cs typeface="B Nazanin" pitchFamily="2" charset="-78"/>
              </a:rPr>
              <a:t> رف ورکرز </a:t>
            </a:r>
            <a:r>
              <a:rPr lang="en-US" sz="2600" b="1" dirty="0" smtClean="0">
                <a:cs typeface="B Nazanin" pitchFamily="2" charset="-78"/>
              </a:rPr>
              <a:t>Ref Works)</a:t>
            </a:r>
            <a:r>
              <a:rPr lang="fa-IR" sz="2600" b="1" dirty="0" smtClean="0">
                <a:cs typeface="B Nazanin" pitchFamily="2" charset="-78"/>
              </a:rPr>
              <a:t>)</a:t>
            </a:r>
            <a:endParaRPr lang="en-US" sz="2600" b="1" dirty="0" smtClean="0">
              <a:cs typeface="B Nazanin" pitchFamily="2" charset="-78"/>
            </a:endParaRPr>
          </a:p>
          <a:p>
            <a:pPr marL="624078" indent="-514350" algn="r" rtl="1">
              <a:lnSpc>
                <a:spcPct val="150000"/>
              </a:lnSpc>
              <a:buAutoNum type="arabicPeriod"/>
            </a:pPr>
            <a:r>
              <a:rPr lang="fa-IR" sz="2600" b="1" dirty="0" smtClean="0">
                <a:cs typeface="B Nazanin" pitchFamily="2" charset="-78"/>
              </a:rPr>
              <a:t>زوترو </a:t>
            </a:r>
            <a:r>
              <a:rPr lang="en-US" sz="2600" b="1" dirty="0" err="1" smtClean="0">
                <a:cs typeface="B Nazanin" pitchFamily="2" charset="-78"/>
              </a:rPr>
              <a:t>Zotero</a:t>
            </a:r>
            <a:r>
              <a:rPr lang="en-US" sz="2600" b="1" dirty="0" smtClean="0">
                <a:cs typeface="B Nazanin" pitchFamily="2" charset="-78"/>
              </a:rPr>
              <a:t>)</a:t>
            </a:r>
            <a:r>
              <a:rPr lang="fa-IR" sz="2600" b="1" dirty="0" smtClean="0">
                <a:cs typeface="B Nazanin" pitchFamily="2" charset="-78"/>
              </a:rPr>
              <a:t>)</a:t>
            </a:r>
            <a:endParaRPr lang="en-US" sz="2600" b="1" dirty="0" smtClean="0">
              <a:cs typeface="B Nazanin" pitchFamily="2" charset="-78"/>
            </a:endParaRPr>
          </a:p>
          <a:p>
            <a:pPr marL="624078" indent="-514350" algn="r" rtl="1">
              <a:buAutoNum type="arabicPeriod"/>
            </a:pPr>
            <a:endParaRPr lang="en-US" b="1" dirty="0" smtClean="0">
              <a:cs typeface="B Nazanin" pitchFamily="2" charset="-78"/>
            </a:endParaRPr>
          </a:p>
          <a:p>
            <a:pPr marL="624078" indent="-514350" algn="r" rtl="1">
              <a:buAutoNum type="arabicPeriod"/>
            </a:pPr>
            <a:endParaRPr lang="en-US"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Nazanin" pitchFamily="2" charset="-78"/>
              </a:rPr>
              <a:t>سیتاوی</a:t>
            </a:r>
            <a:endParaRPr lang="en-US" dirty="0">
              <a:cs typeface="B Nazanin" pitchFamily="2" charset="-78"/>
            </a:endParaRPr>
          </a:p>
        </p:txBody>
      </p:sp>
      <p:pic>
        <p:nvPicPr>
          <p:cNvPr id="5124" name="Picture 4"/>
          <p:cNvPicPr>
            <a:picLocks noGrp="1" noChangeAspect="1" noChangeArrowheads="1"/>
          </p:cNvPicPr>
          <p:nvPr>
            <p:ph idx="1"/>
          </p:nvPr>
        </p:nvPicPr>
        <p:blipFill>
          <a:blip r:embed="rId2" cstate="print"/>
          <a:srcRect/>
          <a:stretch>
            <a:fillRect/>
          </a:stretch>
        </p:blipFill>
        <p:spPr bwMode="auto">
          <a:xfrm>
            <a:off x="2438400" y="2819400"/>
            <a:ext cx="3638550" cy="15525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524000"/>
          </a:xfrm>
        </p:spPr>
        <p:txBody>
          <a:bodyPr>
            <a:noAutofit/>
          </a:bodyPr>
          <a:lstStyle/>
          <a:p>
            <a:pPr algn="r" rtl="1"/>
            <a:r>
              <a:rPr lang="ar-SA" sz="3600" dirty="0" smtClean="0">
                <a:latin typeface="IranNastaliq" pitchFamily="18" charset="0"/>
                <a:cs typeface="IranNastaliq" pitchFamily="18" charset="0"/>
              </a:rPr>
              <a:t>منبع</a:t>
            </a:r>
            <a:r>
              <a:rPr lang="en-US" sz="3600" dirty="0" smtClean="0">
                <a:latin typeface="IranNastaliq" pitchFamily="18" charset="0"/>
                <a:cs typeface="IranNastaliq" pitchFamily="18" charset="0"/>
              </a:rPr>
              <a:t>:</a:t>
            </a:r>
            <a:br>
              <a:rPr lang="en-US" sz="3600" dirty="0" smtClean="0">
                <a:latin typeface="IranNastaliq" pitchFamily="18" charset="0"/>
                <a:cs typeface="IranNastaliq" pitchFamily="18" charset="0"/>
              </a:rPr>
            </a:br>
            <a:r>
              <a:rPr lang="en-US" sz="3600" dirty="0" smtClean="0">
                <a:latin typeface="IranNastaliq" pitchFamily="18" charset="0"/>
                <a:cs typeface="IranNastaliq" pitchFamily="18" charset="0"/>
              </a:rPr>
              <a:t>‫</a:t>
            </a:r>
            <a:r>
              <a:rPr lang="ar-SA" sz="3600" dirty="0" smtClean="0">
                <a:latin typeface="IranNastaliq" pitchFamily="18" charset="0"/>
                <a:cs typeface="IranNastaliq" pitchFamily="18" charset="0"/>
              </a:rPr>
              <a:t>نرگس صحرائی. (</a:t>
            </a:r>
            <a:r>
              <a:rPr lang="fa-IR" sz="3600" dirty="0" smtClean="0">
                <a:latin typeface="IranNastaliq" pitchFamily="18" charset="0"/>
                <a:cs typeface="IranNastaliq" pitchFamily="18" charset="0"/>
              </a:rPr>
              <a:t>۱۳۹۱</a:t>
            </a:r>
            <a:r>
              <a:rPr lang="ar-SA" sz="3600" dirty="0" smtClean="0">
                <a:latin typeface="IranNastaliq" pitchFamily="18" charset="0"/>
                <a:cs typeface="IranNastaliq" pitchFamily="18" charset="0"/>
              </a:rPr>
              <a:t>، </a:t>
            </a:r>
            <a:r>
              <a:rPr lang="fa-IR" sz="3600" dirty="0" smtClean="0">
                <a:latin typeface="IranNastaliq" pitchFamily="18" charset="0"/>
                <a:cs typeface="IranNastaliq" pitchFamily="18" charset="0"/>
              </a:rPr>
              <a:t>۲۶</a:t>
            </a:r>
            <a:r>
              <a:rPr lang="ar-SA" sz="3600" dirty="0" smtClean="0">
                <a:latin typeface="IranNastaliq" pitchFamily="18" charset="0"/>
                <a:cs typeface="IranNastaliq" pitchFamily="18" charset="0"/>
              </a:rPr>
              <a:t> آذر). معرفی نرم‌افزارهای مدیریت</a:t>
            </a:r>
            <a:r>
              <a:rPr lang="fa-IR" sz="3600" dirty="0" smtClean="0">
                <a:latin typeface="IranNastaliq" pitchFamily="18" charset="0"/>
                <a:cs typeface="IranNastaliq" pitchFamily="18" charset="0"/>
              </a:rPr>
              <a:t> </a:t>
            </a:r>
            <a:r>
              <a:rPr lang="ar-SA" sz="3600" dirty="0" smtClean="0">
                <a:latin typeface="IranNastaliq" pitchFamily="18" charset="0"/>
                <a:cs typeface="IranNastaliq" pitchFamily="18" charset="0"/>
              </a:rPr>
              <a:t>استناددهی.</a:t>
            </a:r>
            <a:r>
              <a:rPr lang="en-US" sz="3600" dirty="0" smtClean="0">
                <a:latin typeface="IranNastaliq" pitchFamily="18" charset="0"/>
                <a:cs typeface="IranNastaliq" pitchFamily="18" charset="0"/>
              </a:rPr>
              <a:t> </a:t>
            </a:r>
            <a:r>
              <a:rPr lang="fa-IR" sz="3600" dirty="0" smtClean="0">
                <a:latin typeface="IranNastaliq" pitchFamily="18" charset="0"/>
                <a:cs typeface="IranNastaliq" pitchFamily="18" charset="0"/>
              </a:rPr>
              <a:t> </a:t>
            </a:r>
            <a:r>
              <a:rPr lang="ar-SA" sz="3600" i="1" dirty="0" smtClean="0">
                <a:latin typeface="IranNastaliq" pitchFamily="18" charset="0"/>
                <a:cs typeface="IranNastaliq" pitchFamily="18" charset="0"/>
              </a:rPr>
              <a:t>فصلنامه ره آورد نور</a:t>
            </a:r>
            <a:r>
              <a:rPr lang="ar-SA" sz="3600" dirty="0" smtClean="0">
                <a:latin typeface="IranNastaliq" pitchFamily="18" charset="0"/>
                <a:cs typeface="IranNastaliq" pitchFamily="18" charset="0"/>
              </a:rPr>
              <a:t>، </a:t>
            </a:r>
            <a:r>
              <a:rPr lang="en-US" sz="3600" dirty="0" smtClean="0">
                <a:latin typeface="IranNastaliq" pitchFamily="18" charset="0"/>
                <a:cs typeface="IranNastaliq" pitchFamily="18" charset="0"/>
              </a:rPr>
              <a:t>)</a:t>
            </a:r>
            <a:r>
              <a:rPr lang="fa-IR" sz="3600" dirty="0" smtClean="0">
                <a:latin typeface="IranNastaliq" pitchFamily="18" charset="0"/>
                <a:cs typeface="IranNastaliq" pitchFamily="18" charset="0"/>
              </a:rPr>
              <a:t>۴۰</a:t>
            </a:r>
            <a:r>
              <a:rPr lang="en-US" sz="3600" dirty="0" smtClean="0">
                <a:latin typeface="IranNastaliq" pitchFamily="18" charset="0"/>
                <a:cs typeface="IranNastaliq" pitchFamily="18" charset="0"/>
              </a:rPr>
              <a:t>(</a:t>
            </a:r>
            <a:r>
              <a:rPr lang="ar-SA" sz="3600" dirty="0" smtClean="0">
                <a:latin typeface="IranNastaliq" pitchFamily="18" charset="0"/>
                <a:cs typeface="IranNastaliq" pitchFamily="18" charset="0"/>
              </a:rPr>
              <a:t>، </a:t>
            </a:r>
            <a:r>
              <a:rPr lang="fa-IR" sz="3600" dirty="0" smtClean="0">
                <a:latin typeface="IranNastaliq" pitchFamily="18" charset="0"/>
                <a:cs typeface="IranNastaliq" pitchFamily="18" charset="0"/>
              </a:rPr>
              <a:t>۴۰ </a:t>
            </a:r>
            <a:r>
              <a:rPr lang="en-US" sz="3600" dirty="0" smtClean="0">
                <a:latin typeface="IranNastaliq" pitchFamily="18" charset="0"/>
                <a:cs typeface="IranNastaliq" pitchFamily="18" charset="0"/>
              </a:rPr>
              <a:t>.</a:t>
            </a:r>
            <a:endParaRPr lang="en-US" sz="3600" dirty="0">
              <a:latin typeface="IranNastaliq" pitchFamily="18" charset="0"/>
              <a:cs typeface="IranNastaliq" pitchFamily="18" charset="0"/>
            </a:endParaRPr>
          </a:p>
        </p:txBody>
      </p:sp>
      <p:sp>
        <p:nvSpPr>
          <p:cNvPr id="3" name="Content Placeholder 2"/>
          <p:cNvSpPr>
            <a:spLocks noGrp="1"/>
          </p:cNvSpPr>
          <p:nvPr>
            <p:ph idx="1"/>
          </p:nvPr>
        </p:nvSpPr>
        <p:spPr>
          <a:xfrm>
            <a:off x="457200" y="3200400"/>
            <a:ext cx="8229600" cy="3374136"/>
          </a:xfrm>
        </p:spPr>
        <p:txBody>
          <a:bodyPr/>
          <a:lstStyle/>
          <a:p>
            <a:pPr algn="ctr" rtl="1">
              <a:buNone/>
            </a:pPr>
            <a:r>
              <a:rPr lang="ar-SA" sz="3600" b="1" dirty="0" smtClean="0">
                <a:solidFill>
                  <a:schemeClr val="tx2"/>
                </a:solidFill>
                <a:latin typeface="IranNastaliq" pitchFamily="18" charset="0"/>
                <a:cs typeface="IranNastaliq" pitchFamily="18" charset="0"/>
              </a:rPr>
              <a:t>بازیابی از</a:t>
            </a:r>
            <a:endParaRPr lang="en-US" sz="3600" b="1" dirty="0" smtClean="0">
              <a:solidFill>
                <a:schemeClr val="tx2"/>
              </a:solidFill>
              <a:latin typeface="IranNastaliq" pitchFamily="18" charset="0"/>
              <a:cs typeface="IranNastaliq" pitchFamily="18" charset="0"/>
              <a:hlinkClick r:id="rId2"/>
            </a:endParaRPr>
          </a:p>
          <a:p>
            <a:pPr algn="ctr">
              <a:buNone/>
            </a:pPr>
            <a:endParaRPr lang="en-US" sz="2400" b="1" dirty="0" smtClean="0">
              <a:solidFill>
                <a:schemeClr val="tx2"/>
              </a:solidFill>
              <a:cs typeface="B Nazanin" pitchFamily="2" charset="-78"/>
              <a:hlinkClick r:id="rId2"/>
            </a:endParaRPr>
          </a:p>
          <a:p>
            <a:pPr algn="ctr">
              <a:buNone/>
            </a:pPr>
            <a:r>
              <a:rPr lang="en-US" sz="2400" b="1" dirty="0" smtClean="0">
                <a:solidFill>
                  <a:schemeClr val="tx2"/>
                </a:solidFill>
                <a:cs typeface="B Nazanin" pitchFamily="2" charset="-78"/>
                <a:hlinkClick r:id="rId2"/>
              </a:rPr>
              <a:t>http://www.rahavardnoor.ir/index.php/journal-archive/item/</a:t>
            </a:r>
            <a:r>
              <a:rPr lang="fa-IR" sz="2400" b="1" dirty="0" smtClean="0">
                <a:solidFill>
                  <a:schemeClr val="tx2"/>
                </a:solidFill>
                <a:cs typeface="B Nazanin" pitchFamily="2" charset="-78"/>
                <a:hlinkClick r:id="rId2"/>
              </a:rPr>
              <a:t>۴۰</a:t>
            </a:r>
            <a:r>
              <a:rPr lang="en-US" sz="2400" b="1" dirty="0" smtClean="0">
                <a:solidFill>
                  <a:schemeClr val="tx2"/>
                </a:solidFill>
                <a:cs typeface="B Nazanin" pitchFamily="2" charset="-78"/>
                <a:hlinkClick r:id="rId2"/>
              </a:rPr>
              <a:t>-</a:t>
            </a:r>
            <a:r>
              <a:rPr lang="en-US" sz="2400" b="1" dirty="0" err="1" smtClean="0">
                <a:solidFill>
                  <a:schemeClr val="tx2"/>
                </a:solidFill>
                <a:cs typeface="B Nazanin" pitchFamily="2" charset="-78"/>
                <a:hlinkClick r:id="rId2"/>
              </a:rPr>
              <a:t>modiriat</a:t>
            </a:r>
            <a:r>
              <a:rPr lang="ar-SA" sz="2400" b="1" dirty="0" smtClean="0">
                <a:solidFill>
                  <a:schemeClr val="tx2"/>
                </a:solidFill>
                <a:cs typeface="B Nazanin" pitchFamily="2" charset="-78"/>
                <a:hlinkClick r:id="rId2"/>
              </a:rPr>
              <a:t>‎</a:t>
            </a:r>
            <a:endParaRPr lang="en-US" sz="2400" dirty="0" smtClean="0">
              <a:cs typeface="B Nazanin" pitchFamily="2" charset="-78"/>
            </a:endParaRPr>
          </a:p>
          <a:p>
            <a:pPr algn="ctr" rtl="1">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609600"/>
          </a:xfrm>
        </p:spPr>
        <p:txBody>
          <a:bodyPr>
            <a:normAutofit/>
          </a:bodyPr>
          <a:lstStyle/>
          <a:p>
            <a:pPr algn="r" rtl="1"/>
            <a:r>
              <a:rPr lang="fa-IR" sz="2800" b="1" dirty="0" smtClean="0">
                <a:cs typeface="B Nazanin" pitchFamily="2" charset="-78"/>
              </a:rPr>
              <a:t>1. سی تا وی </a:t>
            </a:r>
            <a:r>
              <a:rPr lang="en-US" sz="2800" b="1" dirty="0" smtClean="0">
                <a:cs typeface="B Nazanin" pitchFamily="2" charset="-78"/>
              </a:rPr>
              <a:t>(</a:t>
            </a:r>
            <a:r>
              <a:rPr lang="en-US" sz="2800" b="1" dirty="0" err="1" smtClean="0">
                <a:cs typeface="B Nazanin" pitchFamily="2" charset="-78"/>
              </a:rPr>
              <a:t>Citavi</a:t>
            </a:r>
            <a:r>
              <a:rPr lang="en-US" sz="2800" b="1" dirty="0" smtClean="0">
                <a:cs typeface="B Nazanin" pitchFamily="2" charset="-78"/>
              </a:rPr>
              <a:t>)</a:t>
            </a:r>
            <a:endParaRPr lang="en-US" sz="2800" dirty="0">
              <a:cs typeface="B Nazanin" pitchFamily="2" charset="-78"/>
            </a:endParaRPr>
          </a:p>
        </p:txBody>
      </p:sp>
      <p:sp>
        <p:nvSpPr>
          <p:cNvPr id="3" name="Content Placeholder 2"/>
          <p:cNvSpPr>
            <a:spLocks noGrp="1"/>
          </p:cNvSpPr>
          <p:nvPr>
            <p:ph idx="1"/>
          </p:nvPr>
        </p:nvSpPr>
        <p:spPr>
          <a:xfrm>
            <a:off x="457200" y="1371600"/>
            <a:ext cx="8458200" cy="5202936"/>
          </a:xfrm>
        </p:spPr>
        <p:txBody>
          <a:bodyPr>
            <a:normAutofit fontScale="85000" lnSpcReduction="20000"/>
          </a:bodyPr>
          <a:lstStyle/>
          <a:p>
            <a:pPr algn="r" rtl="1">
              <a:lnSpc>
                <a:spcPct val="150000"/>
              </a:lnSpc>
              <a:buNone/>
            </a:pPr>
            <a:r>
              <a:rPr lang="en-US" dirty="0" smtClean="0">
                <a:cs typeface="B Nazanin" pitchFamily="2" charset="-78"/>
              </a:rPr>
              <a:t>    </a:t>
            </a:r>
            <a:r>
              <a:rPr lang="fa-IR" dirty="0" smtClean="0">
                <a:cs typeface="B Nazanin" pitchFamily="2" charset="-78"/>
              </a:rPr>
              <a:t>این نرم‌افزار را می‌توان بهترین برنامه مدیریت منابع دانست. با استفاده از این نرم‌افزار، محققان، اساتید و دانشجویان می‌توانند منابع و در واقع، ارجاعات تحقیقات، پایان‌نامه‌ها و مقالات خود را ساخته و مدیریت کنند.</a:t>
            </a:r>
          </a:p>
          <a:p>
            <a:pPr algn="r" rtl="1">
              <a:lnSpc>
                <a:spcPct val="150000"/>
              </a:lnSpc>
              <a:buNone/>
            </a:pPr>
            <a:r>
              <a:rPr lang="en-US" dirty="0" smtClean="0">
                <a:cs typeface="B Nazanin" pitchFamily="2" charset="-78"/>
              </a:rPr>
              <a:t>    </a:t>
            </a:r>
            <a:r>
              <a:rPr lang="fa-IR" dirty="0" smtClean="0">
                <a:cs typeface="B Nazanin" pitchFamily="2" charset="-78"/>
              </a:rPr>
              <a:t>اگر با نرم‌افزارهای </a:t>
            </a:r>
            <a:r>
              <a:rPr lang="en-US" dirty="0" smtClean="0">
                <a:cs typeface="B Nazanin" pitchFamily="2" charset="-78"/>
              </a:rPr>
              <a:t>Endnote</a:t>
            </a:r>
            <a:r>
              <a:rPr lang="fa-IR" dirty="0" smtClean="0">
                <a:cs typeface="B Nazanin" pitchFamily="2" charset="-78"/>
              </a:rPr>
              <a:t> </a:t>
            </a:r>
            <a:r>
              <a:rPr lang="en-US" dirty="0" smtClean="0">
                <a:cs typeface="B Nazanin" pitchFamily="2" charset="-78"/>
              </a:rPr>
              <a:t> </a:t>
            </a:r>
            <a:r>
              <a:rPr lang="fa-IR" dirty="0" smtClean="0">
                <a:cs typeface="B Nazanin" pitchFamily="2" charset="-78"/>
              </a:rPr>
              <a:t>و </a:t>
            </a:r>
            <a:r>
              <a:rPr lang="en-US" dirty="0" smtClean="0">
                <a:cs typeface="B Nazanin" pitchFamily="2" charset="-78"/>
              </a:rPr>
              <a:t>Reference Manager</a:t>
            </a:r>
            <a:r>
              <a:rPr lang="fa-IR" dirty="0" smtClean="0">
                <a:cs typeface="B Nazanin" pitchFamily="2" charset="-78"/>
              </a:rPr>
              <a:t> </a:t>
            </a:r>
            <a:r>
              <a:rPr lang="en-US" dirty="0" smtClean="0">
                <a:cs typeface="B Nazanin" pitchFamily="2" charset="-78"/>
              </a:rPr>
              <a:t> </a:t>
            </a:r>
            <a:r>
              <a:rPr lang="fa-IR" dirty="0" smtClean="0">
                <a:cs typeface="B Nazanin" pitchFamily="2" charset="-78"/>
              </a:rPr>
              <a:t>آشنایی داشته باشید، این برنامه را هم به‌ خوبی می‌شناسید. این نرم‌افزار قوی‌تر از موارد نامبرده بوده و پیشرفته‌تر از آن‌ها است.</a:t>
            </a:r>
          </a:p>
          <a:p>
            <a:pPr algn="r" rtl="1">
              <a:lnSpc>
                <a:spcPct val="150000"/>
              </a:lnSpc>
              <a:buNone/>
            </a:pPr>
            <a:r>
              <a:rPr lang="en-US" smtClean="0">
                <a:cs typeface="B Nazanin" pitchFamily="2" charset="-78"/>
              </a:rPr>
              <a:t>    </a:t>
            </a:r>
            <a:r>
              <a:rPr lang="fa-IR" smtClean="0">
                <a:cs typeface="B Nazanin" pitchFamily="2" charset="-78"/>
              </a:rPr>
              <a:t>البته </a:t>
            </a:r>
            <a:r>
              <a:rPr lang="fa-IR" dirty="0" smtClean="0">
                <a:cs typeface="B Nazanin" pitchFamily="2" charset="-78"/>
              </a:rPr>
              <a:t>نسخه‌های ۲۰۰۷ و ۲۰۱۰ آفیس نیز بخشی برای مدیریت منابع دارد؛ ولی ویژگی نرم‌افزارهای </a:t>
            </a:r>
            <a:r>
              <a:rPr lang="en-US" dirty="0" smtClean="0">
                <a:cs typeface="B Nazanin" pitchFamily="2" charset="-78"/>
              </a:rPr>
              <a:t>Endnote</a:t>
            </a:r>
            <a:r>
              <a:rPr lang="fa-IR" dirty="0" smtClean="0">
                <a:cs typeface="B Nazanin" pitchFamily="2" charset="-78"/>
              </a:rPr>
              <a:t> </a:t>
            </a:r>
            <a:r>
              <a:rPr lang="en-US" dirty="0" smtClean="0">
                <a:cs typeface="B Nazanin" pitchFamily="2" charset="-78"/>
              </a:rPr>
              <a:t> </a:t>
            </a:r>
            <a:r>
              <a:rPr lang="fa-IR" dirty="0" smtClean="0">
                <a:cs typeface="B Nazanin" pitchFamily="2" charset="-78"/>
              </a:rPr>
              <a:t>و </a:t>
            </a:r>
            <a:r>
              <a:rPr lang="en-US" dirty="0" err="1" smtClean="0">
                <a:cs typeface="B Nazanin" pitchFamily="2" charset="-78"/>
              </a:rPr>
              <a:t>Citavi</a:t>
            </a:r>
            <a:r>
              <a:rPr lang="fa-IR" dirty="0" smtClean="0">
                <a:cs typeface="B Nazanin" pitchFamily="2" charset="-78"/>
              </a:rPr>
              <a:t> </a:t>
            </a:r>
            <a:r>
              <a:rPr lang="en-US" dirty="0" smtClean="0">
                <a:cs typeface="B Nazanin" pitchFamily="2" charset="-78"/>
              </a:rPr>
              <a:t> </a:t>
            </a:r>
            <a:r>
              <a:rPr lang="fa-IR" dirty="0" smtClean="0">
                <a:cs typeface="B Nazanin" pitchFamily="2" charset="-78"/>
              </a:rPr>
              <a:t>دسترسی به منابع آنلاین و استفاده از آن‌ها و همچنین پشتیبانی از استاندارهای جدید و متنوع ارجاع‌دهی می‌باشد. (کامفیروزی، 1391)</a:t>
            </a:r>
            <a:endParaRPr lang="fa-IR" dirty="0">
              <a:cs typeface="B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609600"/>
          </a:xfrm>
        </p:spPr>
        <p:txBody>
          <a:bodyPr>
            <a:normAutofit/>
          </a:bodyPr>
          <a:lstStyle/>
          <a:p>
            <a:pPr algn="r" rtl="1"/>
            <a:r>
              <a:rPr lang="fa-IR" sz="2800" b="1" dirty="0" smtClean="0">
                <a:cs typeface="B Nazanin" pitchFamily="2" charset="-78"/>
              </a:rPr>
              <a:t>ویژگی‌های نرم‌افزار </a:t>
            </a:r>
            <a:r>
              <a:rPr lang="en-US" sz="2800" b="1" dirty="0" err="1" smtClean="0">
                <a:cs typeface="B Nazanin" pitchFamily="2" charset="-78"/>
              </a:rPr>
              <a:t>Citavi</a:t>
            </a:r>
            <a:r>
              <a:rPr lang="en-US" sz="2800" b="1" dirty="0" smtClean="0">
                <a:cs typeface="B Nazanin" pitchFamily="2" charset="-78"/>
              </a:rPr>
              <a:t>‌:</a:t>
            </a:r>
            <a:endParaRPr lang="en-US" sz="2800" b="1" dirty="0">
              <a:cs typeface="B Nazanin" pitchFamily="2" charset="-78"/>
            </a:endParaRPr>
          </a:p>
        </p:txBody>
      </p:sp>
      <p:sp>
        <p:nvSpPr>
          <p:cNvPr id="3" name="Content Placeholder 2"/>
          <p:cNvSpPr>
            <a:spLocks noGrp="1"/>
          </p:cNvSpPr>
          <p:nvPr>
            <p:ph idx="1"/>
          </p:nvPr>
        </p:nvSpPr>
        <p:spPr>
          <a:xfrm>
            <a:off x="457200" y="1371600"/>
            <a:ext cx="8229600" cy="5029200"/>
          </a:xfrm>
        </p:spPr>
        <p:txBody>
          <a:bodyPr>
            <a:normAutofit/>
          </a:bodyPr>
          <a:lstStyle/>
          <a:p>
            <a:pPr algn="r" rtl="1">
              <a:lnSpc>
                <a:spcPct val="170000"/>
              </a:lnSpc>
              <a:buNone/>
            </a:pPr>
            <a:r>
              <a:rPr lang="fa-IR" sz="2400" dirty="0" smtClean="0">
                <a:cs typeface="B Nazanin" pitchFamily="2" charset="-78"/>
              </a:rPr>
              <a:t>- طراحی مبتکرانه و کارآمد؛</a:t>
            </a:r>
          </a:p>
          <a:p>
            <a:pPr algn="r" rtl="1">
              <a:lnSpc>
                <a:spcPct val="170000"/>
              </a:lnSpc>
              <a:buNone/>
            </a:pPr>
            <a:r>
              <a:rPr lang="fa-IR" sz="2400" dirty="0" smtClean="0">
                <a:cs typeface="B Nazanin" pitchFamily="2" charset="-78"/>
              </a:rPr>
              <a:t>- استفاده از منوی پیش‌نمایش جهت مشاهده مستقیم صفحات وب، </a:t>
            </a:r>
            <a:r>
              <a:rPr lang="en-US" sz="2400" dirty="0" smtClean="0">
                <a:cs typeface="B Nazanin" pitchFamily="2" charset="-78"/>
              </a:rPr>
              <a:t>PDF ، </a:t>
            </a:r>
            <a:r>
              <a:rPr lang="fa-IR" sz="2400" dirty="0" smtClean="0">
                <a:cs typeface="B Nazanin" pitchFamily="2" charset="-78"/>
              </a:rPr>
              <a:t>تصاویر و... در برنامه؛</a:t>
            </a:r>
          </a:p>
          <a:p>
            <a:pPr algn="r" rtl="1">
              <a:lnSpc>
                <a:spcPct val="170000"/>
              </a:lnSpc>
              <a:buNone/>
            </a:pPr>
            <a:r>
              <a:rPr lang="fa-IR" sz="2400" dirty="0" smtClean="0">
                <a:cs typeface="B Nazanin" pitchFamily="2" charset="-78"/>
              </a:rPr>
              <a:t>- ارائه راهنمای سریع در حین کار با برنامه؛</a:t>
            </a:r>
          </a:p>
          <a:p>
            <a:pPr algn="r" rtl="1">
              <a:lnSpc>
                <a:spcPct val="170000"/>
              </a:lnSpc>
              <a:buNone/>
            </a:pPr>
            <a:r>
              <a:rPr lang="fa-IR" sz="2400" dirty="0" smtClean="0">
                <a:cs typeface="B Nazanin" pitchFamily="2" charset="-78"/>
              </a:rPr>
              <a:t>- امکان جستجو و پیمایش بیش از ۴۰۰۰ منبع آفلاین و آنلاین؛</a:t>
            </a:r>
          </a:p>
          <a:p>
            <a:pPr algn="r" rtl="1">
              <a:lnSpc>
                <a:spcPct val="170000"/>
              </a:lnSpc>
              <a:buNone/>
            </a:pPr>
            <a:r>
              <a:rPr lang="fa-IR" sz="2400" dirty="0" smtClean="0">
                <a:cs typeface="B Nazanin" pitchFamily="2" charset="-78"/>
              </a:rPr>
              <a:t>- جستجوی بانک داده؛</a:t>
            </a:r>
          </a:p>
          <a:p>
            <a:pPr algn="r" rtl="1">
              <a:lnSpc>
                <a:spcPct val="170000"/>
              </a:lnSpc>
              <a:buNone/>
            </a:pPr>
            <a:r>
              <a:rPr lang="fa-IR" sz="2400" dirty="0" smtClean="0">
                <a:cs typeface="B Nazanin" pitchFamily="2" charset="-78"/>
              </a:rPr>
              <a:t>- جستجو در بزرگ‌ترین سایت کاتالوگ آنلاین؛</a:t>
            </a:r>
          </a:p>
          <a:p>
            <a:pPr algn="r" rtl="1">
              <a:lnSpc>
                <a:spcPct val="170000"/>
              </a:lnSpc>
            </a:pPr>
            <a:endParaRPr lang="en-US" dirty="0">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609600"/>
          </a:xfrm>
        </p:spPr>
        <p:txBody>
          <a:bodyPr>
            <a:normAutofit/>
          </a:bodyPr>
          <a:lstStyle/>
          <a:p>
            <a:pPr algn="r" rtl="1"/>
            <a:r>
              <a:rPr lang="fa-IR" sz="2800" b="1" dirty="0" smtClean="0">
                <a:cs typeface="B Nazanin" pitchFamily="2" charset="-78"/>
              </a:rPr>
              <a:t>ویژگی‌های نرم‌افزار </a:t>
            </a:r>
            <a:r>
              <a:rPr lang="en-US" sz="2800" b="1" dirty="0" err="1" smtClean="0">
                <a:cs typeface="B Nazanin" pitchFamily="2" charset="-78"/>
              </a:rPr>
              <a:t>Citavi</a:t>
            </a:r>
            <a:r>
              <a:rPr lang="en-US" sz="2800" b="1" dirty="0" smtClean="0">
                <a:cs typeface="B Nazanin" pitchFamily="2" charset="-78"/>
              </a:rPr>
              <a:t>‌:</a:t>
            </a:r>
            <a:endParaRPr lang="en-US" sz="2800" b="1" dirty="0"/>
          </a:p>
        </p:txBody>
      </p:sp>
      <p:sp>
        <p:nvSpPr>
          <p:cNvPr id="3" name="Content Placeholder 2"/>
          <p:cNvSpPr>
            <a:spLocks noGrp="1"/>
          </p:cNvSpPr>
          <p:nvPr>
            <p:ph idx="1"/>
          </p:nvPr>
        </p:nvSpPr>
        <p:spPr>
          <a:xfrm>
            <a:off x="457200" y="1219200"/>
            <a:ext cx="8229600" cy="5355336"/>
          </a:xfrm>
        </p:spPr>
        <p:txBody>
          <a:bodyPr>
            <a:normAutofit fontScale="92500" lnSpcReduction="10000"/>
          </a:bodyPr>
          <a:lstStyle/>
          <a:p>
            <a:pPr algn="r" rtl="1">
              <a:lnSpc>
                <a:spcPct val="170000"/>
              </a:lnSpc>
              <a:buNone/>
            </a:pPr>
            <a:r>
              <a:rPr lang="fa-IR" dirty="0" smtClean="0">
                <a:cs typeface="B Nazanin" pitchFamily="2" charset="-78"/>
              </a:rPr>
              <a:t>- جستجوی کتابخانه مورد نظر خود از طریق نرم‌افزار، در صورت وجود در برنامه؛</a:t>
            </a:r>
          </a:p>
          <a:p>
            <a:pPr algn="r" rtl="1">
              <a:lnSpc>
                <a:spcPct val="170000"/>
              </a:lnSpc>
              <a:buNone/>
            </a:pPr>
            <a:r>
              <a:rPr lang="fa-IR" dirty="0" smtClean="0">
                <a:cs typeface="B Nazanin" pitchFamily="2" charset="-78"/>
              </a:rPr>
              <a:t>- امکان مقایسه منابع موجود با ورودی و تطابق آن‌ها؛</a:t>
            </a:r>
          </a:p>
          <a:p>
            <a:pPr algn="r" rtl="1">
              <a:lnSpc>
                <a:spcPct val="170000"/>
              </a:lnSpc>
              <a:buNone/>
            </a:pPr>
            <a:r>
              <a:rPr lang="fa-IR" dirty="0" smtClean="0">
                <a:cs typeface="B Nazanin" pitchFamily="2" charset="-78"/>
              </a:rPr>
              <a:t>- اضافه کردن دستی ارجاعات در قالب ۳۵ استاندارد؛</a:t>
            </a:r>
          </a:p>
          <a:p>
            <a:pPr algn="r" rtl="1">
              <a:lnSpc>
                <a:spcPct val="170000"/>
              </a:lnSpc>
              <a:buNone/>
            </a:pPr>
            <a:r>
              <a:rPr lang="fa-IR" dirty="0" smtClean="0">
                <a:cs typeface="B Nazanin" pitchFamily="2" charset="-78"/>
              </a:rPr>
              <a:t>- ساخت ارجاعات یک منبع با دادن </a:t>
            </a:r>
            <a:r>
              <a:rPr lang="en-US" dirty="0" smtClean="0">
                <a:cs typeface="B Nazanin" pitchFamily="2" charset="-78"/>
              </a:rPr>
              <a:t>ISBN، DOI </a:t>
            </a:r>
            <a:r>
              <a:rPr lang="fa-IR" dirty="0" smtClean="0">
                <a:cs typeface="B Nazanin" pitchFamily="2" charset="-78"/>
              </a:rPr>
              <a:t>یا </a:t>
            </a:r>
            <a:r>
              <a:rPr lang="en-US" dirty="0" smtClean="0">
                <a:cs typeface="B Nazanin" pitchFamily="2" charset="-78"/>
              </a:rPr>
              <a:t>PubMed ID </a:t>
            </a:r>
            <a:r>
              <a:rPr lang="fa-IR" dirty="0" smtClean="0">
                <a:cs typeface="B Nazanin" pitchFamily="2" charset="-78"/>
              </a:rPr>
              <a:t>و دریافت چکیده، کلیدواژه‌ها و... ؛</a:t>
            </a:r>
          </a:p>
          <a:p>
            <a:pPr algn="r" rtl="1">
              <a:lnSpc>
                <a:spcPct val="170000"/>
              </a:lnSpc>
              <a:buNone/>
            </a:pPr>
            <a:r>
              <a:rPr lang="fa-IR" dirty="0" smtClean="0">
                <a:cs typeface="B Nazanin" pitchFamily="2" charset="-78"/>
              </a:rPr>
              <a:t>- جمع‌آوری ارجاعات آنلاین با استفاده از افزونه </a:t>
            </a:r>
            <a:r>
              <a:rPr lang="en-US" dirty="0" smtClean="0">
                <a:cs typeface="B Nazanin" pitchFamily="2" charset="-78"/>
              </a:rPr>
              <a:t>Picker </a:t>
            </a:r>
            <a:r>
              <a:rPr lang="fa-IR" dirty="0" smtClean="0">
                <a:cs typeface="B Nazanin" pitchFamily="2" charset="-78"/>
              </a:rPr>
              <a:t>در مرورگر؛</a:t>
            </a:r>
          </a:p>
          <a:p>
            <a:pPr algn="r" rtl="1">
              <a:lnSpc>
                <a:spcPct val="170000"/>
              </a:lnSpc>
              <a:buNone/>
            </a:pPr>
            <a:r>
              <a:rPr lang="fa-IR" dirty="0" smtClean="0">
                <a:cs typeface="B Nazanin" pitchFamily="2" charset="-78"/>
              </a:rPr>
              <a:t>- به دست آوردن </a:t>
            </a:r>
            <a:r>
              <a:rPr lang="en-US" dirty="0" smtClean="0">
                <a:cs typeface="B Nazanin" pitchFamily="2" charset="-78"/>
              </a:rPr>
              <a:t>ISBN </a:t>
            </a:r>
            <a:r>
              <a:rPr lang="fa-IR" dirty="0" smtClean="0">
                <a:cs typeface="B Nazanin" pitchFamily="2" charset="-78"/>
              </a:rPr>
              <a:t>با استفاده از بارکدی که از طریق گوشی شما از یک کتاب گرفته می‌شود؛</a:t>
            </a:r>
          </a:p>
          <a:p>
            <a:pPr algn="r" rtl="1">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685800"/>
          </a:xfrm>
        </p:spPr>
        <p:txBody>
          <a:bodyPr>
            <a:normAutofit/>
          </a:bodyPr>
          <a:lstStyle/>
          <a:p>
            <a:pPr algn="r" rtl="1"/>
            <a:r>
              <a:rPr lang="fa-IR" sz="2800" b="1" dirty="0" smtClean="0">
                <a:cs typeface="B Nazanin" pitchFamily="2" charset="-78"/>
              </a:rPr>
              <a:t>ویژگی‌های نرم‌افزار </a:t>
            </a:r>
            <a:r>
              <a:rPr lang="en-US" sz="2800" b="1" dirty="0" err="1" smtClean="0">
                <a:cs typeface="B Nazanin" pitchFamily="2" charset="-78"/>
              </a:rPr>
              <a:t>Citavi</a:t>
            </a:r>
            <a:r>
              <a:rPr lang="en-US" sz="2800" b="1" dirty="0" smtClean="0">
                <a:cs typeface="B Nazanin" pitchFamily="2" charset="-78"/>
              </a:rPr>
              <a:t>‌:</a:t>
            </a:r>
            <a:endParaRPr lang="en-US" sz="2800" b="1" dirty="0">
              <a:cs typeface="B Nazanin" pitchFamily="2" charset="-78"/>
            </a:endParaRPr>
          </a:p>
        </p:txBody>
      </p:sp>
      <p:sp>
        <p:nvSpPr>
          <p:cNvPr id="3" name="Content Placeholder 2"/>
          <p:cNvSpPr>
            <a:spLocks noGrp="1"/>
          </p:cNvSpPr>
          <p:nvPr>
            <p:ph idx="1"/>
          </p:nvPr>
        </p:nvSpPr>
        <p:spPr>
          <a:xfrm>
            <a:off x="457200" y="990600"/>
            <a:ext cx="8229600" cy="5638800"/>
          </a:xfrm>
        </p:spPr>
        <p:txBody>
          <a:bodyPr>
            <a:noAutofit/>
          </a:bodyPr>
          <a:lstStyle/>
          <a:p>
            <a:pPr algn="r" rtl="1">
              <a:lnSpc>
                <a:spcPct val="170000"/>
              </a:lnSpc>
              <a:buNone/>
            </a:pPr>
            <a:r>
              <a:rPr lang="fa-IR" sz="2400" dirty="0" smtClean="0">
                <a:cs typeface="B Nazanin" pitchFamily="2" charset="-78"/>
              </a:rPr>
              <a:t>- وارد کردن ارجاعات از برنامه‌های دیگر؛</a:t>
            </a:r>
          </a:p>
          <a:p>
            <a:pPr algn="r" rtl="1">
              <a:lnSpc>
                <a:spcPct val="170000"/>
              </a:lnSpc>
              <a:buNone/>
            </a:pPr>
            <a:r>
              <a:rPr lang="fa-IR" sz="2400" dirty="0" smtClean="0">
                <a:cs typeface="B Nazanin" pitchFamily="2" charset="-78"/>
              </a:rPr>
              <a:t>- حذف موارد مشابه از مجموعه منابع داخل نرم‌افزار؛</a:t>
            </a:r>
          </a:p>
          <a:p>
            <a:pPr algn="r" rtl="1">
              <a:lnSpc>
                <a:spcPct val="170000"/>
              </a:lnSpc>
              <a:buNone/>
            </a:pPr>
            <a:r>
              <a:rPr lang="fa-IR" sz="2400" dirty="0" smtClean="0">
                <a:cs typeface="B Nazanin" pitchFamily="2" charset="-78"/>
              </a:rPr>
              <a:t>- جمع‌آوری اطلاعات فایل‌های </a:t>
            </a:r>
            <a:r>
              <a:rPr lang="en-US" sz="2400" dirty="0" smtClean="0">
                <a:cs typeface="B Nazanin" pitchFamily="2" charset="-78"/>
              </a:rPr>
              <a:t>PDF </a:t>
            </a:r>
            <a:r>
              <a:rPr lang="fa-IR" sz="2400" dirty="0" smtClean="0">
                <a:cs typeface="B Nazanin" pitchFamily="2" charset="-78"/>
              </a:rPr>
              <a:t>و تنظیم آن‌ها به صورت رفرنس؛</a:t>
            </a:r>
          </a:p>
          <a:p>
            <a:pPr algn="r" rtl="1">
              <a:lnSpc>
                <a:spcPct val="170000"/>
              </a:lnSpc>
              <a:buNone/>
            </a:pPr>
            <a:r>
              <a:rPr lang="fa-IR" sz="2400" dirty="0" smtClean="0">
                <a:cs typeface="B Nazanin" pitchFamily="2" charset="-78"/>
              </a:rPr>
              <a:t>- دریافت </a:t>
            </a:r>
            <a:r>
              <a:rPr lang="en-US" sz="2400" dirty="0" smtClean="0">
                <a:cs typeface="B Nazanin" pitchFamily="2" charset="-78"/>
              </a:rPr>
              <a:t>Full Text </a:t>
            </a:r>
            <a:r>
              <a:rPr lang="fa-IR" sz="2400" dirty="0" smtClean="0">
                <a:cs typeface="B Nazanin" pitchFamily="2" charset="-78"/>
              </a:rPr>
              <a:t>مقالات از اینترنت؛</a:t>
            </a:r>
          </a:p>
          <a:p>
            <a:pPr algn="r" rtl="1">
              <a:lnSpc>
                <a:spcPct val="170000"/>
              </a:lnSpc>
              <a:buNone/>
            </a:pPr>
            <a:r>
              <a:rPr lang="fa-IR" sz="2400" dirty="0" smtClean="0">
                <a:cs typeface="B Nazanin" pitchFamily="2" charset="-78"/>
              </a:rPr>
              <a:t>- ذخیره منابع در یک پوشه و استخراج از نرم‌افزار؛</a:t>
            </a:r>
          </a:p>
          <a:p>
            <a:pPr algn="r" rtl="1">
              <a:lnSpc>
                <a:spcPct val="170000"/>
              </a:lnSpc>
              <a:buNone/>
            </a:pPr>
            <a:r>
              <a:rPr lang="fa-IR" sz="2400" dirty="0" smtClean="0">
                <a:cs typeface="B Nazanin" pitchFamily="2" charset="-78"/>
              </a:rPr>
              <a:t>- تبدیل صفحات وب به </a:t>
            </a:r>
            <a:r>
              <a:rPr lang="en-US" sz="2400" dirty="0" smtClean="0">
                <a:cs typeface="B Nazanin" pitchFamily="2" charset="-78"/>
              </a:rPr>
              <a:t>PDF؛</a:t>
            </a:r>
          </a:p>
          <a:p>
            <a:pPr algn="r" rtl="1">
              <a:lnSpc>
                <a:spcPct val="170000"/>
              </a:lnSpc>
              <a:buFontTx/>
              <a:buChar char="-"/>
            </a:pPr>
            <a:r>
              <a:rPr lang="fa-IR" sz="2400" dirty="0" smtClean="0">
                <a:cs typeface="B Nazanin" pitchFamily="2" charset="-78"/>
              </a:rPr>
              <a:t>ارزیابی و اصلاح مشکلات محتوای نرم‌افزار، مانند گرامر و املا؛</a:t>
            </a:r>
          </a:p>
          <a:p>
            <a:pPr algn="r" rtl="1">
              <a:lnSpc>
                <a:spcPct val="170000"/>
              </a:lnSpc>
              <a:buNone/>
            </a:pPr>
            <a:r>
              <a:rPr lang="fa-IR" sz="2400" dirty="0" smtClean="0">
                <a:cs typeface="B Nazanin" pitchFamily="2" charset="-78"/>
              </a:rPr>
              <a:t> - و... .</a:t>
            </a:r>
          </a:p>
          <a:p>
            <a:pPr algn="r" rtl="1">
              <a:lnSpc>
                <a:spcPct val="170000"/>
              </a:lnSpc>
              <a:buNone/>
            </a:pPr>
            <a:endParaRPr lang="en-US" sz="1800" dirty="0">
              <a:cs typeface="B Nazanin"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609600"/>
          </a:xfrm>
        </p:spPr>
        <p:txBody>
          <a:bodyPr>
            <a:normAutofit/>
          </a:bodyPr>
          <a:lstStyle/>
          <a:p>
            <a:pPr algn="r" rtl="1"/>
            <a:r>
              <a:rPr lang="fa-IR" sz="2800" b="1" dirty="0" smtClean="0">
                <a:cs typeface="B Nazanin" pitchFamily="2" charset="-78"/>
              </a:rPr>
              <a:t>ویژگی‌های نرم‌افزار </a:t>
            </a:r>
            <a:r>
              <a:rPr lang="en-US" sz="2800" b="1" dirty="0" err="1" smtClean="0">
                <a:cs typeface="B Nazanin" pitchFamily="2" charset="-78"/>
              </a:rPr>
              <a:t>Citavi</a:t>
            </a:r>
            <a:r>
              <a:rPr lang="en-US" sz="2800" b="1" dirty="0" smtClean="0">
                <a:cs typeface="B Nazanin" pitchFamily="2" charset="-78"/>
              </a:rPr>
              <a:t>‌:</a:t>
            </a:r>
            <a:endParaRPr lang="en-US" sz="2800" b="1" dirty="0"/>
          </a:p>
        </p:txBody>
      </p:sp>
      <p:sp>
        <p:nvSpPr>
          <p:cNvPr id="3" name="Content Placeholder 2"/>
          <p:cNvSpPr>
            <a:spLocks noGrp="1"/>
          </p:cNvSpPr>
          <p:nvPr>
            <p:ph idx="1"/>
          </p:nvPr>
        </p:nvSpPr>
        <p:spPr>
          <a:xfrm>
            <a:off x="457200" y="1600200"/>
            <a:ext cx="8229600" cy="4974336"/>
          </a:xfrm>
        </p:spPr>
        <p:txBody>
          <a:bodyPr>
            <a:normAutofit/>
          </a:bodyPr>
          <a:lstStyle/>
          <a:p>
            <a:pPr algn="r" rtl="1">
              <a:lnSpc>
                <a:spcPct val="170000"/>
              </a:lnSpc>
              <a:buNone/>
            </a:pPr>
            <a:r>
              <a:rPr lang="fa-IR" sz="2400" dirty="0" smtClean="0">
                <a:cs typeface="B Nazanin" pitchFamily="2" charset="-78"/>
              </a:rPr>
              <a:t>نسخه رایگان این نرم‌افزار، بيشتر نیازهای کابران را مرتفع می‌سازد و تا ۱۰۰ رفرنس نیز در هر متن امکان استفاده دارد و می‌توانید آن را مستقیماً از سازنده دریافت کنید. </a:t>
            </a:r>
            <a:r>
              <a:rPr lang="fa-IR" sz="2000" dirty="0" smtClean="0">
                <a:cs typeface="B Nazanin" pitchFamily="2" charset="-78"/>
              </a:rPr>
              <a:t>(کامفیروزی، 1391) .</a:t>
            </a:r>
          </a:p>
          <a:p>
            <a:pPr algn="r" rtl="1">
              <a:lnSpc>
                <a:spcPct val="170000"/>
              </a:lnSpc>
              <a:buNone/>
            </a:pPr>
            <a:r>
              <a:rPr lang="fa-IR" sz="2400" dirty="0" smtClean="0">
                <a:cs typeface="B Nazanin" pitchFamily="2" charset="-78"/>
              </a:rPr>
              <a:t>نسخه حرفه‌اي این برنامه، رایگان نیست و پايگاه اينترنتي دانشجویان نیز به دلیل رعایت موازین کپی‌رایت از قرار دادن نسخه کامل آن معذور است؛ اما نسخه رایگان آن را مي‌توانيد از نشاني ذيل دریافت کنید: </a:t>
            </a:r>
            <a:br>
              <a:rPr lang="fa-IR" sz="2400" dirty="0" smtClean="0">
                <a:cs typeface="B Nazanin" pitchFamily="2" charset="-78"/>
              </a:rPr>
            </a:br>
            <a:r>
              <a:rPr lang="en-US" sz="2400" dirty="0" smtClean="0">
                <a:cs typeface="B Nazanin" pitchFamily="2" charset="-78"/>
              </a:rPr>
              <a:t>WWW.Citavi.com</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Nazanin" pitchFamily="2" charset="-78"/>
              </a:rPr>
              <a:t>اندنوت</a:t>
            </a:r>
            <a:r>
              <a:rPr lang="fa-IR" dirty="0" smtClean="0"/>
              <a:t> </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2362200" y="2971800"/>
            <a:ext cx="4210050" cy="100965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609600"/>
          </a:xfrm>
        </p:spPr>
        <p:txBody>
          <a:bodyPr>
            <a:normAutofit/>
          </a:bodyPr>
          <a:lstStyle/>
          <a:p>
            <a:pPr algn="r" rtl="1"/>
            <a:r>
              <a:rPr lang="fa-IR" sz="2800" b="1" dirty="0" smtClean="0">
                <a:cs typeface="B Nazanin" pitchFamily="2" charset="-78"/>
              </a:rPr>
              <a:t>2. اندنوت </a:t>
            </a:r>
            <a:r>
              <a:rPr lang="en-US" sz="2800" b="1" dirty="0" err="1" smtClean="0">
                <a:cs typeface="B Nazanin" pitchFamily="2" charset="-78"/>
              </a:rPr>
              <a:t>EndNote</a:t>
            </a:r>
            <a:r>
              <a:rPr lang="en-US" sz="2800" b="1" dirty="0" smtClean="0">
                <a:cs typeface="B Nazanin" pitchFamily="2" charset="-78"/>
              </a:rPr>
              <a:t>)</a:t>
            </a:r>
            <a:r>
              <a:rPr lang="fa-IR" sz="2800" b="1" dirty="0" smtClean="0">
                <a:cs typeface="B Nazanin" pitchFamily="2" charset="-78"/>
              </a:rPr>
              <a:t>)</a:t>
            </a:r>
            <a:endParaRPr lang="en-US" sz="2800" dirty="0">
              <a:cs typeface="B Nazanin" pitchFamily="2" charset="-78"/>
            </a:endParaRPr>
          </a:p>
        </p:txBody>
      </p:sp>
      <p:sp>
        <p:nvSpPr>
          <p:cNvPr id="3" name="Content Placeholder 2"/>
          <p:cNvSpPr>
            <a:spLocks noGrp="1"/>
          </p:cNvSpPr>
          <p:nvPr>
            <p:ph idx="1"/>
          </p:nvPr>
        </p:nvSpPr>
        <p:spPr>
          <a:xfrm>
            <a:off x="457200" y="1295400"/>
            <a:ext cx="8229600" cy="5279136"/>
          </a:xfrm>
        </p:spPr>
        <p:txBody>
          <a:bodyPr>
            <a:normAutofit/>
          </a:bodyPr>
          <a:lstStyle/>
          <a:p>
            <a:pPr algn="r" rtl="1">
              <a:lnSpc>
                <a:spcPct val="150000"/>
              </a:lnSpc>
              <a:buNone/>
            </a:pPr>
            <a:r>
              <a:rPr lang="en-US" sz="2400" dirty="0" smtClean="0">
                <a:cs typeface="B Nazanin" pitchFamily="2" charset="-78"/>
              </a:rPr>
              <a:t>   </a:t>
            </a:r>
            <a:r>
              <a:rPr lang="fa-IR" sz="2400" dirty="0" smtClean="0">
                <a:cs typeface="B Nazanin" pitchFamily="2" charset="-78"/>
              </a:rPr>
              <a:t>برنامه‌ای رايانه‌اي جهت ذخیره و سازماندهی منابع مورد استفاده در روند پژوهش می‌باشد. این برنامه قابلیت جستجوی مقالات در پایگاه‌ها و ذخیره کردن اطلاعات مورد نیاز آن‌ها را فراهم می‌کند. با این برنامه می‌توان منابعی را که برای نوشتن پروپوزال تحقیقاتی، پایان‌نامه، مقاله، کتاب و هر نوشته تحقیقاتی دیگر مورد استفاده قرار گرفته ‌است، مدیریت كرد و آن‌ها را در یک فرمت نوشتاری استاندارد ذخیره نمود. اندنوت، دارای فرمت مجلات مختلف می‌باشد. بنابراین، با کمک آن می‌توانید منابع مقاله خود را مطابق آن مجله به طور خودکار و سریع تغییر دهید ‬‬‬‬‬‬‬‬‬‬‬‬‬‬‬‬‬‬‬‬‬‬‬‬‬‬‬‬‬‬‬‬‬‬‬‬‬‬‬‬‬‬‬‬‬‬‬‬(مهدیزاده و برمکی، 1390)‬‬‬‬‬‬‬‬‬‬‬‬‬‬‬‬‬‬‬‬‬‬‬‬‬‬‬‬‬‬‬‬‬‬‬‬‬‬‬‬‬‬‬‬‬‬‬‬.</a:t>
            </a:r>
            <a:endParaRPr lang="en-US" sz="2400" dirty="0" smtClean="0">
              <a:cs typeface="B Nazanin" pitchFamily="2" charset="-78"/>
            </a:endParaRPr>
          </a:p>
          <a:p>
            <a:pPr algn="r" rtl="1">
              <a:lnSpc>
                <a:spcPct val="150000"/>
              </a:lnSpc>
              <a:buNone/>
            </a:pPr>
            <a:endParaRPr lang="en-US" sz="2400" dirty="0">
              <a:cs typeface="B Nazanin"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229600" cy="609600"/>
          </a:xfrm>
        </p:spPr>
        <p:txBody>
          <a:bodyPr>
            <a:normAutofit/>
          </a:bodyPr>
          <a:lstStyle/>
          <a:p>
            <a:pPr algn="r" rtl="1"/>
            <a:r>
              <a:rPr lang="fa-IR" sz="2800" b="1" dirty="0" smtClean="0">
                <a:cs typeface="B Nazanin" pitchFamily="2" charset="-78"/>
              </a:rPr>
              <a:t>ویژگی‌‌های اندنوت‌:</a:t>
            </a:r>
            <a:endParaRPr lang="en-US" sz="2800" b="1" dirty="0">
              <a:cs typeface="B Nazanin" pitchFamily="2" charset="-78"/>
            </a:endParaRPr>
          </a:p>
        </p:txBody>
      </p:sp>
      <p:sp>
        <p:nvSpPr>
          <p:cNvPr id="3" name="Content Placeholder 2"/>
          <p:cNvSpPr>
            <a:spLocks noGrp="1"/>
          </p:cNvSpPr>
          <p:nvPr>
            <p:ph idx="1"/>
          </p:nvPr>
        </p:nvSpPr>
        <p:spPr>
          <a:xfrm>
            <a:off x="457200" y="1219200"/>
            <a:ext cx="8229600" cy="5355336"/>
          </a:xfrm>
        </p:spPr>
        <p:txBody>
          <a:bodyPr>
            <a:normAutofit/>
          </a:bodyPr>
          <a:lstStyle/>
          <a:p>
            <a:pPr algn="r" rtl="1">
              <a:lnSpc>
                <a:spcPct val="150000"/>
              </a:lnSpc>
              <a:buNone/>
            </a:pPr>
            <a:r>
              <a:rPr lang="fa-IR" sz="2400" dirty="0" smtClean="0">
                <a:cs typeface="B Nazanin" pitchFamily="2" charset="-78"/>
              </a:rPr>
              <a:t>- جستجوی بانک‌های اطلاعاتی کتابنامه‌ها در اینترنت‌؛</a:t>
            </a:r>
          </a:p>
          <a:p>
            <a:pPr algn="r" rtl="1">
              <a:lnSpc>
                <a:spcPct val="150000"/>
              </a:lnSpc>
              <a:buNone/>
            </a:pPr>
            <a:r>
              <a:rPr lang="fa-IR" sz="2400" dirty="0" smtClean="0">
                <a:cs typeface="B Nazanin" pitchFamily="2" charset="-78"/>
              </a:rPr>
              <a:t>- سازماندهی مآخذ، تصاویر، </a:t>
            </a:r>
            <a:r>
              <a:rPr lang="en-US" sz="2400" dirty="0" err="1" smtClean="0">
                <a:cs typeface="B Nazanin" pitchFamily="2" charset="-78"/>
              </a:rPr>
              <a:t>pdf</a:t>
            </a:r>
            <a:r>
              <a:rPr lang="en-US" sz="2400" dirty="0" smtClean="0">
                <a:cs typeface="B Nazanin" pitchFamily="2" charset="-78"/>
              </a:rPr>
              <a:t>‌</a:t>
            </a:r>
            <a:r>
              <a:rPr lang="fa-IR" sz="2400" dirty="0" smtClean="0">
                <a:cs typeface="B Nazanin" pitchFamily="2" charset="-78"/>
              </a:rPr>
              <a:t>ها و سایر فایل‌ها در یک بانک اطلاعاتی؛</a:t>
            </a:r>
          </a:p>
          <a:p>
            <a:pPr algn="r" rtl="1">
              <a:lnSpc>
                <a:spcPct val="150000"/>
              </a:lnSpc>
              <a:buNone/>
            </a:pPr>
            <a:r>
              <a:rPr lang="fa-IR" sz="2400" dirty="0" smtClean="0">
                <a:cs typeface="B Nazanin" pitchFamily="2" charset="-78"/>
              </a:rPr>
              <a:t>- انتخاب انواع مختلف مآخذ از میان 47 نوع مختلف که هر یک دارای 54 فیلد داده‌های کتاب‌شناسی می‌باشند. برای هر مآخذ می‌توان لینکی برای تصاویر و فایل </a:t>
            </a:r>
            <a:r>
              <a:rPr lang="en-US" sz="2400" dirty="0" err="1" smtClean="0">
                <a:cs typeface="B Nazanin" pitchFamily="2" charset="-78"/>
              </a:rPr>
              <a:t>pdf</a:t>
            </a:r>
            <a:r>
              <a:rPr lang="en-US" sz="2400" dirty="0" smtClean="0">
                <a:cs typeface="B Nazanin" pitchFamily="2" charset="-78"/>
              </a:rPr>
              <a:t> </a:t>
            </a:r>
            <a:r>
              <a:rPr lang="fa-IR" sz="2400" dirty="0" smtClean="0">
                <a:cs typeface="B Nazanin" pitchFamily="2" charset="-78"/>
              </a:rPr>
              <a:t>نیز تعریف نمود؛</a:t>
            </a:r>
          </a:p>
          <a:p>
            <a:pPr algn="r" rtl="1">
              <a:lnSpc>
                <a:spcPct val="150000"/>
              </a:lnSpc>
              <a:buNone/>
            </a:pPr>
            <a:r>
              <a:rPr lang="fa-IR" sz="2400" dirty="0" smtClean="0">
                <a:cs typeface="B Nazanin" pitchFamily="2" charset="-78"/>
              </a:rPr>
              <a:t>- مشاهده کتابنامه و فهرست تصاویر همزمان با اضافه نمودن آن‌ها به متون؛</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85800"/>
          </a:xfrm>
        </p:spPr>
        <p:txBody>
          <a:bodyPr>
            <a:normAutofit/>
          </a:bodyPr>
          <a:lstStyle/>
          <a:p>
            <a:pPr algn="r" rtl="1"/>
            <a:r>
              <a:rPr lang="fa-IR" sz="2800" b="1" dirty="0" smtClean="0">
                <a:cs typeface="B Nazanin" pitchFamily="2" charset="-78"/>
              </a:rPr>
              <a:t>ویژگی‌‌های اندنوت‌:</a:t>
            </a:r>
            <a:endParaRPr lang="en-US" sz="2800" b="1" dirty="0"/>
          </a:p>
        </p:txBody>
      </p:sp>
      <p:sp>
        <p:nvSpPr>
          <p:cNvPr id="3" name="Content Placeholder 2"/>
          <p:cNvSpPr>
            <a:spLocks noGrp="1"/>
          </p:cNvSpPr>
          <p:nvPr>
            <p:ph idx="1"/>
          </p:nvPr>
        </p:nvSpPr>
        <p:spPr>
          <a:xfrm>
            <a:off x="457200" y="1905000"/>
            <a:ext cx="8229600" cy="4669536"/>
          </a:xfrm>
        </p:spPr>
        <p:txBody>
          <a:bodyPr/>
          <a:lstStyle/>
          <a:p>
            <a:pPr algn="r" rtl="1">
              <a:lnSpc>
                <a:spcPct val="150000"/>
              </a:lnSpc>
              <a:buNone/>
            </a:pPr>
            <a:r>
              <a:rPr lang="fa-IR" sz="2400" dirty="0" smtClean="0">
                <a:cs typeface="B Nazanin" pitchFamily="2" charset="-78"/>
              </a:rPr>
              <a:t>- قابلیت اتصال مستقیم به منابع اطلاعاتی نظیر </a:t>
            </a:r>
            <a:r>
              <a:rPr lang="en-US" sz="2400" dirty="0" err="1" smtClean="0">
                <a:cs typeface="B Nazanin" pitchFamily="2" charset="-78"/>
              </a:rPr>
              <a:t>pubmed</a:t>
            </a:r>
            <a:r>
              <a:rPr lang="en-US" sz="2400" dirty="0" smtClean="0">
                <a:cs typeface="B Nazanin" pitchFamily="2" charset="-78"/>
              </a:rPr>
              <a:t>‌؛</a:t>
            </a:r>
          </a:p>
          <a:p>
            <a:pPr algn="r" rtl="1">
              <a:lnSpc>
                <a:spcPct val="150000"/>
              </a:lnSpc>
              <a:buNone/>
            </a:pPr>
            <a:r>
              <a:rPr lang="en-US" sz="2400" dirty="0" smtClean="0">
                <a:cs typeface="B Nazanin" pitchFamily="2" charset="-78"/>
              </a:rPr>
              <a:t>- </a:t>
            </a:r>
            <a:r>
              <a:rPr lang="fa-IR" sz="2400" dirty="0" smtClean="0">
                <a:cs typeface="B Nazanin" pitchFamily="2" charset="-78"/>
              </a:rPr>
              <a:t>گروه‌بندی دستي و خودكار مآخذ بر اساس موضوع‌؛</a:t>
            </a:r>
          </a:p>
          <a:p>
            <a:pPr algn="r" rtl="1">
              <a:lnSpc>
                <a:spcPct val="150000"/>
              </a:lnSpc>
              <a:buNone/>
            </a:pPr>
            <a:r>
              <a:rPr lang="fa-IR" sz="2400" dirty="0" smtClean="0">
                <a:cs typeface="B Nazanin" pitchFamily="2" charset="-78"/>
              </a:rPr>
              <a:t>- یافتن خودکار متن کامل مقالات در صورت وجود؛</a:t>
            </a:r>
          </a:p>
          <a:p>
            <a:pPr algn="r" rtl="1">
              <a:lnSpc>
                <a:spcPct val="150000"/>
              </a:lnSpc>
              <a:buNone/>
            </a:pPr>
            <a:r>
              <a:rPr lang="fa-IR" sz="2400" dirty="0" smtClean="0">
                <a:cs typeface="B Nazanin" pitchFamily="2" charset="-78"/>
              </a:rPr>
              <a:t>- سازماندهی و یا اتصال تا 45 فایل برای هر مآخذ؛</a:t>
            </a:r>
          </a:p>
          <a:p>
            <a:pPr algn="r" rtl="1">
              <a:lnSpc>
                <a:spcPct val="150000"/>
              </a:lnSpc>
              <a:buNone/>
            </a:pPr>
            <a:r>
              <a:rPr lang="fa-IR" sz="2400" dirty="0" smtClean="0">
                <a:cs typeface="B Nazanin" pitchFamily="2" charset="-78"/>
              </a:rPr>
              <a:t>- پیش نمایش مآخذ در بیش از 3300 سبک کتاب‌شناسی از نشریات معتبر </a:t>
            </a:r>
            <a:r>
              <a:rPr lang="fa-IR" sz="1800" dirty="0" smtClean="0">
                <a:cs typeface="B Nazanin" pitchFamily="2" charset="-78"/>
              </a:rPr>
              <a:t>(ابوذر رمضانی، ابوالفضل رمضانی، و مختاری اسکی 1390)‬‬‬‬‬‬‬‬‬‬‬‬‬‬‬‬‬‬‬‬‬‬‬‬‬‬‬‬‬‬‬‬‬‬‬‬‬‬‬‬‬‬.</a:t>
            </a:r>
          </a:p>
          <a:p>
            <a:pPr algn="r" rtl="1">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229600" cy="609600"/>
          </a:xfrm>
        </p:spPr>
        <p:txBody>
          <a:bodyPr>
            <a:normAutofit/>
          </a:bodyPr>
          <a:lstStyle/>
          <a:p>
            <a:pPr algn="r" rtl="1"/>
            <a:r>
              <a:rPr lang="fa-IR" sz="2800" b="1" dirty="0" smtClean="0">
                <a:cs typeface="B Nazanin" pitchFamily="2" charset="-78"/>
              </a:rPr>
              <a:t>ویژگی‌‌های اندنوت‌:</a:t>
            </a:r>
            <a:endParaRPr lang="en-US" sz="2800" b="1" dirty="0"/>
          </a:p>
        </p:txBody>
      </p:sp>
      <p:sp>
        <p:nvSpPr>
          <p:cNvPr id="3" name="Content Placeholder 2"/>
          <p:cNvSpPr>
            <a:spLocks noGrp="1"/>
          </p:cNvSpPr>
          <p:nvPr>
            <p:ph idx="1"/>
          </p:nvPr>
        </p:nvSpPr>
        <p:spPr>
          <a:xfrm>
            <a:off x="457200" y="1371600"/>
            <a:ext cx="8229600" cy="5202936"/>
          </a:xfrm>
        </p:spPr>
        <p:txBody>
          <a:bodyPr>
            <a:normAutofit/>
          </a:bodyPr>
          <a:lstStyle/>
          <a:p>
            <a:pPr algn="r" rtl="1">
              <a:lnSpc>
                <a:spcPct val="150000"/>
              </a:lnSpc>
              <a:buNone/>
            </a:pPr>
            <a:r>
              <a:rPr lang="fa-IR" sz="2400" dirty="0" smtClean="0">
                <a:cs typeface="B Nazanin" pitchFamily="2" charset="-78"/>
              </a:rPr>
              <a:t>این نرم‌افزار، رایگان نیست؛ اما در ایران نسخه‌های مختلف آن به‌راحتی یافت می‌شود و بدون مشکل می‌توان از آن استفاده کرد.</a:t>
            </a:r>
          </a:p>
          <a:p>
            <a:pPr algn="r" rtl="1">
              <a:lnSpc>
                <a:spcPct val="150000"/>
              </a:lnSpc>
              <a:buNone/>
            </a:pPr>
            <a:r>
              <a:rPr lang="fa-IR" sz="2400" dirty="0" smtClean="0">
                <a:cs typeface="B Nazanin" pitchFamily="2" charset="-78"/>
              </a:rPr>
              <a:t>یادگیری این نرم‌افزار در ابتدا ممکن است کمی پیچیده و گیج کننده باشد؛ اما مسلماً ارزش یادگرفتن را دارد. شهرت نرم‌افزار و عمومیت آن تا حدی است که بسیاری از پايگاه‌ها و کتابخانه‌ها در فرمت خروجی اطلاعات خود بخشی را نیز به این نرم‌افزار اختصاص داده‌اند. اتصال به پایگاه‌های علمی مختلف از جمله </a:t>
            </a:r>
            <a:r>
              <a:rPr lang="en-US" sz="2400" dirty="0" smtClean="0">
                <a:cs typeface="B Nazanin" pitchFamily="2" charset="-78"/>
              </a:rPr>
              <a:t>Google Scholar </a:t>
            </a:r>
            <a:r>
              <a:rPr lang="fa-IR" sz="2400" dirty="0" smtClean="0">
                <a:cs typeface="B Nazanin" pitchFamily="2" charset="-78"/>
              </a:rPr>
              <a:t>و پشتیبانی از سبک‌های بسیار متنوع ارجاع‌دهی، کار را برای بسیاری از کاربران راحت کرده است (کامفیروزی، 1391).</a:t>
            </a:r>
            <a:endParaRPr lang="fa-IR" sz="2400" dirty="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fontScale="90000"/>
          </a:bodyPr>
          <a:lstStyle/>
          <a:p>
            <a:pPr algn="r" rtl="1"/>
            <a:r>
              <a:rPr lang="fa-IR" b="1" dirty="0" smtClean="0">
                <a:cs typeface="B Nazanin" pitchFamily="2" charset="-78"/>
              </a:rPr>
              <a:t>چکیده</a:t>
            </a:r>
            <a:endParaRPr lang="en-US" b="1" dirty="0">
              <a:cs typeface="B Nazanin" pitchFamily="2" charset="-78"/>
            </a:endParaRPr>
          </a:p>
        </p:txBody>
      </p:sp>
      <p:sp>
        <p:nvSpPr>
          <p:cNvPr id="3" name="Content Placeholder 2"/>
          <p:cNvSpPr>
            <a:spLocks noGrp="1"/>
          </p:cNvSpPr>
          <p:nvPr>
            <p:ph idx="1"/>
          </p:nvPr>
        </p:nvSpPr>
        <p:spPr>
          <a:xfrm>
            <a:off x="457200" y="1219200"/>
            <a:ext cx="8458200" cy="5355336"/>
          </a:xfrm>
        </p:spPr>
        <p:txBody>
          <a:bodyPr>
            <a:normAutofit/>
          </a:bodyPr>
          <a:lstStyle/>
          <a:p>
            <a:pPr algn="just" rtl="1">
              <a:lnSpc>
                <a:spcPct val="150000"/>
              </a:lnSpc>
              <a:buNone/>
            </a:pPr>
            <a:r>
              <a:rPr lang="en-US" sz="2400" dirty="0" smtClean="0">
                <a:cs typeface="B Nazanin" pitchFamily="2" charset="-78"/>
              </a:rPr>
              <a:t>     </a:t>
            </a:r>
            <a:r>
              <a:rPr lang="fa-IR" sz="2400" dirty="0" smtClean="0">
                <a:cs typeface="B Nazanin" pitchFamily="2" charset="-78"/>
              </a:rPr>
              <a:t>با توجه به اهمیت بسیار بالای معتبر و موثق بودن اطلاعاتی که در نوشته‌های علمی ارائه</a:t>
            </a:r>
            <a:r>
              <a:rPr lang="en-US" sz="2400" dirty="0" smtClean="0">
                <a:cs typeface="B Nazanin" pitchFamily="2" charset="-78"/>
              </a:rPr>
              <a:t> </a:t>
            </a:r>
            <a:r>
              <a:rPr lang="fa-IR" sz="2400" dirty="0" smtClean="0">
                <a:cs typeface="B Nazanin" pitchFamily="2" charset="-78"/>
              </a:rPr>
              <a:t>می‌شوند، مؤلفان و پژوهشگران، نیاز به ابزارهایی توانمند دارند که آن‌ها را در فرایند گردآوری، سازماندهی و بهره‌گیری از اطلاعات خود یاری رساند.</a:t>
            </a:r>
            <a:endParaRPr lang="en-US" sz="2400" dirty="0" smtClean="0">
              <a:cs typeface="B Nazanin" pitchFamily="2" charset="-78"/>
            </a:endParaRPr>
          </a:p>
          <a:p>
            <a:pPr algn="r" rtl="1">
              <a:lnSpc>
                <a:spcPct val="150000"/>
              </a:lnSpc>
              <a:buNone/>
            </a:pPr>
            <a:endParaRPr lang="en-US" sz="2400" dirty="0" smtClean="0">
              <a:cs typeface="B Nazanin" pitchFamily="2" charset="-78"/>
            </a:endParaRPr>
          </a:p>
          <a:p>
            <a:pPr algn="just" rtl="1">
              <a:lnSpc>
                <a:spcPct val="150000"/>
              </a:lnSpc>
              <a:buNone/>
            </a:pPr>
            <a:r>
              <a:rPr lang="en-US" sz="2400" dirty="0" smtClean="0">
                <a:cs typeface="B Nazanin" pitchFamily="2" charset="-78"/>
              </a:rPr>
              <a:t>     </a:t>
            </a:r>
            <a:r>
              <a:rPr lang="fa-IR" sz="2400" dirty="0" smtClean="0">
                <a:cs typeface="B Nazanin" pitchFamily="2" charset="-78"/>
              </a:rPr>
              <a:t>در حقیقت، در این عصر با توجه به افزایش روزافزون منابع چاپی و الکترونیکی</a:t>
            </a:r>
            <a:r>
              <a:rPr lang="en-US" sz="2400" dirty="0" smtClean="0">
                <a:cs typeface="B Nazanin" pitchFamily="2" charset="-78"/>
              </a:rPr>
              <a:t> </a:t>
            </a:r>
            <a:r>
              <a:rPr lang="fa-IR" sz="2400" dirty="0" smtClean="0">
                <a:cs typeface="B Nazanin" pitchFamily="2" charset="-78"/>
              </a:rPr>
              <a:t>پژوهشگران نمی‌توانند مدیریت منابع علمی را که برای انجام تحقیقات در اختیار دارند، به</a:t>
            </a:r>
            <a:r>
              <a:rPr lang="en-US" sz="2400" dirty="0" smtClean="0">
                <a:cs typeface="B Nazanin" pitchFamily="2" charset="-78"/>
              </a:rPr>
              <a:t> </a:t>
            </a:r>
            <a:r>
              <a:rPr lang="fa-IR" sz="2400" dirty="0" smtClean="0">
                <a:cs typeface="B Nazanin" pitchFamily="2" charset="-78"/>
              </a:rPr>
              <a:t>‌تنهایی به عهده گیرند. بسیاری از منابع اطلاعاتی مورد نیاز پژوهشگران، حتی مقاله‌های فارسی، به صورت الکترونیکی قابل دسترسی هستند و فایل‌های این مقالات و کتاب‌ها در رایانه‌های مؤلفان غیر قابل کنترل هستند.</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457200"/>
          </a:xfrm>
        </p:spPr>
        <p:txBody>
          <a:bodyPr>
            <a:normAutofit fontScale="90000"/>
          </a:bodyPr>
          <a:lstStyle/>
          <a:p>
            <a:pPr algn="r" rtl="1"/>
            <a:r>
              <a:rPr lang="fa-IR" sz="3100" b="1" dirty="0" smtClean="0">
                <a:cs typeface="B Nazanin" pitchFamily="2" charset="-78"/>
              </a:rPr>
              <a:t>گفتني است كه اندنوت دو نسخه دارد‌:</a:t>
            </a:r>
            <a:r>
              <a:rPr lang="fa-IR" b="1" dirty="0" smtClean="0">
                <a:cs typeface="B Nazanin" pitchFamily="2" charset="-78"/>
              </a:rPr>
              <a:t> </a:t>
            </a:r>
            <a:endParaRPr lang="en-US" b="1" dirty="0"/>
          </a:p>
        </p:txBody>
      </p:sp>
      <p:sp>
        <p:nvSpPr>
          <p:cNvPr id="3" name="Content Placeholder 2"/>
          <p:cNvSpPr>
            <a:spLocks noGrp="1"/>
          </p:cNvSpPr>
          <p:nvPr>
            <p:ph idx="1"/>
          </p:nvPr>
        </p:nvSpPr>
        <p:spPr>
          <a:xfrm>
            <a:off x="0" y="1066800"/>
            <a:ext cx="9144000" cy="5638800"/>
          </a:xfrm>
        </p:spPr>
        <p:txBody>
          <a:bodyPr>
            <a:normAutofit fontScale="55000" lnSpcReduction="20000"/>
          </a:bodyPr>
          <a:lstStyle/>
          <a:p>
            <a:pPr algn="r" rtl="1">
              <a:lnSpc>
                <a:spcPct val="170000"/>
              </a:lnSpc>
              <a:buNone/>
            </a:pPr>
            <a:r>
              <a:rPr lang="en-US" sz="3400" dirty="0" smtClean="0">
                <a:cs typeface="B Nazanin" pitchFamily="2" charset="-78"/>
              </a:rPr>
              <a:t>   </a:t>
            </a:r>
            <a:r>
              <a:rPr lang="fa-IR" sz="4000" dirty="0" smtClean="0">
                <a:cs typeface="B Nazanin" pitchFamily="2" charset="-78"/>
              </a:rPr>
              <a:t>نسخه تحت وب‌ این نرم‌افزار با عنوان اندنوت وب، در دسترس کاربران پرتال شرکت تامسون رویترز قرار دارد. </a:t>
            </a:r>
            <a:br>
              <a:rPr lang="fa-IR" sz="4000" dirty="0" smtClean="0">
                <a:cs typeface="B Nazanin" pitchFamily="2" charset="-78"/>
              </a:rPr>
            </a:br>
            <a:r>
              <a:rPr lang="fa-IR" sz="4000" dirty="0" smtClean="0">
                <a:cs typeface="B Nazanin" pitchFamily="2" charset="-78"/>
              </a:rPr>
              <a:t>اما در نسخه نرم‌افزاری‌ کاربران می‌توانند هنگام جستجو، اطلاعات کتاب‌شناختی و چکیده مقالات بازیابی‌شده و حتی پیوند به اصل مقالات را در این نرم‌افزار ذخیره، سازماندهی و بازیابی کنند </a:t>
            </a:r>
            <a:r>
              <a:rPr lang="fa-IR" sz="2900" dirty="0" smtClean="0">
                <a:cs typeface="B Nazanin" pitchFamily="2" charset="-78"/>
              </a:rPr>
              <a:t>(ابوذر رمضانی، ابوالفضل رمضانی، و مختاری اسکی، 1390)‬‬‬‬‬‬‬‬‬‬‬‬‬‬‬‬‬‬‬‬‬‬‬‬‬‬‬‬‬‬‬‬‬‬‬‬‬‬‬‬‬‬.</a:t>
            </a:r>
          </a:p>
          <a:p>
            <a:pPr algn="r" rtl="1">
              <a:lnSpc>
                <a:spcPct val="170000"/>
              </a:lnSpc>
              <a:buNone/>
            </a:pPr>
            <a:r>
              <a:rPr lang="en-US" sz="4000" dirty="0" smtClean="0">
                <a:cs typeface="B Nazanin" pitchFamily="2" charset="-78"/>
              </a:rPr>
              <a:t>   </a:t>
            </a:r>
            <a:r>
              <a:rPr lang="fa-IR" sz="4000" dirty="0" smtClean="0">
                <a:cs typeface="B Nazanin" pitchFamily="2" charset="-78"/>
              </a:rPr>
              <a:t>تجربه‌های شخصی استفاده از نسخه </a:t>
            </a:r>
            <a:r>
              <a:rPr lang="en-US" sz="4000" dirty="0" smtClean="0">
                <a:cs typeface="B Nazanin" pitchFamily="2" charset="-78"/>
              </a:rPr>
              <a:t>X5، </a:t>
            </a:r>
            <a:r>
              <a:rPr lang="fa-IR" sz="4000" dirty="0" smtClean="0">
                <a:cs typeface="B Nazanin" pitchFamily="2" charset="-78"/>
              </a:rPr>
              <a:t>بروز اختلالات در زمان کار کردن به‌خصوص وقتی ارجاع‌ها زیاد باشد، نشان می‌دهد. پیشنهاد می‌شود چنانچه در کل متن شما به تعداد کم، مثلا ۲۰ بار قرار است نشاني‌دهي كنيد، از این نرم‌افزار استفاده نمايید؛ چون در تعداد بالا چندین بار </a:t>
            </a:r>
            <a:r>
              <a:rPr lang="en-US" sz="4000" dirty="0" err="1" smtClean="0">
                <a:cs typeface="B Nazanin" pitchFamily="2" charset="-78"/>
              </a:rPr>
              <a:t>Crach</a:t>
            </a:r>
            <a:r>
              <a:rPr lang="en-US" sz="4000" dirty="0" smtClean="0">
                <a:cs typeface="B Nazanin" pitchFamily="2" charset="-78"/>
              </a:rPr>
              <a:t> </a:t>
            </a:r>
            <a:r>
              <a:rPr lang="fa-IR" sz="4000" dirty="0" smtClean="0">
                <a:cs typeface="B Nazanin" pitchFamily="2" charset="-78"/>
              </a:rPr>
              <a:t>می‌کند و سرعت آن به‌شدت افت پیدا می‌کند؛ اما برای حجم کمتر مناسب است </a:t>
            </a:r>
            <a:r>
              <a:rPr lang="fa-IR" sz="2900" dirty="0" smtClean="0">
                <a:cs typeface="B Nazanin" pitchFamily="2" charset="-78"/>
              </a:rPr>
              <a:t>(کامفیروزی، 1391).</a:t>
            </a:r>
            <a:r>
              <a:rPr lang="fa-IR" dirty="0" smtClean="0">
                <a:cs typeface="B Nazanin" pitchFamily="2" charset="-78"/>
              </a:rPr>
              <a:t/>
            </a:r>
            <a:br>
              <a:rPr lang="fa-IR" dirty="0" smtClean="0">
                <a:cs typeface="B Nazanin" pitchFamily="2" charset="-78"/>
              </a:rPr>
            </a:br>
            <a:endParaRPr lang="fa-IR" dirty="0" smtClean="0">
              <a:cs typeface="B Nazanin" pitchFamily="2" charset="-78"/>
            </a:endParaRPr>
          </a:p>
          <a:p>
            <a:pPr algn="r" rtl="1">
              <a:lnSpc>
                <a:spcPct val="170000"/>
              </a:lnSpc>
              <a:buNone/>
            </a:pPr>
            <a:endParaRPr lang="en-US" dirty="0">
              <a:cs typeface="B Nazanin" pitchFamily="2"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Nazanin" pitchFamily="2" charset="-78"/>
              </a:rPr>
              <a:t>مندلی</a:t>
            </a:r>
            <a:endParaRPr lang="en-US" dirty="0">
              <a:cs typeface="B Nazanin" pitchFamily="2" charset="-78"/>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2867025" y="3054350"/>
            <a:ext cx="3409950" cy="2714625"/>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533400"/>
          </a:xfrm>
        </p:spPr>
        <p:txBody>
          <a:bodyPr>
            <a:normAutofit/>
          </a:bodyPr>
          <a:lstStyle/>
          <a:p>
            <a:pPr algn="r" rtl="1"/>
            <a:r>
              <a:rPr lang="fa-IR" sz="2800" b="1" dirty="0" smtClean="0">
                <a:cs typeface="B Nazanin" pitchFamily="2" charset="-78"/>
              </a:rPr>
              <a:t>3. مندلی </a:t>
            </a:r>
            <a:r>
              <a:rPr lang="en-US" sz="2800" b="1" dirty="0" err="1" smtClean="0">
                <a:cs typeface="B Nazanin" pitchFamily="2" charset="-78"/>
              </a:rPr>
              <a:t>Mendeley</a:t>
            </a:r>
            <a:r>
              <a:rPr lang="en-US" sz="2800" b="1" dirty="0" smtClean="0">
                <a:cs typeface="B Nazanin" pitchFamily="2" charset="-78"/>
              </a:rPr>
              <a:t>)</a:t>
            </a:r>
            <a:r>
              <a:rPr lang="fa-IR" sz="2800" b="1" dirty="0" smtClean="0">
                <a:cs typeface="B Nazanin" pitchFamily="2" charset="-78"/>
              </a:rPr>
              <a:t>)</a:t>
            </a:r>
            <a:endParaRPr lang="en-US" sz="2800" dirty="0">
              <a:cs typeface="B Nazanin" pitchFamily="2" charset="-78"/>
            </a:endParaRPr>
          </a:p>
        </p:txBody>
      </p:sp>
      <p:sp>
        <p:nvSpPr>
          <p:cNvPr id="3" name="Content Placeholder 2"/>
          <p:cNvSpPr>
            <a:spLocks noGrp="1"/>
          </p:cNvSpPr>
          <p:nvPr>
            <p:ph idx="1"/>
          </p:nvPr>
        </p:nvSpPr>
        <p:spPr>
          <a:xfrm>
            <a:off x="457200" y="990600"/>
            <a:ext cx="8229600" cy="5715000"/>
          </a:xfrm>
        </p:spPr>
        <p:txBody>
          <a:bodyPr>
            <a:noAutofit/>
          </a:bodyPr>
          <a:lstStyle/>
          <a:p>
            <a:pPr algn="r" rtl="1">
              <a:lnSpc>
                <a:spcPct val="160000"/>
              </a:lnSpc>
              <a:buNone/>
            </a:pPr>
            <a:r>
              <a:rPr lang="fa-IR" sz="2200" dirty="0" smtClean="0">
                <a:cs typeface="B Nazanin" pitchFamily="2" charset="-78"/>
              </a:rPr>
              <a:t>مندلی را مي‌توان محبوب‌ترین نرم‌افزار مدیریت استناددهی نامید.</a:t>
            </a:r>
          </a:p>
          <a:p>
            <a:pPr algn="r" rtl="1">
              <a:lnSpc>
                <a:spcPct val="160000"/>
              </a:lnSpc>
              <a:buNone/>
            </a:pPr>
            <a:r>
              <a:rPr lang="fa-IR" sz="2200" dirty="0" smtClean="0">
                <a:cs typeface="B Nazanin" pitchFamily="2" charset="-78"/>
              </a:rPr>
              <a:t>ویژگی‌های این برنامه عبارت است از:                                                                              </a:t>
            </a:r>
          </a:p>
          <a:p>
            <a:pPr algn="r" rtl="1">
              <a:lnSpc>
                <a:spcPct val="160000"/>
              </a:lnSpc>
              <a:buNone/>
            </a:pPr>
            <a:r>
              <a:rPr lang="fa-IR" sz="2200" dirty="0" smtClean="0">
                <a:cs typeface="B Nazanin" pitchFamily="2" charset="-78"/>
              </a:rPr>
              <a:t>- بیش از ۱۶۰۰ نوع شيوه نشاني‌دهی؛</a:t>
            </a:r>
          </a:p>
          <a:p>
            <a:pPr algn="r" rtl="1">
              <a:lnSpc>
                <a:spcPct val="160000"/>
              </a:lnSpc>
              <a:buNone/>
            </a:pPr>
            <a:r>
              <a:rPr lang="fa-IR" sz="2200" dirty="0" smtClean="0">
                <a:cs typeface="B Nazanin" pitchFamily="2" charset="-78"/>
              </a:rPr>
              <a:t>- بهره‌مندی از حساب آنلاین جهت به روزرسانی، </a:t>
            </a:r>
            <a:r>
              <a:rPr lang="en-US" sz="2200" dirty="0" smtClean="0">
                <a:cs typeface="B Nazanin" pitchFamily="2" charset="-78"/>
              </a:rPr>
              <a:t> Sync </a:t>
            </a:r>
            <a:r>
              <a:rPr lang="fa-IR" sz="2200" dirty="0" smtClean="0">
                <a:cs typeface="B Nazanin" pitchFamily="2" charset="-78"/>
              </a:rPr>
              <a:t>و </a:t>
            </a:r>
            <a:r>
              <a:rPr lang="en-US" sz="2200" dirty="0" smtClean="0">
                <a:cs typeface="B Nazanin" pitchFamily="2" charset="-78"/>
              </a:rPr>
              <a:t> Backup </a:t>
            </a:r>
            <a:r>
              <a:rPr lang="fa-IR" sz="2200" dirty="0" smtClean="0">
                <a:cs typeface="B Nazanin" pitchFamily="2" charset="-78"/>
              </a:rPr>
              <a:t>اطلاعات؛</a:t>
            </a:r>
          </a:p>
          <a:p>
            <a:pPr algn="r" rtl="1">
              <a:lnSpc>
                <a:spcPct val="160000"/>
              </a:lnSpc>
              <a:buNone/>
            </a:pPr>
            <a:r>
              <a:rPr lang="fa-IR" sz="2200" dirty="0" smtClean="0">
                <a:cs typeface="B Nazanin" pitchFamily="2" charset="-78"/>
              </a:rPr>
              <a:t>- سازگار با سیستم عامل‌های </a:t>
            </a:r>
            <a:r>
              <a:rPr lang="en-US" sz="2200" dirty="0" smtClean="0">
                <a:cs typeface="B Nazanin" pitchFamily="2" charset="-78"/>
              </a:rPr>
              <a:t>Linux – MAC – </a:t>
            </a:r>
            <a:r>
              <a:rPr lang="en-US" sz="2200" dirty="0" err="1" smtClean="0">
                <a:cs typeface="B Nazanin" pitchFamily="2" charset="-78"/>
              </a:rPr>
              <a:t>iOS</a:t>
            </a:r>
            <a:r>
              <a:rPr lang="en-US" sz="2200" dirty="0" smtClean="0">
                <a:cs typeface="B Nazanin" pitchFamily="2" charset="-78"/>
              </a:rPr>
              <a:t>؛</a:t>
            </a:r>
          </a:p>
          <a:p>
            <a:pPr algn="r" rtl="1">
              <a:lnSpc>
                <a:spcPct val="160000"/>
              </a:lnSpc>
              <a:buNone/>
            </a:pPr>
            <a:r>
              <a:rPr lang="en-US" sz="2200" dirty="0" smtClean="0">
                <a:cs typeface="B Nazanin" pitchFamily="2" charset="-78"/>
              </a:rPr>
              <a:t>- </a:t>
            </a:r>
            <a:r>
              <a:rPr lang="fa-IR" sz="2200" dirty="0" smtClean="0">
                <a:cs typeface="B Nazanin" pitchFamily="2" charset="-78"/>
              </a:rPr>
              <a:t>سازگاری کامل با:</a:t>
            </a:r>
          </a:p>
          <a:p>
            <a:pPr lvl="1" rtl="1">
              <a:lnSpc>
                <a:spcPct val="160000"/>
              </a:lnSpc>
              <a:buNone/>
            </a:pPr>
            <a:r>
              <a:rPr lang="fa-IR" sz="2200" dirty="0" smtClean="0">
                <a:cs typeface="B Nazanin" pitchFamily="2" charset="-78"/>
              </a:rPr>
              <a:t>  </a:t>
            </a:r>
            <a:r>
              <a:rPr lang="en-US" sz="2200" dirty="0" smtClean="0">
                <a:cs typeface="B Nazanin" pitchFamily="2" charset="-78"/>
              </a:rPr>
              <a:t>Windows Word 2003, 2007, 2010</a:t>
            </a:r>
          </a:p>
          <a:p>
            <a:pPr lvl="1" rtl="1">
              <a:lnSpc>
                <a:spcPct val="160000"/>
              </a:lnSpc>
              <a:buNone/>
            </a:pPr>
            <a:r>
              <a:rPr lang="en-US" sz="2200" dirty="0" smtClean="0">
                <a:cs typeface="B Nazanin" pitchFamily="2" charset="-78"/>
              </a:rPr>
              <a:t>  Mac Word 2008, 2011</a:t>
            </a:r>
          </a:p>
          <a:p>
            <a:pPr lvl="1" rtl="1">
              <a:lnSpc>
                <a:spcPct val="160000"/>
              </a:lnSpc>
              <a:buNone/>
            </a:pPr>
            <a:r>
              <a:rPr lang="en-US" sz="2200" dirty="0" smtClean="0">
                <a:cs typeface="B Nazanin" pitchFamily="2" charset="-78"/>
              </a:rPr>
              <a:t>  </a:t>
            </a:r>
            <a:r>
              <a:rPr lang="en-US" sz="2200" dirty="0" err="1" smtClean="0">
                <a:cs typeface="B Nazanin" pitchFamily="2" charset="-78"/>
              </a:rPr>
              <a:t>OpenOffice</a:t>
            </a:r>
            <a:r>
              <a:rPr lang="en-US" sz="2200" dirty="0" smtClean="0">
                <a:cs typeface="B Nazanin" pitchFamily="2" charset="-78"/>
              </a:rPr>
              <a:t> 3.2</a:t>
            </a:r>
          </a:p>
          <a:p>
            <a:pPr lvl="1" rtl="1">
              <a:lnSpc>
                <a:spcPct val="160000"/>
              </a:lnSpc>
              <a:buNone/>
            </a:pPr>
            <a:r>
              <a:rPr lang="en-US" sz="2200" dirty="0" smtClean="0">
                <a:cs typeface="B Nazanin" pitchFamily="2" charset="-78"/>
              </a:rPr>
              <a:t>  </a:t>
            </a:r>
            <a:r>
              <a:rPr lang="en-US" sz="2200" dirty="0" err="1" smtClean="0">
                <a:cs typeface="B Nazanin" pitchFamily="2" charset="-78"/>
              </a:rPr>
              <a:t>BibTeX</a:t>
            </a:r>
            <a:endParaRPr lang="en-US" sz="2200" dirty="0" smtClean="0">
              <a:cs typeface="B Nazanin" pitchFamily="2" charset="-78"/>
            </a:endParaRPr>
          </a:p>
          <a:p>
            <a:pPr algn="r" rtl="1">
              <a:lnSpc>
                <a:spcPct val="160000"/>
              </a:lnSpc>
              <a:buNone/>
            </a:pPr>
            <a:endParaRPr lang="en-US" sz="1600" dirty="0">
              <a:cs typeface="B Nazanin" pitchFamily="2" charset="-7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685800"/>
          </a:xfrm>
        </p:spPr>
        <p:txBody>
          <a:bodyPr>
            <a:normAutofit/>
          </a:bodyPr>
          <a:lstStyle/>
          <a:p>
            <a:pPr algn="r" rtl="1"/>
            <a:r>
              <a:rPr lang="fa-IR" sz="2800" b="1" dirty="0" smtClean="0">
                <a:cs typeface="B Nazanin" pitchFamily="2" charset="-78"/>
              </a:rPr>
              <a:t>3. مندلی </a:t>
            </a:r>
            <a:r>
              <a:rPr lang="en-US" sz="2800" b="1" dirty="0" err="1" smtClean="0">
                <a:cs typeface="B Nazanin" pitchFamily="2" charset="-78"/>
              </a:rPr>
              <a:t>Mendeley</a:t>
            </a:r>
            <a:r>
              <a:rPr lang="en-US" sz="2800" b="1" dirty="0" smtClean="0">
                <a:cs typeface="B Nazanin" pitchFamily="2" charset="-78"/>
              </a:rPr>
              <a:t>)</a:t>
            </a:r>
            <a:r>
              <a:rPr lang="fa-IR" sz="2800" b="1" dirty="0" smtClean="0">
                <a:cs typeface="B Nazanin" pitchFamily="2" charset="-78"/>
              </a:rPr>
              <a:t>)</a:t>
            </a:r>
            <a:endParaRPr lang="en-US" sz="2800" dirty="0">
              <a:cs typeface="B Nazanin" pitchFamily="2" charset="-78"/>
            </a:endParaRPr>
          </a:p>
        </p:txBody>
      </p:sp>
      <p:sp>
        <p:nvSpPr>
          <p:cNvPr id="3" name="Content Placeholder 2"/>
          <p:cNvSpPr>
            <a:spLocks noGrp="1"/>
          </p:cNvSpPr>
          <p:nvPr>
            <p:ph idx="1"/>
          </p:nvPr>
        </p:nvSpPr>
        <p:spPr>
          <a:xfrm>
            <a:off x="457200" y="1371600"/>
            <a:ext cx="8229600" cy="5202936"/>
          </a:xfrm>
        </p:spPr>
        <p:txBody>
          <a:bodyPr>
            <a:normAutofit/>
          </a:bodyPr>
          <a:lstStyle/>
          <a:p>
            <a:pPr algn="r" rtl="1">
              <a:lnSpc>
                <a:spcPct val="150000"/>
              </a:lnSpc>
              <a:buNone/>
            </a:pPr>
            <a:r>
              <a:rPr lang="fa-IR" sz="2400" dirty="0" smtClean="0">
                <a:cs typeface="B Nazanin" pitchFamily="2" charset="-78"/>
              </a:rPr>
              <a:t>- امکان وارد کردن مستقیم اطلاعات پايگاه به‌راحتی از هر جا، حتی یک صفحه اینترنتی با یک کلیک؛</a:t>
            </a:r>
          </a:p>
          <a:p>
            <a:pPr algn="r" rtl="1">
              <a:lnSpc>
                <a:spcPct val="150000"/>
              </a:lnSpc>
              <a:buNone/>
            </a:pPr>
            <a:r>
              <a:rPr lang="fa-IR" sz="2400" dirty="0" smtClean="0">
                <a:cs typeface="B Nazanin" pitchFamily="2" charset="-78"/>
              </a:rPr>
              <a:t>- سهولت استفاده زیاد و واسط کاربری بسیار عالی؛</a:t>
            </a:r>
          </a:p>
          <a:p>
            <a:pPr algn="r" rtl="1">
              <a:lnSpc>
                <a:spcPct val="150000"/>
              </a:lnSpc>
              <a:buNone/>
            </a:pPr>
            <a:r>
              <a:rPr lang="fa-IR" sz="2400" dirty="0" smtClean="0">
                <a:cs typeface="B Nazanin" pitchFamily="2" charset="-78"/>
              </a:rPr>
              <a:t>- استخراج اطلاعات متادیتا از </a:t>
            </a:r>
            <a:r>
              <a:rPr lang="en-US" sz="2400" dirty="0" smtClean="0">
                <a:cs typeface="B Nazanin" pitchFamily="2" charset="-78"/>
              </a:rPr>
              <a:t>PDF </a:t>
            </a:r>
            <a:r>
              <a:rPr lang="fa-IR" sz="2400" dirty="0" smtClean="0">
                <a:cs typeface="B Nazanin" pitchFamily="2" charset="-78"/>
              </a:rPr>
              <a:t>به صورت مستقیم؛</a:t>
            </a:r>
          </a:p>
          <a:p>
            <a:pPr algn="r" rtl="1">
              <a:lnSpc>
                <a:spcPct val="150000"/>
              </a:lnSpc>
              <a:buNone/>
            </a:pPr>
            <a:r>
              <a:rPr lang="fa-IR" sz="2400" dirty="0" smtClean="0">
                <a:cs typeface="B Nazanin" pitchFamily="2" charset="-78"/>
              </a:rPr>
              <a:t>- دارای </a:t>
            </a:r>
            <a:r>
              <a:rPr lang="en-US" sz="2400" dirty="0" smtClean="0">
                <a:cs typeface="B Nazanin" pitchFamily="2" charset="-78"/>
              </a:rPr>
              <a:t>Open API</a:t>
            </a:r>
            <a:r>
              <a:rPr lang="fa-IR" sz="2400" dirty="0" smtClean="0">
                <a:cs typeface="B Nazanin" pitchFamily="2" charset="-78"/>
              </a:rPr>
              <a:t> </a:t>
            </a:r>
            <a:r>
              <a:rPr lang="en-US" sz="2400" dirty="0" smtClean="0">
                <a:cs typeface="B Nazanin" pitchFamily="2" charset="-78"/>
              </a:rPr>
              <a:t> </a:t>
            </a:r>
            <a:r>
              <a:rPr lang="fa-IR" sz="2400" dirty="0" smtClean="0">
                <a:cs typeface="B Nazanin" pitchFamily="2" charset="-78"/>
              </a:rPr>
              <a:t>برای </a:t>
            </a:r>
            <a:r>
              <a:rPr lang="en-US" sz="2400" dirty="0" smtClean="0">
                <a:cs typeface="B Nazanin" pitchFamily="2" charset="-78"/>
              </a:rPr>
              <a:t>Web Developer</a:t>
            </a:r>
            <a:r>
              <a:rPr lang="fa-IR" sz="2400" dirty="0" smtClean="0">
                <a:cs typeface="B Nazanin" pitchFamily="2" charset="-78"/>
              </a:rPr>
              <a:t>ها؛</a:t>
            </a:r>
          </a:p>
          <a:p>
            <a:pPr algn="r" rtl="1">
              <a:lnSpc>
                <a:spcPct val="150000"/>
              </a:lnSpc>
              <a:buNone/>
            </a:pPr>
            <a:r>
              <a:rPr lang="fa-IR" sz="2400" dirty="0" smtClean="0">
                <a:cs typeface="B Nazanin" pitchFamily="2" charset="-78"/>
              </a:rPr>
              <a:t>- امکان </a:t>
            </a:r>
            <a:r>
              <a:rPr lang="en-US" sz="2400" dirty="0" err="1" smtClean="0">
                <a:cs typeface="B Nazanin" pitchFamily="2" charset="-78"/>
              </a:rPr>
              <a:t>Highlite</a:t>
            </a:r>
            <a:r>
              <a:rPr lang="fa-IR" sz="2400" dirty="0" smtClean="0">
                <a:cs typeface="B Nazanin" pitchFamily="2" charset="-78"/>
              </a:rPr>
              <a:t> </a:t>
            </a:r>
            <a:r>
              <a:rPr lang="en-US" sz="2400" dirty="0" smtClean="0">
                <a:cs typeface="B Nazanin" pitchFamily="2" charset="-78"/>
              </a:rPr>
              <a:t> </a:t>
            </a:r>
            <a:r>
              <a:rPr lang="fa-IR" sz="2400" dirty="0" smtClean="0">
                <a:cs typeface="B Nazanin" pitchFamily="2" charset="-78"/>
              </a:rPr>
              <a:t>و نت‌گذاری در </a:t>
            </a:r>
            <a:r>
              <a:rPr lang="en-US" sz="2400" dirty="0" smtClean="0">
                <a:cs typeface="B Nazanin" pitchFamily="2" charset="-78"/>
              </a:rPr>
              <a:t>PDF‌</a:t>
            </a:r>
            <a:r>
              <a:rPr lang="fa-IR" sz="2400" dirty="0" smtClean="0">
                <a:cs typeface="B Nazanin" pitchFamily="2" charset="-78"/>
              </a:rPr>
              <a:t>ها؛</a:t>
            </a:r>
          </a:p>
          <a:p>
            <a:pPr algn="r" rtl="1">
              <a:lnSpc>
                <a:spcPct val="150000"/>
              </a:lnSpc>
              <a:buNone/>
            </a:pPr>
            <a:r>
              <a:rPr lang="fa-IR" sz="2400" dirty="0" smtClean="0">
                <a:cs typeface="B Nazanin" pitchFamily="2" charset="-78"/>
              </a:rPr>
              <a:t>- قابليت اتصال به ده‌ها موتور جستجوی معتبر برای دریافت مستقیم اطلاعات رفرنس (کامفیروزی، 1391).</a:t>
            </a:r>
            <a:endParaRPr lang="fa-IR" sz="2400" dirty="0">
              <a:cs typeface="B Nazanin" pitchFamily="2"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Nazanin" pitchFamily="2" charset="-78"/>
              </a:rPr>
              <a:t>پژوهیار</a:t>
            </a:r>
            <a:endParaRPr lang="en-US" dirty="0">
              <a:cs typeface="B Nazanin" pitchFamily="2" charset="-78"/>
            </a:endParaRPr>
          </a:p>
        </p:txBody>
      </p:sp>
      <p:pic>
        <p:nvPicPr>
          <p:cNvPr id="6146" name="Picture 2"/>
          <p:cNvPicPr>
            <a:picLocks noGrp="1" noChangeAspect="1" noChangeArrowheads="1"/>
          </p:cNvPicPr>
          <p:nvPr>
            <p:ph idx="1"/>
          </p:nvPr>
        </p:nvPicPr>
        <p:blipFill>
          <a:blip r:embed="rId2" cstate="print"/>
          <a:srcRect/>
          <a:stretch>
            <a:fillRect/>
          </a:stretch>
        </p:blipFill>
        <p:spPr bwMode="auto">
          <a:xfrm>
            <a:off x="3486150" y="3197225"/>
            <a:ext cx="2171700" cy="2428875"/>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609600"/>
          </a:xfrm>
        </p:spPr>
        <p:txBody>
          <a:bodyPr>
            <a:normAutofit fontScale="90000"/>
          </a:bodyPr>
          <a:lstStyle/>
          <a:p>
            <a:pPr algn="r" rtl="1"/>
            <a:r>
              <a:rPr lang="fa-IR" b="1" dirty="0" smtClean="0"/>
              <a:t/>
            </a:r>
            <a:br>
              <a:rPr lang="fa-IR" b="1" dirty="0" smtClean="0"/>
            </a:br>
            <a:r>
              <a:rPr lang="fa-IR" b="1" dirty="0" smtClean="0"/>
              <a:t/>
            </a:r>
            <a:br>
              <a:rPr lang="fa-IR" b="1" dirty="0" smtClean="0"/>
            </a:br>
            <a:r>
              <a:rPr lang="fa-IR" sz="3100" b="1" dirty="0" smtClean="0">
                <a:cs typeface="B Nazanin" pitchFamily="2" charset="-78"/>
              </a:rPr>
              <a:t>4.پژوهیار </a:t>
            </a:r>
            <a:r>
              <a:rPr lang="en-US" sz="3100" b="1" dirty="0" err="1" smtClean="0">
                <a:cs typeface="B Nazanin" pitchFamily="2" charset="-78"/>
              </a:rPr>
              <a:t>pajoohyar</a:t>
            </a:r>
            <a:r>
              <a:rPr lang="en-US" sz="3100" b="1" dirty="0" smtClean="0">
                <a:cs typeface="B Nazanin" pitchFamily="2" charset="-78"/>
              </a:rPr>
              <a:t>)</a:t>
            </a:r>
            <a:r>
              <a:rPr lang="fa-IR" sz="3100" b="1" dirty="0" smtClean="0">
                <a:cs typeface="B Nazanin" pitchFamily="2" charset="-78"/>
              </a:rPr>
              <a:t>)</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279136"/>
          </a:xfrm>
        </p:spPr>
        <p:txBody>
          <a:bodyPr>
            <a:normAutofit/>
          </a:bodyPr>
          <a:lstStyle/>
          <a:p>
            <a:pPr algn="r" rtl="1">
              <a:lnSpc>
                <a:spcPct val="150000"/>
              </a:lnSpc>
              <a:buNone/>
            </a:pPr>
            <a:r>
              <a:rPr lang="fa-IR" sz="2400" dirty="0" smtClean="0">
                <a:cs typeface="B Nazanin" pitchFamily="2" charset="-78"/>
              </a:rPr>
              <a:t>اولین نرم‌افزار رایگان مدیریت استناددهی متن‌باز فارسی زبان است که بر پایه نرم‌افزار زوترو طراحی شده است. این برنامه پژوهشگران را در امر تحقيق و مستند‌سازی نتایج پژوهشی یاری می‌کند. پژوهیار، ابزاری پژوهشی و قدرتمند است که به کاربران کمک می‌کند تا گردآوری، سازماندهی و تجزیه و تحلیل منابع علمی خود را به‌آسانی انجام دهند و سپس با تکیه بر آن بتوانند به شكل مناسبی و بر اساس شیوه‌نامۀ استناددهی مورد نظر خود، به مستندسازی حاصل پژوهش خويش در قالب کتاب، پایان‌نامه و مقاله بپردازند.</a:t>
            </a:r>
            <a:endParaRPr lang="en-US" sz="2400" dirty="0">
              <a:cs typeface="B Nazanin" pitchFamily="2" charset="-7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685800"/>
          </a:xfrm>
        </p:spPr>
        <p:txBody>
          <a:bodyPr>
            <a:normAutofit/>
          </a:bodyPr>
          <a:lstStyle/>
          <a:p>
            <a:pPr algn="r" rtl="1"/>
            <a:r>
              <a:rPr lang="fa-IR" sz="2800" b="1" dirty="0" smtClean="0">
                <a:cs typeface="B Nazanin" pitchFamily="2" charset="-78"/>
              </a:rPr>
              <a:t>پژوهیار </a:t>
            </a:r>
            <a:r>
              <a:rPr lang="en-US" sz="2800" b="1" dirty="0" err="1" smtClean="0">
                <a:cs typeface="B Nazanin" pitchFamily="2" charset="-78"/>
              </a:rPr>
              <a:t>pajoohyar</a:t>
            </a:r>
            <a:r>
              <a:rPr lang="en-US" sz="2800" b="1" dirty="0" smtClean="0">
                <a:cs typeface="B Nazanin" pitchFamily="2" charset="-78"/>
              </a:rPr>
              <a:t>)</a:t>
            </a:r>
            <a:r>
              <a:rPr lang="fa-IR" sz="2800" b="1" dirty="0" smtClean="0">
                <a:cs typeface="B Nazanin" pitchFamily="2" charset="-78"/>
              </a:rPr>
              <a:t>)</a:t>
            </a:r>
            <a:endParaRPr lang="en-US" sz="2800" dirty="0"/>
          </a:p>
        </p:txBody>
      </p:sp>
      <p:sp>
        <p:nvSpPr>
          <p:cNvPr id="3" name="Content Placeholder 2"/>
          <p:cNvSpPr>
            <a:spLocks noGrp="1"/>
          </p:cNvSpPr>
          <p:nvPr>
            <p:ph idx="1"/>
          </p:nvPr>
        </p:nvSpPr>
        <p:spPr>
          <a:xfrm>
            <a:off x="457200" y="1219200"/>
            <a:ext cx="8229600" cy="5486400"/>
          </a:xfrm>
        </p:spPr>
        <p:txBody>
          <a:bodyPr>
            <a:noAutofit/>
          </a:bodyPr>
          <a:lstStyle/>
          <a:p>
            <a:pPr algn="r" rtl="1">
              <a:lnSpc>
                <a:spcPct val="160000"/>
              </a:lnSpc>
              <a:buNone/>
            </a:pPr>
            <a:r>
              <a:rPr lang="fa-IR" sz="2000" dirty="0" smtClean="0">
                <a:cs typeface="B Nazanin" pitchFamily="2" charset="-78"/>
              </a:rPr>
              <a:t>این نرم‌افزار دارای قابلیت‌های بسیاری از جمله: ذخیره و طبقه‌بندی اطلاعات، یادداشت‌گذاری، استفاده از برچسب‌های مختلف، جستجوی اطلاعات ذخیره شده و... است. همچنین پژوهیار پیوند محکمی با منابع برخط </a:t>
            </a:r>
            <a:r>
              <a:rPr lang="en-US" sz="2000" dirty="0" smtClean="0">
                <a:cs typeface="B Nazanin" pitchFamily="2" charset="-78"/>
              </a:rPr>
              <a:t> (online) </a:t>
            </a:r>
            <a:r>
              <a:rPr lang="fa-IR" sz="2000" dirty="0" smtClean="0">
                <a:cs typeface="B Nazanin" pitchFamily="2" charset="-78"/>
              </a:rPr>
              <a:t>دارد؛ به گونه‌ای که پژوهشگر هنگام جستجو و بازیابی اطلاعات از کتاب، مقاله، صفحات وب، تصاویر و ده‌ها قالب دیداری و شنیداری دیگر، به طور خودکار می‌تواند منابع خود را در نرم‌افزار ذخیره کند و سپس برای استناددهی از این منابع با شیوه‌های مختلف استناددهی به این اقلام متنوع اطلاعاتی در متن در حال نگارش خود اقدام نماید.</a:t>
            </a:r>
          </a:p>
          <a:p>
            <a:pPr algn="r" rtl="1">
              <a:lnSpc>
                <a:spcPct val="160000"/>
              </a:lnSpc>
              <a:buNone/>
            </a:pPr>
            <a:r>
              <a:rPr lang="fa-IR" sz="2000" dirty="0" smtClean="0">
                <a:cs typeface="B Nazanin" pitchFamily="2" charset="-78"/>
              </a:rPr>
              <a:t>پژوهیار توسط مرکز تحقیقات کامپیوتری علوم اسلامی (نور) و بر اساس نیاز سه‌زبانه و تلفیقی کاربران منابع پژوهشی فارسی، عربی و انگلیسی طراحی و ارائه شده است.</a:t>
            </a:r>
          </a:p>
          <a:p>
            <a:pPr algn="r" rtl="1">
              <a:lnSpc>
                <a:spcPct val="160000"/>
              </a:lnSpc>
              <a:buNone/>
            </a:pPr>
            <a:r>
              <a:rPr lang="fa-IR" sz="2000" dirty="0" smtClean="0">
                <a:cs typeface="B Nazanin" pitchFamily="2" charset="-78"/>
              </a:rPr>
              <a:t>همان طور که اشاره شد، یکی از ویژگی‌های نرم‌افزارهای استناددهی این است که برخی از پایگاه‌های داده می‌توانند به صورت مستقیم از داخل نرم‌افزارها مورد جستجو قرار گیرند. در این مورد، نرم‌افزار استناددهی پژوهیار پایگاه‌های زیر را پشتیبانی می‌کند:</a:t>
            </a:r>
          </a:p>
          <a:p>
            <a:pPr algn="r" rtl="1">
              <a:lnSpc>
                <a:spcPct val="160000"/>
              </a:lnSpc>
              <a:buNone/>
            </a:pPr>
            <a:r>
              <a:rPr lang="fa-IR" sz="2000" dirty="0" smtClean="0">
                <a:cs typeface="B Nazanin" pitchFamily="2" charset="-78"/>
              </a:rPr>
              <a:t/>
            </a:r>
            <a:br>
              <a:rPr lang="fa-IR" sz="2000" dirty="0" smtClean="0">
                <a:cs typeface="B Nazanin" pitchFamily="2" charset="-78"/>
              </a:rPr>
            </a:br>
            <a:endParaRPr lang="en-US" sz="2000" dirty="0">
              <a:cs typeface="B Nazanin" pitchFamily="2"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609600"/>
          </a:xfrm>
        </p:spPr>
        <p:txBody>
          <a:bodyPr>
            <a:normAutofit/>
          </a:bodyPr>
          <a:lstStyle/>
          <a:p>
            <a:pPr algn="r" rtl="1"/>
            <a:r>
              <a:rPr lang="fa-IR" sz="2800" dirty="0" smtClean="0">
                <a:cs typeface="B Nazanin" pitchFamily="2" charset="-78"/>
              </a:rPr>
              <a:t>پايگاه‌های فارسی‌:</a:t>
            </a:r>
            <a:endParaRPr lang="en-US" sz="2800" dirty="0">
              <a:cs typeface="B Nazanin" pitchFamily="2" charset="-78"/>
            </a:endParaRPr>
          </a:p>
        </p:txBody>
      </p:sp>
      <p:sp>
        <p:nvSpPr>
          <p:cNvPr id="3" name="Content Placeholder 2"/>
          <p:cNvSpPr>
            <a:spLocks noGrp="1"/>
          </p:cNvSpPr>
          <p:nvPr>
            <p:ph idx="1"/>
          </p:nvPr>
        </p:nvSpPr>
        <p:spPr>
          <a:xfrm>
            <a:off x="457200" y="1066800"/>
            <a:ext cx="8229600" cy="5507736"/>
          </a:xfrm>
        </p:spPr>
        <p:txBody>
          <a:bodyPr>
            <a:normAutofit fontScale="92500"/>
          </a:bodyPr>
          <a:lstStyle/>
          <a:p>
            <a:pPr algn="r" rtl="1">
              <a:lnSpc>
                <a:spcPct val="150000"/>
              </a:lnSpc>
              <a:buNone/>
            </a:pPr>
            <a:r>
              <a:rPr lang="fa-IR" sz="2200" dirty="0" smtClean="0">
                <a:cs typeface="B Nazanin" pitchFamily="2" charset="-78"/>
              </a:rPr>
              <a:t>پایگاه تخصصی مجلات نور </a:t>
            </a:r>
            <a:r>
              <a:rPr lang="fa-IR" sz="2200" smtClean="0">
                <a:cs typeface="B Nazanin" pitchFamily="2" charset="-78"/>
              </a:rPr>
              <a:t>(نورمگز) </a:t>
            </a:r>
            <a:r>
              <a:rPr lang="en-US" sz="2200" dirty="0" smtClean="0">
                <a:cs typeface="B Nazanin" pitchFamily="2" charset="-78"/>
              </a:rPr>
              <a:t>www.noormags.com</a:t>
            </a:r>
            <a:endParaRPr lang="fa-IR" sz="2200" dirty="0" smtClean="0">
              <a:cs typeface="B Nazanin" pitchFamily="2" charset="-78"/>
            </a:endParaRPr>
          </a:p>
          <a:p>
            <a:pPr algn="r" rtl="1">
              <a:lnSpc>
                <a:spcPct val="150000"/>
              </a:lnSpc>
              <a:buNone/>
            </a:pPr>
            <a:r>
              <a:rPr lang="fa-IR" sz="2200" dirty="0" smtClean="0">
                <a:cs typeface="B Nazanin" pitchFamily="2" charset="-78"/>
              </a:rPr>
              <a:t>- سازمان اسناد و کتابخانه ملی جمهوری اسلامی ایران </a:t>
            </a:r>
            <a:r>
              <a:rPr lang="en-US" sz="2200" dirty="0" smtClean="0">
                <a:cs typeface="B Nazanin" pitchFamily="2" charset="-78"/>
              </a:rPr>
              <a:t>www.nlai.ir</a:t>
            </a:r>
            <a:endParaRPr lang="fa-IR" sz="2200" dirty="0" smtClean="0">
              <a:cs typeface="B Nazanin" pitchFamily="2" charset="-78"/>
            </a:endParaRPr>
          </a:p>
          <a:p>
            <a:pPr algn="r" rtl="1">
              <a:lnSpc>
                <a:spcPct val="150000"/>
              </a:lnSpc>
              <a:buFontTx/>
              <a:buChar char="-"/>
            </a:pPr>
            <a:r>
              <a:rPr lang="fa-IR" sz="1900" dirty="0" smtClean="0">
                <a:cs typeface="B Nazanin" pitchFamily="2" charset="-78"/>
              </a:rPr>
              <a:t>پژوهشگاه علوم و فناوری اطلاعات ایران (ایرانداک) </a:t>
            </a:r>
            <a:r>
              <a:rPr lang="en-US" sz="1900" dirty="0" smtClean="0">
                <a:cs typeface="B Nazanin" pitchFamily="2" charset="-78"/>
              </a:rPr>
              <a:t>www.irandoc.ac.ir</a:t>
            </a:r>
            <a:endParaRPr lang="fa-IR" sz="1900" dirty="0" smtClean="0">
              <a:cs typeface="B Nazanin" pitchFamily="2" charset="-78"/>
            </a:endParaRPr>
          </a:p>
          <a:p>
            <a:pPr algn="r" rtl="1">
              <a:lnSpc>
                <a:spcPct val="150000"/>
              </a:lnSpc>
              <a:buFontTx/>
              <a:buChar char="-"/>
            </a:pPr>
            <a:r>
              <a:rPr lang="fa-IR" sz="2200" dirty="0" smtClean="0">
                <a:cs typeface="B Nazanin" pitchFamily="2" charset="-78"/>
              </a:rPr>
              <a:t>بانک اطلاعات سیمرغ (نوسا) </a:t>
            </a:r>
            <a:r>
              <a:rPr lang="en-US" sz="2200" dirty="0" smtClean="0">
                <a:cs typeface="B Nazanin" pitchFamily="2" charset="-78"/>
              </a:rPr>
              <a:t>http://www.nosa.com/nosaweb/Products/Simorgh</a:t>
            </a:r>
            <a:endParaRPr lang="fa-IR" sz="2200" dirty="0" smtClean="0">
              <a:cs typeface="B Nazanin" pitchFamily="2" charset="-78"/>
            </a:endParaRPr>
          </a:p>
          <a:p>
            <a:pPr algn="r" rtl="1">
              <a:lnSpc>
                <a:spcPct val="150000"/>
              </a:lnSpc>
              <a:buFontTx/>
              <a:buChar char="-"/>
            </a:pPr>
            <a:r>
              <a:rPr lang="fa-IR" sz="2200" dirty="0" smtClean="0">
                <a:cs typeface="B Nazanin" pitchFamily="2" charset="-78"/>
              </a:rPr>
              <a:t>سیستم یکپارچه کتابخانه دانشگاههای آزاد اسلامی (سیکا) </a:t>
            </a:r>
            <a:r>
              <a:rPr lang="en-US" sz="2200" dirty="0" smtClean="0">
                <a:cs typeface="B Nazanin" pitchFamily="2" charset="-78"/>
              </a:rPr>
              <a:t>www.sika.iau.ir</a:t>
            </a:r>
            <a:endParaRPr lang="fa-IR" sz="2200" dirty="0" smtClean="0">
              <a:cs typeface="B Nazanin" pitchFamily="2" charset="-78"/>
            </a:endParaRPr>
          </a:p>
          <a:p>
            <a:pPr algn="r" rtl="1">
              <a:lnSpc>
                <a:spcPct val="150000"/>
              </a:lnSpc>
              <a:buNone/>
            </a:pPr>
            <a:r>
              <a:rPr lang="fa-IR" sz="2200" dirty="0" smtClean="0">
                <a:cs typeface="B Nazanin" pitchFamily="2" charset="-78"/>
              </a:rPr>
              <a:t>- پایگاه نشریات الکترونیکی دانشگاه تهران؛</a:t>
            </a:r>
          </a:p>
          <a:p>
            <a:pPr algn="r" rtl="1">
              <a:lnSpc>
                <a:spcPct val="150000"/>
              </a:lnSpc>
              <a:buNone/>
            </a:pPr>
            <a:r>
              <a:rPr lang="fa-IR" sz="2200" dirty="0" smtClean="0">
                <a:cs typeface="B Nazanin" pitchFamily="2" charset="-78"/>
              </a:rPr>
              <a:t>- پایگاه اطلاعات علمی جهاد دانشگاهی (سید)؛ </a:t>
            </a:r>
            <a:r>
              <a:rPr lang="en-US" sz="2200" dirty="0" smtClean="0"/>
              <a:t>www.sid.ir</a:t>
            </a:r>
            <a:endParaRPr lang="fa-IR" sz="2200" dirty="0" smtClean="0">
              <a:cs typeface="B Nazanin" pitchFamily="2" charset="-78"/>
            </a:endParaRPr>
          </a:p>
          <a:p>
            <a:pPr algn="r" rtl="1">
              <a:lnSpc>
                <a:spcPct val="150000"/>
              </a:lnSpc>
              <a:buNone/>
            </a:pPr>
            <a:r>
              <a:rPr lang="fa-IR" sz="2200" dirty="0" smtClean="0">
                <a:cs typeface="B Nazanin" pitchFamily="2" charset="-78"/>
              </a:rPr>
              <a:t>- تنزیل؛</a:t>
            </a:r>
          </a:p>
          <a:p>
            <a:pPr algn="r" rtl="1">
              <a:lnSpc>
                <a:spcPct val="150000"/>
              </a:lnSpc>
              <a:buFontTx/>
              <a:buChar char="-"/>
            </a:pPr>
            <a:r>
              <a:rPr lang="fa-IR" sz="2200" dirty="0" smtClean="0">
                <a:cs typeface="B Nazanin" pitchFamily="2" charset="-78"/>
              </a:rPr>
              <a:t>دانشنامه جهان اسلام؛ </a:t>
            </a:r>
            <a:r>
              <a:rPr lang="en-US" sz="2400" dirty="0" smtClean="0"/>
              <a:t>www.rch.ac.ir</a:t>
            </a:r>
            <a:endParaRPr lang="fa-IR" sz="2200" dirty="0" smtClean="0"/>
          </a:p>
          <a:p>
            <a:pPr algn="r" rtl="1">
              <a:lnSpc>
                <a:spcPct val="150000"/>
              </a:lnSpc>
              <a:buFontTx/>
              <a:buChar char="-"/>
            </a:pPr>
            <a:r>
              <a:rPr lang="fa-IR" sz="2200" dirty="0" smtClean="0">
                <a:cs typeface="B Nazanin" pitchFamily="2" charset="-78"/>
              </a:rPr>
              <a:t>پایگاه اطلاعاتی مقالات علمی کنفرانسهای داخلی (سیویلیکا) </a:t>
            </a:r>
            <a:r>
              <a:rPr lang="en-US" sz="2200" dirty="0" smtClean="0">
                <a:cs typeface="B Nazanin" pitchFamily="2" charset="-78"/>
              </a:rPr>
              <a:t>www.civilica.com</a:t>
            </a:r>
            <a:endParaRPr lang="fa-IR" sz="2200" dirty="0">
              <a:cs typeface="B Nazanin" pitchFamily="2" charset="-78"/>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533400"/>
          </a:xfrm>
        </p:spPr>
        <p:txBody>
          <a:bodyPr>
            <a:normAutofit/>
          </a:bodyPr>
          <a:lstStyle/>
          <a:p>
            <a:pPr algn="r" rtl="1"/>
            <a:r>
              <a:rPr lang="fa-IR" sz="2800" dirty="0" smtClean="0">
                <a:cs typeface="B Nazanin" pitchFamily="2" charset="-78"/>
              </a:rPr>
              <a:t>پايگاه‌های انگلیسی‌:</a:t>
            </a:r>
            <a:endParaRPr lang="en-US" sz="2800" dirty="0">
              <a:cs typeface="B Nazanin" pitchFamily="2" charset="-78"/>
            </a:endParaRPr>
          </a:p>
        </p:txBody>
      </p:sp>
      <p:sp>
        <p:nvSpPr>
          <p:cNvPr id="3" name="Content Placeholder 2"/>
          <p:cNvSpPr>
            <a:spLocks noGrp="1"/>
          </p:cNvSpPr>
          <p:nvPr>
            <p:ph idx="1"/>
          </p:nvPr>
        </p:nvSpPr>
        <p:spPr>
          <a:xfrm>
            <a:off x="457200" y="1371600"/>
            <a:ext cx="8229600" cy="5202936"/>
          </a:xfrm>
        </p:spPr>
        <p:txBody>
          <a:bodyPr>
            <a:noAutofit/>
          </a:bodyPr>
          <a:lstStyle/>
          <a:p>
            <a:pPr>
              <a:lnSpc>
                <a:spcPct val="170000"/>
              </a:lnSpc>
            </a:pPr>
            <a:r>
              <a:rPr lang="en-US" sz="1800" dirty="0" smtClean="0"/>
              <a:t> http://library.uvawise.edu</a:t>
            </a:r>
          </a:p>
          <a:p>
            <a:pPr>
              <a:lnSpc>
                <a:spcPct val="170000"/>
              </a:lnSpc>
            </a:pPr>
            <a:r>
              <a:rPr lang="en-US" sz="1800" dirty="0" smtClean="0"/>
              <a:t>http://www.umw.edu/library</a:t>
            </a:r>
          </a:p>
          <a:p>
            <a:pPr>
              <a:lnSpc>
                <a:spcPct val="170000"/>
              </a:lnSpc>
            </a:pPr>
            <a:r>
              <a:rPr lang="en-US" sz="1800" dirty="0" smtClean="0"/>
              <a:t>http://www.lib.uconn.edu</a:t>
            </a:r>
          </a:p>
          <a:p>
            <a:pPr>
              <a:lnSpc>
                <a:spcPct val="170000"/>
              </a:lnSpc>
            </a:pPr>
            <a:r>
              <a:rPr lang="en-US" sz="1800" dirty="0" smtClean="0"/>
              <a:t>http://www.library.ubc.ca/home/research.html</a:t>
            </a:r>
          </a:p>
          <a:p>
            <a:pPr>
              <a:lnSpc>
                <a:spcPct val="170000"/>
              </a:lnSpc>
            </a:pPr>
            <a:r>
              <a:rPr lang="en-US" sz="1800" dirty="0" smtClean="0"/>
              <a:t>http://library.ua.edu</a:t>
            </a:r>
          </a:p>
          <a:p>
            <a:pPr>
              <a:lnSpc>
                <a:spcPct val="170000"/>
              </a:lnSpc>
            </a:pPr>
            <a:r>
              <a:rPr lang="en-US" sz="1800" dirty="0" smtClean="0"/>
              <a:t>http://catalog.crl.edu</a:t>
            </a:r>
          </a:p>
          <a:p>
            <a:pPr>
              <a:lnSpc>
                <a:spcPct val="170000"/>
              </a:lnSpc>
            </a:pPr>
            <a:r>
              <a:rPr lang="en-US" sz="1800" dirty="0" smtClean="0"/>
              <a:t> http://www.imdb.com(</a:t>
            </a:r>
            <a:r>
              <a:rPr lang="fa-IR" sz="1800" dirty="0" smtClean="0"/>
              <a:t>اطلاعات مربوط به فیلم، سینما و...‌(</a:t>
            </a:r>
          </a:p>
          <a:p>
            <a:pPr>
              <a:lnSpc>
                <a:spcPct val="170000"/>
              </a:lnSpc>
            </a:pPr>
            <a:r>
              <a:rPr lang="en-US" sz="1800" dirty="0" smtClean="0"/>
              <a:t>http://library.averett.edu/search</a:t>
            </a:r>
            <a:r>
              <a:rPr lang="fa-IR" sz="1800" dirty="0" smtClean="0"/>
              <a:t> (فني و مهندسي)</a:t>
            </a:r>
          </a:p>
          <a:p>
            <a:pPr>
              <a:lnSpc>
                <a:spcPct val="170000"/>
              </a:lnSpc>
            </a:pPr>
            <a:r>
              <a:rPr lang="en-US" sz="1800" dirty="0" smtClean="0"/>
              <a:t>- http://www.umsl.edu/library </a:t>
            </a:r>
            <a:r>
              <a:rPr lang="fa-IR" sz="1800" dirty="0" smtClean="0"/>
              <a:t>(مقاله و كتاب)</a:t>
            </a:r>
          </a:p>
          <a:p>
            <a:pPr>
              <a:lnSpc>
                <a:spcPct val="170000"/>
              </a:lnSpc>
              <a:buNone/>
            </a:pPr>
            <a:r>
              <a:rPr lang="fa-IR" sz="1800" dirty="0" smtClean="0"/>
              <a:t/>
            </a:r>
            <a:br>
              <a:rPr lang="fa-IR" sz="1800" dirty="0" smtClean="0"/>
            </a:br>
            <a:r>
              <a:rPr lang="fa-IR" sz="1800" dirty="0" smtClean="0"/>
              <a:t> </a:t>
            </a:r>
            <a:br>
              <a:rPr lang="fa-IR" sz="1800" dirty="0" smtClean="0"/>
            </a:br>
            <a:r>
              <a:rPr lang="fa-IR" sz="1800" dirty="0" smtClean="0"/>
              <a:t> </a:t>
            </a:r>
            <a:br>
              <a:rPr lang="fa-IR" sz="1800" dirty="0" smtClean="0"/>
            </a:br>
            <a:r>
              <a:rPr lang="fa-IR" sz="1800" dirty="0" smtClean="0"/>
              <a:t> </a:t>
            </a:r>
            <a:r>
              <a:rPr lang="en-US" sz="1800" dirty="0" smtClean="0"/>
              <a:t/>
            </a:r>
            <a:br>
              <a:rPr lang="en-US" sz="1800" dirty="0" smtClean="0"/>
            </a:br>
            <a:r>
              <a:rPr lang="en-US" sz="1800" dirty="0" smtClean="0"/>
              <a:t> </a:t>
            </a:r>
            <a:br>
              <a:rPr lang="en-US" sz="1800" dirty="0" smtClean="0"/>
            </a:br>
            <a:r>
              <a:rPr lang="en-US" sz="1800" dirty="0" smtClean="0"/>
              <a:t> </a:t>
            </a:r>
            <a:br>
              <a:rPr lang="en-US" sz="1800" dirty="0" smtClean="0"/>
            </a:br>
            <a:r>
              <a:rPr lang="en-US" sz="1800" dirty="0" smtClean="0"/>
              <a:t> </a:t>
            </a:r>
            <a:br>
              <a:rPr lang="en-US" sz="1800" dirty="0" smtClean="0"/>
            </a:br>
            <a:r>
              <a:rPr lang="en-US" sz="1800" dirty="0" smtClean="0"/>
              <a:t> </a:t>
            </a:r>
            <a:br>
              <a:rPr lang="en-US" sz="1800" dirty="0" smtClean="0"/>
            </a:br>
            <a:r>
              <a:rPr lang="en-US" sz="1800" dirty="0" smtClean="0"/>
              <a:t> </a:t>
            </a:r>
            <a:br>
              <a:rPr lang="en-US" sz="1800" dirty="0" smtClean="0"/>
            </a:br>
            <a:endParaRPr lang="en-US" sz="1800" dirty="0">
              <a:cs typeface="B Nazanin" pitchFamily="2" charset="-7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685800"/>
          </a:xfrm>
        </p:spPr>
        <p:txBody>
          <a:bodyPr>
            <a:normAutofit/>
          </a:bodyPr>
          <a:lstStyle/>
          <a:p>
            <a:pPr algn="r" rtl="1"/>
            <a:r>
              <a:rPr lang="fa-IR" sz="2800" b="1" dirty="0" smtClean="0">
                <a:cs typeface="B Nazanin" pitchFamily="2" charset="-78"/>
              </a:rPr>
              <a:t>5. رفرنس منیجر </a:t>
            </a:r>
            <a:r>
              <a:rPr lang="en-US" sz="2800" b="1" dirty="0" smtClean="0">
                <a:cs typeface="B Nazanin" pitchFamily="2" charset="-78"/>
              </a:rPr>
              <a:t>Reference manager)</a:t>
            </a:r>
            <a:r>
              <a:rPr lang="fa-IR" sz="2800" b="1" dirty="0" smtClean="0">
                <a:cs typeface="B Nazanin" pitchFamily="2" charset="-78"/>
              </a:rPr>
              <a:t>)</a:t>
            </a:r>
            <a:endParaRPr lang="en-US" sz="2800" dirty="0">
              <a:cs typeface="B Nazanin" pitchFamily="2" charset="-78"/>
            </a:endParaRPr>
          </a:p>
        </p:txBody>
      </p:sp>
      <p:sp>
        <p:nvSpPr>
          <p:cNvPr id="3" name="Content Placeholder 2"/>
          <p:cNvSpPr>
            <a:spLocks noGrp="1"/>
          </p:cNvSpPr>
          <p:nvPr>
            <p:ph idx="1"/>
          </p:nvPr>
        </p:nvSpPr>
        <p:spPr>
          <a:xfrm>
            <a:off x="457200" y="1447800"/>
            <a:ext cx="8229600" cy="5126736"/>
          </a:xfrm>
        </p:spPr>
        <p:txBody>
          <a:bodyPr>
            <a:normAutofit/>
          </a:bodyPr>
          <a:lstStyle/>
          <a:p>
            <a:pPr algn="r" rtl="1">
              <a:lnSpc>
                <a:spcPct val="150000"/>
              </a:lnSpc>
              <a:buNone/>
            </a:pPr>
            <a:r>
              <a:rPr lang="fa-IR" sz="2000" dirty="0" smtClean="0">
                <a:cs typeface="B Nazanin" pitchFamily="2" charset="-78"/>
              </a:rPr>
              <a:t>از دیگر نرم‌افزارهای مدیریت منابع که در شرکت تامسون و در مؤسسه اطلاعات علمی تولید و عرضه شده است، نرم‌افزار رفرنس‌منیجر است. این ابزار برای تولید، مدیریت و نگهداری پایگاه‌ داده‌ها است که کاربر را در حفظ سوابق و خلاصه‌برداری منابع دلخواه یاری می‌رساند. با استفاده از رفرنس‌منجر، اطلاعات منابع استفاده‌شده در نگارش مقالات، پایان‌نامه، کتاب و‌... را می‌توان ذخیره كرد و در صورت نیاز بازیابی نمود. با استفاده از این ابزار کاربران می‌توانند:</a:t>
            </a:r>
          </a:p>
          <a:p>
            <a:pPr algn="r" rtl="1">
              <a:lnSpc>
                <a:spcPct val="150000"/>
              </a:lnSpc>
              <a:buNone/>
            </a:pPr>
            <a:r>
              <a:rPr lang="fa-IR" sz="2000" dirty="0" smtClean="0">
                <a:cs typeface="B Nazanin" pitchFamily="2" charset="-78"/>
              </a:rPr>
              <a:t>همه منابع و مآخذ تحقیق خود را سامان بخشند، فهرست منابع و مآخذ برای نوشته‌های علمی خود ایجاد کنند، با استفاده از رابط کاربر ساده در صدها کتابخانه الکترونیکی در اینترنت بپردازند و نتایج جستجو را به شکل سند متنی استاندارد در این برنامه به صورت یکپارچه ذخیره کنند.</a:t>
            </a:r>
            <a:endParaRPr lang="fa-IR" sz="2000" dirty="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09600"/>
          </a:xfrm>
        </p:spPr>
        <p:txBody>
          <a:bodyPr>
            <a:normAutofit fontScale="90000"/>
          </a:bodyPr>
          <a:lstStyle/>
          <a:p>
            <a:pPr algn="r" rtl="1"/>
            <a:r>
              <a:rPr lang="fa-IR" b="1" dirty="0" smtClean="0">
                <a:cs typeface="B Nazanin" pitchFamily="2" charset="-78"/>
              </a:rPr>
              <a:t>چکیده</a:t>
            </a:r>
            <a:endParaRPr lang="en-US" b="1" dirty="0"/>
          </a:p>
        </p:txBody>
      </p:sp>
      <p:sp>
        <p:nvSpPr>
          <p:cNvPr id="3" name="Content Placeholder 2"/>
          <p:cNvSpPr>
            <a:spLocks noGrp="1"/>
          </p:cNvSpPr>
          <p:nvPr>
            <p:ph idx="1"/>
          </p:nvPr>
        </p:nvSpPr>
        <p:spPr>
          <a:xfrm>
            <a:off x="457200" y="1295400"/>
            <a:ext cx="8229600" cy="5279136"/>
          </a:xfrm>
        </p:spPr>
        <p:txBody>
          <a:bodyPr>
            <a:normAutofit fontScale="70000" lnSpcReduction="20000"/>
          </a:bodyPr>
          <a:lstStyle/>
          <a:p>
            <a:pPr algn="r" rtl="1">
              <a:lnSpc>
                <a:spcPct val="170000"/>
              </a:lnSpc>
              <a:buNone/>
            </a:pPr>
            <a:r>
              <a:rPr lang="en-US" sz="3600" dirty="0" smtClean="0">
                <a:latin typeface="IranNastaliq" pitchFamily="18" charset="0"/>
                <a:cs typeface="B Nazanin" pitchFamily="2" charset="-78"/>
              </a:rPr>
              <a:t>        </a:t>
            </a:r>
            <a:r>
              <a:rPr lang="fa-IR" sz="3600" dirty="0" smtClean="0">
                <a:latin typeface="IranNastaliq" pitchFamily="18" charset="0"/>
                <a:cs typeface="B Nazanin" pitchFamily="2" charset="-78"/>
              </a:rPr>
              <a:t>نرم‌افزارهای مدیریت استناددهی، در این راستا پژوهشگران را یاری می‌کنند. با استفاده از این نرم‌افزارها می‌توان تمامی منابع مورد نیاز را با یک کلیک در کتابخانه دیجیتال شخصی ذخیره کرد و در هر زمان به آن‌ها دسترسی داشت. این نرم‌افزارها شامل یک پایگاه داده‌اند که در آن ارجاع‌های کتاب‌شناختی وارد می‌شود‌.</a:t>
            </a:r>
            <a:br>
              <a:rPr lang="fa-IR" sz="3600" dirty="0" smtClean="0">
                <a:latin typeface="IranNastaliq" pitchFamily="18" charset="0"/>
                <a:cs typeface="B Nazanin" pitchFamily="2" charset="-78"/>
              </a:rPr>
            </a:br>
            <a:r>
              <a:rPr lang="fa-IR" sz="3600" dirty="0" smtClean="0">
                <a:latin typeface="IranNastaliq" pitchFamily="18" charset="0"/>
                <a:cs typeface="B Nazanin" pitchFamily="2" charset="-78"/>
              </a:rPr>
              <a:t>در این مقاله سعی شده است که برخی از این نرم افزارها معرفی شده و ویژگی‌ها و قابلیت‌های آن‌ها بیان شود.</a:t>
            </a:r>
          </a:p>
          <a:p>
            <a:pPr algn="r" rtl="1">
              <a:lnSpc>
                <a:spcPct val="170000"/>
              </a:lnSpc>
            </a:pPr>
            <a:r>
              <a:rPr lang="fa-IR" sz="3600" dirty="0" smtClean="0">
                <a:latin typeface="IranNastaliq" pitchFamily="18" charset="0"/>
                <a:cs typeface="B Nazanin" pitchFamily="2" charset="-78"/>
              </a:rPr>
              <a:t>کلیدواژگان‌: استناد، نرم‌افزارهای استناددهی، شیوه‌های استناد، مدیریت منابع و مآخذ.</a:t>
            </a:r>
            <a:endParaRPr lang="en-US" sz="3600" dirty="0">
              <a:latin typeface="IranNastaliq" pitchFamily="18" charset="0"/>
              <a:cs typeface="B Nazanin" pitchFamily="2" charset="-7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914400"/>
          </a:xfrm>
        </p:spPr>
        <p:txBody>
          <a:bodyPr>
            <a:normAutofit/>
          </a:bodyPr>
          <a:lstStyle/>
          <a:p>
            <a:pPr algn="r" rtl="1"/>
            <a:r>
              <a:rPr lang="fa-IR" sz="2400" b="1" dirty="0" smtClean="0">
                <a:cs typeface="B Nazanin" pitchFamily="2" charset="-78"/>
              </a:rPr>
              <a:t>ورود اطلاعات منابع و مراجع در این نرم‌افزار، به دو گونه قابل انجام است‌:</a:t>
            </a:r>
            <a:r>
              <a:rPr lang="fa-IR" sz="2400" b="1" dirty="0" smtClean="0"/>
              <a:t/>
            </a:r>
            <a:br>
              <a:rPr lang="fa-IR" sz="2400" b="1" dirty="0" smtClean="0"/>
            </a:br>
            <a:endParaRPr lang="en-US" sz="2400" b="1" dirty="0"/>
          </a:p>
        </p:txBody>
      </p:sp>
      <p:sp>
        <p:nvSpPr>
          <p:cNvPr id="3" name="Content Placeholder 2"/>
          <p:cNvSpPr>
            <a:spLocks noGrp="1"/>
          </p:cNvSpPr>
          <p:nvPr>
            <p:ph idx="1"/>
          </p:nvPr>
        </p:nvSpPr>
        <p:spPr>
          <a:xfrm>
            <a:off x="457200" y="1447800"/>
            <a:ext cx="8229600" cy="5126736"/>
          </a:xfrm>
        </p:spPr>
        <p:txBody>
          <a:bodyPr>
            <a:normAutofit/>
          </a:bodyPr>
          <a:lstStyle/>
          <a:p>
            <a:pPr algn="r" rtl="1">
              <a:lnSpc>
                <a:spcPct val="150000"/>
              </a:lnSpc>
              <a:buNone/>
            </a:pPr>
            <a:r>
              <a:rPr lang="fa-IR" sz="2400" dirty="0" smtClean="0">
                <a:cs typeface="B Nazanin" pitchFamily="2" charset="-78"/>
              </a:rPr>
              <a:t>- جستجوی اینترنتی‌: در این شیوه، همه اطلاعات منابع، مانند: نام نویسنده، نام منبع، کلیدواژگان، سال نشر و... بازیابی و در پایگاه اطلاعاتی ذخیره می‌شود؛</a:t>
            </a:r>
          </a:p>
          <a:p>
            <a:pPr algn="r" rtl="1">
              <a:lnSpc>
                <a:spcPct val="150000"/>
              </a:lnSpc>
              <a:buNone/>
            </a:pPr>
            <a:r>
              <a:rPr lang="fa-IR" sz="2400" dirty="0" smtClean="0">
                <a:cs typeface="B Nazanin" pitchFamily="2" charset="-78"/>
              </a:rPr>
              <a:t>- دستی‌: در این روش، خود كاربر اطلاعات کتاب‌شناختی را وارد پایگاه می‌کند.</a:t>
            </a:r>
          </a:p>
          <a:p>
            <a:pPr algn="r" rtl="1">
              <a:lnSpc>
                <a:spcPct val="150000"/>
              </a:lnSpc>
              <a:buNone/>
            </a:pPr>
            <a:r>
              <a:rPr lang="fa-IR" sz="2400" dirty="0" smtClean="0">
                <a:cs typeface="B Nazanin" pitchFamily="2" charset="-78"/>
              </a:rPr>
              <a:t>با ورود اطلاعات به هر یک از شیوه‌های پیش‌گفته کاربر می‌تواند در هنگام مقاله‌نویسی با استفاده از این نرم‌افزار به گونه خودکار نوشته‌های خويش را به سبک‌های دلخواه مستند و نیز فهرست مراجع و منابع را در انتهای نوشته‌های علمی خود وارد کند (علی مرادی،1391).</a:t>
            </a:r>
            <a:br>
              <a:rPr lang="fa-IR" sz="2400" dirty="0" smtClean="0">
                <a:cs typeface="B Nazanin" pitchFamily="2" charset="-78"/>
              </a:rPr>
            </a:br>
            <a:endParaRPr lang="fa-IR" sz="2400" dirty="0">
              <a:cs typeface="B Nazanin" pitchFamily="2" charset="-7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685800"/>
          </a:xfrm>
        </p:spPr>
        <p:txBody>
          <a:bodyPr>
            <a:normAutofit/>
          </a:bodyPr>
          <a:lstStyle/>
          <a:p>
            <a:pPr algn="r" rtl="1"/>
            <a:r>
              <a:rPr lang="fa-IR" sz="2800" b="1" dirty="0" smtClean="0">
                <a:cs typeface="B Nazanin" pitchFamily="2" charset="-78"/>
              </a:rPr>
              <a:t>6. رف ورکرز </a:t>
            </a:r>
            <a:r>
              <a:rPr lang="en-US" sz="2800" b="1" dirty="0" smtClean="0">
                <a:cs typeface="B Nazanin" pitchFamily="2" charset="-78"/>
              </a:rPr>
              <a:t>Ref Works)</a:t>
            </a:r>
            <a:r>
              <a:rPr lang="fa-IR" sz="2800" b="1" dirty="0" smtClean="0">
                <a:cs typeface="B Nazanin" pitchFamily="2" charset="-78"/>
              </a:rPr>
              <a:t>)</a:t>
            </a:r>
            <a:endParaRPr lang="en-US" sz="2800" dirty="0">
              <a:cs typeface="B Nazanin" pitchFamily="2" charset="-78"/>
            </a:endParaRPr>
          </a:p>
        </p:txBody>
      </p:sp>
      <p:sp>
        <p:nvSpPr>
          <p:cNvPr id="3" name="Content Placeholder 2"/>
          <p:cNvSpPr>
            <a:spLocks noGrp="1"/>
          </p:cNvSpPr>
          <p:nvPr>
            <p:ph idx="1"/>
          </p:nvPr>
        </p:nvSpPr>
        <p:spPr>
          <a:xfrm>
            <a:off x="457200" y="1219200"/>
            <a:ext cx="8229600" cy="5391912"/>
          </a:xfrm>
        </p:spPr>
        <p:txBody>
          <a:bodyPr>
            <a:normAutofit/>
          </a:bodyPr>
          <a:lstStyle/>
          <a:p>
            <a:pPr algn="r" rtl="1">
              <a:lnSpc>
                <a:spcPct val="150000"/>
              </a:lnSpc>
              <a:buNone/>
            </a:pPr>
            <a:r>
              <a:rPr lang="fa-IR" sz="2400" dirty="0" smtClean="0">
                <a:cs typeface="B Nazanin" pitchFamily="2" charset="-78"/>
              </a:rPr>
              <a:t>برای دانشجویان مقاطع كارشناسي یا بالاتر، نرم‌افزار مذكور برنامه مناسبی جهت مدیریت منابع است‌. این نرم‌افزار که بر اساس وب طراحی شده است، به صورت رایگان در اختیار دانشجویان دانشگاه بیرمنگهام قرار دارد‌. </a:t>
            </a:r>
            <a:br>
              <a:rPr lang="fa-IR" sz="2400" dirty="0" smtClean="0">
                <a:cs typeface="B Nazanin" pitchFamily="2" charset="-78"/>
              </a:rPr>
            </a:br>
            <a:r>
              <a:rPr lang="en-US" sz="2400" dirty="0" smtClean="0">
                <a:cs typeface="B Nazanin" pitchFamily="2" charset="-78"/>
              </a:rPr>
              <a:t>http://www.i- cite.bham.ac.uk/RefWorks.shtml </a:t>
            </a:r>
            <a:br>
              <a:rPr lang="en-US" sz="2400" dirty="0" smtClean="0">
                <a:cs typeface="B Nazanin" pitchFamily="2" charset="-78"/>
              </a:rPr>
            </a:br>
            <a:r>
              <a:rPr lang="fa-IR" sz="2400" dirty="0" smtClean="0">
                <a:cs typeface="B Nazanin" pitchFamily="2" charset="-78"/>
              </a:rPr>
              <a:t>جهت کسب اطلاعات بیشتر می‌توانید به صفحه مربوط به این نرم‌افزار در پايگاه اينترنتي فوق مراجعه کرده و اطلاعات مورد نیازتان را دریافت کنید‌.</a:t>
            </a:r>
            <a:endParaRPr lang="en-US" sz="2400" dirty="0">
              <a:cs typeface="B Nazanin" pitchFamily="2" charset="-7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685800"/>
          </a:xfrm>
        </p:spPr>
        <p:txBody>
          <a:bodyPr>
            <a:normAutofit/>
          </a:bodyPr>
          <a:lstStyle/>
          <a:p>
            <a:pPr algn="r" rtl="1"/>
            <a:r>
              <a:rPr lang="fa-IR" sz="2800" dirty="0" smtClean="0">
                <a:cs typeface="B Nazanin" pitchFamily="2" charset="-78"/>
              </a:rPr>
              <a:t>ویژگی‌های این نرم‌افزار‌:</a:t>
            </a:r>
            <a:endParaRPr lang="en-US" sz="2800" dirty="0">
              <a:cs typeface="B Nazanin" pitchFamily="2" charset="-78"/>
            </a:endParaRPr>
          </a:p>
        </p:txBody>
      </p:sp>
      <p:sp>
        <p:nvSpPr>
          <p:cNvPr id="3" name="Content Placeholder 2"/>
          <p:cNvSpPr>
            <a:spLocks noGrp="1"/>
          </p:cNvSpPr>
          <p:nvPr>
            <p:ph idx="1"/>
          </p:nvPr>
        </p:nvSpPr>
        <p:spPr>
          <a:xfrm>
            <a:off x="457200" y="1295400"/>
            <a:ext cx="8229600" cy="5279136"/>
          </a:xfrm>
        </p:spPr>
        <p:txBody>
          <a:bodyPr>
            <a:noAutofit/>
          </a:bodyPr>
          <a:lstStyle/>
          <a:p>
            <a:pPr algn="r" rtl="1">
              <a:lnSpc>
                <a:spcPct val="150000"/>
              </a:lnSpc>
              <a:buNone/>
            </a:pPr>
            <a:r>
              <a:rPr lang="fa-IR" sz="2000" dirty="0" smtClean="0">
                <a:cs typeface="B Nazanin" pitchFamily="2" charset="-78"/>
              </a:rPr>
              <a:t>- این نرم‌افزار با هر نوع مرورگری کار می‌کند‌؛</a:t>
            </a:r>
          </a:p>
          <a:p>
            <a:pPr algn="r" rtl="1">
              <a:lnSpc>
                <a:spcPct val="150000"/>
              </a:lnSpc>
              <a:buNone/>
            </a:pPr>
            <a:r>
              <a:rPr lang="fa-IR" sz="2000" dirty="0" smtClean="0">
                <a:cs typeface="B Nazanin" pitchFamily="2" charset="-78"/>
              </a:rPr>
              <a:t>- اطلاعات ذخیره‌شده به‌راحتی روی هر یارانه قابل استفاده است‌؛</a:t>
            </a:r>
          </a:p>
          <a:p>
            <a:pPr algn="r" rtl="1">
              <a:lnSpc>
                <a:spcPct val="150000"/>
              </a:lnSpc>
              <a:buNone/>
            </a:pPr>
            <a:r>
              <a:rPr lang="fa-IR" sz="2000" dirty="0" smtClean="0">
                <a:cs typeface="B Nazanin" pitchFamily="2" charset="-78"/>
              </a:rPr>
              <a:t>- با درج منابع به صورت دستی می‌توان اطلاعات را درون کتابخانه قرار داد؛</a:t>
            </a:r>
          </a:p>
          <a:p>
            <a:pPr algn="r" rtl="1">
              <a:lnSpc>
                <a:spcPct val="150000"/>
              </a:lnSpc>
              <a:buNone/>
            </a:pPr>
            <a:r>
              <a:rPr lang="fa-IR" sz="2000" dirty="0" smtClean="0">
                <a:cs typeface="B Nazanin" pitchFamily="2" charset="-78"/>
              </a:rPr>
              <a:t>- با استفاده از پیوست کردن منابع می‌توان از آن‌ها استفاده کرد (سلطانینژاد، معبودی، و یزدانپور 1389)‬‬‬‬‬‬‬‬‬‬.</a:t>
            </a:r>
          </a:p>
          <a:p>
            <a:pPr algn="r" rtl="1">
              <a:lnSpc>
                <a:spcPct val="150000"/>
              </a:lnSpc>
              <a:buNone/>
            </a:pPr>
            <a:r>
              <a:rPr lang="fa-IR" sz="2000" dirty="0" smtClean="0">
                <a:cs typeface="B Nazanin" pitchFamily="2" charset="-78"/>
              </a:rPr>
              <a:t>اين نرم‌افزار از طریق پايگاه اينترنتي کتابخانه الکترونیک به نشاني ذیل در دسترس می‌باشد:</a:t>
            </a:r>
            <a:br>
              <a:rPr lang="fa-IR" sz="2000" dirty="0" smtClean="0">
                <a:cs typeface="B Nazanin" pitchFamily="2" charset="-78"/>
              </a:rPr>
            </a:br>
            <a:r>
              <a:rPr lang="en-US" sz="2000" dirty="0" smtClean="0">
                <a:cs typeface="B Nazanin" pitchFamily="2" charset="-78"/>
              </a:rPr>
              <a:t>www.elibrary.bham.ac.uk.</a:t>
            </a:r>
          </a:p>
          <a:p>
            <a:pPr algn="r" rtl="1">
              <a:lnSpc>
                <a:spcPct val="150000"/>
              </a:lnSpc>
              <a:buNone/>
            </a:pPr>
            <a:r>
              <a:rPr lang="fa-IR" sz="2000" dirty="0" smtClean="0">
                <a:cs typeface="B Nazanin" pitchFamily="2" charset="-78"/>
              </a:rPr>
              <a:t>به روز نبودن نرم‌افزار و جامعیت نداشتن آن از لحاظ اتصال با کتابخانه‌ها و پايگاه‌های مختلف، دو نقيصه اين برنامه می‌باشد. راحتی و سهولت نصب و استفاده از این نرم‌افزار نیز امتیاز کمتری از نظر ما داشته است. اما در مجموع، در بین محبوب‌ترین و قدرتمندترین نرم‌افزارهای مدیریت استناد (</a:t>
            </a:r>
            <a:r>
              <a:rPr lang="en-US" sz="2000" dirty="0" smtClean="0">
                <a:cs typeface="B Nazanin" pitchFamily="2" charset="-78"/>
              </a:rPr>
              <a:t>Citation) </a:t>
            </a:r>
            <a:r>
              <a:rPr lang="fa-IR" sz="2000" dirty="0" smtClean="0">
                <a:cs typeface="B Nazanin" pitchFamily="2" charset="-78"/>
              </a:rPr>
              <a:t>قرار دارد (کامفیروزی، 1391).</a:t>
            </a:r>
            <a:br>
              <a:rPr lang="fa-IR" sz="2000" dirty="0" smtClean="0">
                <a:cs typeface="B Nazanin" pitchFamily="2" charset="-78"/>
              </a:rPr>
            </a:br>
            <a:endParaRPr lang="fa-IR" sz="2000" dirty="0" smtClean="0">
              <a:cs typeface="B Nazanin" pitchFamily="2" charset="-78"/>
            </a:endParaRPr>
          </a:p>
          <a:p>
            <a:pPr algn="r" rtl="1">
              <a:lnSpc>
                <a:spcPct val="150000"/>
              </a:lnSpc>
              <a:buNone/>
            </a:pPr>
            <a:endParaRPr lang="en-US" sz="2000" dirty="0">
              <a:cs typeface="B Nazanin" pitchFamily="2" charset="-78"/>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Nazanin" pitchFamily="2" charset="-78"/>
              </a:rPr>
              <a:t>زوترو</a:t>
            </a:r>
            <a:endParaRPr lang="en-US" dirty="0">
              <a:cs typeface="B Nazanin" pitchFamily="2" charset="-78"/>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2133600" y="3124200"/>
            <a:ext cx="4429125" cy="10287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685800"/>
          </a:xfrm>
        </p:spPr>
        <p:txBody>
          <a:bodyPr>
            <a:normAutofit/>
          </a:bodyPr>
          <a:lstStyle/>
          <a:p>
            <a:pPr algn="r" rtl="1"/>
            <a:r>
              <a:rPr lang="fa-IR" sz="2800" b="1" dirty="0" smtClean="0">
                <a:cs typeface="B Nazanin" pitchFamily="2" charset="-78"/>
              </a:rPr>
              <a:t>7. زوترو </a:t>
            </a:r>
            <a:r>
              <a:rPr lang="en-US" sz="2800" b="1" dirty="0" err="1" smtClean="0">
                <a:cs typeface="B Nazanin" pitchFamily="2" charset="-78"/>
              </a:rPr>
              <a:t>Zotero</a:t>
            </a:r>
            <a:r>
              <a:rPr lang="en-US" sz="2800" b="1" dirty="0" smtClean="0">
                <a:cs typeface="B Nazanin" pitchFamily="2" charset="-78"/>
              </a:rPr>
              <a:t>)</a:t>
            </a:r>
            <a:r>
              <a:rPr lang="fa-IR" sz="2800" b="1" dirty="0" smtClean="0">
                <a:cs typeface="B Nazanin" pitchFamily="2" charset="-78"/>
              </a:rPr>
              <a:t>)</a:t>
            </a:r>
            <a:endParaRPr lang="en-US" sz="2800" dirty="0">
              <a:cs typeface="B Nazanin" pitchFamily="2" charset="-78"/>
            </a:endParaRPr>
          </a:p>
        </p:txBody>
      </p:sp>
      <p:sp>
        <p:nvSpPr>
          <p:cNvPr id="3" name="Content Placeholder 2"/>
          <p:cNvSpPr>
            <a:spLocks noGrp="1"/>
          </p:cNvSpPr>
          <p:nvPr>
            <p:ph idx="1"/>
          </p:nvPr>
        </p:nvSpPr>
        <p:spPr>
          <a:xfrm>
            <a:off x="457200" y="1295400"/>
            <a:ext cx="8229600" cy="5279136"/>
          </a:xfrm>
        </p:spPr>
        <p:txBody>
          <a:bodyPr>
            <a:noAutofit/>
          </a:bodyPr>
          <a:lstStyle/>
          <a:p>
            <a:pPr algn="r" rtl="1">
              <a:lnSpc>
                <a:spcPct val="170000"/>
              </a:lnSpc>
              <a:buNone/>
            </a:pPr>
            <a:r>
              <a:rPr lang="en-US" sz="1800" dirty="0" smtClean="0">
                <a:cs typeface="B Nazanin" pitchFamily="2" charset="-78"/>
              </a:rPr>
              <a:t>   </a:t>
            </a:r>
            <a:r>
              <a:rPr lang="fa-IR" sz="1800" dirty="0" smtClean="0">
                <a:cs typeface="B Nazanin" pitchFamily="2" charset="-78"/>
              </a:rPr>
              <a:t>رقیب قدرتمند مندلی که طرفداران بسیار زیادی دارد، نرم‌افزار زوترو می‌باشد. محیط کاربری آسان و امکانات گسترده‌ای که این برنامه به شما می‌دهد، در کنار امکاناتی از قبیل دارا بودن افزونه اتصال به مرورگرهای </a:t>
            </a:r>
            <a:r>
              <a:rPr lang="en-US" sz="1800" dirty="0" err="1" smtClean="0">
                <a:cs typeface="B Nazanin" pitchFamily="2" charset="-78"/>
              </a:rPr>
              <a:t>Chrom</a:t>
            </a:r>
            <a:r>
              <a:rPr lang="en-US" sz="1800" dirty="0" smtClean="0">
                <a:cs typeface="B Nazanin" pitchFamily="2" charset="-78"/>
              </a:rPr>
              <a:t> </a:t>
            </a:r>
            <a:r>
              <a:rPr lang="fa-IR" sz="1800" dirty="0" smtClean="0">
                <a:cs typeface="B Nazanin" pitchFamily="2" charset="-78"/>
              </a:rPr>
              <a:t>و </a:t>
            </a:r>
            <a:r>
              <a:rPr lang="en-US" sz="1800" dirty="0" smtClean="0">
                <a:cs typeface="B Nazanin" pitchFamily="2" charset="-78"/>
              </a:rPr>
              <a:t>Firefox </a:t>
            </a:r>
            <a:r>
              <a:rPr lang="fa-IR" sz="1800" dirty="0" smtClean="0">
                <a:cs typeface="B Nazanin" pitchFamily="2" charset="-78"/>
              </a:rPr>
              <a:t>باعث می‌شود در هر محیطی که هستید، تنها با چند کلیک ساده مرجع مورد نظر خود را به فهرست‌تان اضافه کنید.</a:t>
            </a:r>
          </a:p>
          <a:p>
            <a:pPr algn="r" rtl="1">
              <a:lnSpc>
                <a:spcPct val="170000"/>
              </a:lnSpc>
              <a:buNone/>
            </a:pPr>
            <a:r>
              <a:rPr lang="en-US" sz="1800" dirty="0" smtClean="0">
                <a:cs typeface="B Nazanin" pitchFamily="2" charset="-78"/>
              </a:rPr>
              <a:t>    </a:t>
            </a:r>
            <a:r>
              <a:rPr lang="fa-IR" sz="1800" dirty="0" smtClean="0">
                <a:cs typeface="B Nazanin" pitchFamily="2" charset="-78"/>
              </a:rPr>
              <a:t>یکی از مهم‌ترین ویژگی‌های برنامه کاربردی زوترو، توجه خاص سازندگان این برنامه به نیازهای کاربران برای انجام پژوهش‌های علمی است‌. ویژگی مهم دیگر زوترو در آن است که به سفارش مراکز پژوهشی رشته‌های علوم انسانی و برای استفاده خاص پژوهشگران و نویسندگان این رشته طراحی شده است (سلطانینژاد، معبودی، و یزدانپور، 1389)‬‬‬‬‬‬‬‬‬‬.</a:t>
            </a:r>
          </a:p>
          <a:p>
            <a:pPr algn="r" rtl="1">
              <a:lnSpc>
                <a:spcPct val="170000"/>
              </a:lnSpc>
              <a:buNone/>
            </a:pPr>
            <a:r>
              <a:rPr lang="en-US" sz="1800" dirty="0" smtClean="0">
                <a:cs typeface="B Nazanin" pitchFamily="2" charset="-78"/>
              </a:rPr>
              <a:t>     </a:t>
            </a:r>
            <a:r>
              <a:rPr lang="fa-IR" sz="1800" dirty="0" smtClean="0">
                <a:cs typeface="B Nazanin" pitchFamily="2" charset="-78"/>
              </a:rPr>
              <a:t>این نرم‌افزار فضای آنلاین نیز به کاربران می‌دهد تا برای روزآمدسازي و </a:t>
            </a:r>
            <a:r>
              <a:rPr lang="en-US" sz="1800" dirty="0" smtClean="0">
                <a:cs typeface="B Nazanin" pitchFamily="2" charset="-78"/>
              </a:rPr>
              <a:t>Sync </a:t>
            </a:r>
            <a:r>
              <a:rPr lang="fa-IR" sz="1800" dirty="0" smtClean="0">
                <a:cs typeface="B Nazanin" pitchFamily="2" charset="-78"/>
              </a:rPr>
              <a:t>کردن و پشتیبان گرفتن از اطلاعات خود مشکلی نداشته باشند. این برنامه نیز قابلیت اتصال به بیش از صدها پایگاه و کتابخانه الكترونيكي را دارد (کامفیروزی، 1391).</a:t>
            </a:r>
          </a:p>
          <a:p>
            <a:pPr algn="r" rtl="1">
              <a:lnSpc>
                <a:spcPct val="170000"/>
              </a:lnSpc>
              <a:buNone/>
            </a:pPr>
            <a:endParaRPr lang="en-US" sz="1800" dirty="0">
              <a:cs typeface="B Nazanin" pitchFamily="2" charset="-7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609600"/>
          </a:xfrm>
        </p:spPr>
        <p:txBody>
          <a:bodyPr>
            <a:normAutofit fontScale="90000"/>
          </a:bodyPr>
          <a:lstStyle/>
          <a:p>
            <a:pPr algn="r" rtl="1"/>
            <a:r>
              <a:rPr lang="fa-IR" b="1" dirty="0" smtClean="0">
                <a:cs typeface="B Nazanin" pitchFamily="2" charset="-78"/>
              </a:rPr>
              <a:t> </a:t>
            </a:r>
            <a:r>
              <a:rPr lang="fa-IR" sz="3100" b="1" dirty="0" smtClean="0">
                <a:cs typeface="B Nazanin" pitchFamily="2" charset="-78"/>
              </a:rPr>
              <a:t>زوترو </a:t>
            </a:r>
            <a:r>
              <a:rPr lang="en-US" sz="3100" b="1" dirty="0" err="1" smtClean="0">
                <a:cs typeface="B Nazanin" pitchFamily="2" charset="-78"/>
              </a:rPr>
              <a:t>Zotero</a:t>
            </a:r>
            <a:r>
              <a:rPr lang="en-US" sz="3100" b="1" dirty="0" smtClean="0">
                <a:cs typeface="B Nazanin" pitchFamily="2" charset="-78"/>
              </a:rPr>
              <a:t>)</a:t>
            </a:r>
            <a:r>
              <a:rPr lang="fa-IR" sz="3100" b="1" dirty="0" smtClean="0">
                <a:cs typeface="B Nazanin" pitchFamily="2" charset="-78"/>
              </a:rPr>
              <a:t>)</a:t>
            </a:r>
            <a:endParaRPr lang="en-US" sz="3100" dirty="0">
              <a:cs typeface="B Nazanin" pitchFamily="2" charset="-78"/>
            </a:endParaRPr>
          </a:p>
        </p:txBody>
      </p:sp>
      <p:sp>
        <p:nvSpPr>
          <p:cNvPr id="3" name="Content Placeholder 2"/>
          <p:cNvSpPr>
            <a:spLocks noGrp="1"/>
          </p:cNvSpPr>
          <p:nvPr>
            <p:ph idx="1"/>
          </p:nvPr>
        </p:nvSpPr>
        <p:spPr>
          <a:xfrm>
            <a:off x="457200" y="1371600"/>
            <a:ext cx="8229600" cy="5202936"/>
          </a:xfrm>
        </p:spPr>
        <p:txBody>
          <a:bodyPr>
            <a:normAutofit/>
          </a:bodyPr>
          <a:lstStyle/>
          <a:p>
            <a:pPr algn="r" rtl="1">
              <a:lnSpc>
                <a:spcPct val="150000"/>
              </a:lnSpc>
              <a:buNone/>
            </a:pPr>
            <a:r>
              <a:rPr lang="fa-IR" sz="2400" dirty="0" smtClean="0">
                <a:cs typeface="B Nazanin" pitchFamily="2" charset="-78"/>
              </a:rPr>
              <a:t>زوترو، علاوه بر ویژگی‌های نرم‌افزار اندنوت، مزیت‌های زیر را نیز دارد‌:</a:t>
            </a:r>
          </a:p>
          <a:p>
            <a:pPr algn="r" rtl="1">
              <a:lnSpc>
                <a:spcPct val="150000"/>
              </a:lnSpc>
              <a:buNone/>
            </a:pPr>
            <a:r>
              <a:rPr lang="fa-IR" sz="2400" dirty="0" smtClean="0">
                <a:cs typeface="B Nazanin" pitchFamily="2" charset="-78"/>
              </a:rPr>
              <a:t>- رایگان است؛</a:t>
            </a:r>
          </a:p>
          <a:p>
            <a:pPr algn="r" rtl="1">
              <a:lnSpc>
                <a:spcPct val="150000"/>
              </a:lnSpc>
              <a:buNone/>
            </a:pPr>
            <a:r>
              <a:rPr lang="fa-IR" sz="2400" dirty="0" smtClean="0">
                <a:cs typeface="B Nazanin" pitchFamily="2" charset="-78"/>
              </a:rPr>
              <a:t>- می تواند متن کامل مقاله‌ها را هم دریافت کند و متن کامل را جستجو و نمایه‌سازی کند‌؛</a:t>
            </a:r>
          </a:p>
          <a:p>
            <a:pPr algn="r" rtl="1">
              <a:lnSpc>
                <a:spcPct val="150000"/>
              </a:lnSpc>
              <a:buNone/>
            </a:pPr>
            <a:r>
              <a:rPr lang="fa-IR" sz="2400" dirty="0" smtClean="0">
                <a:cs typeface="B Nazanin" pitchFamily="2" charset="-78"/>
              </a:rPr>
              <a:t>- هر مدخل را با کلیدواژه‌هایی مشخص می‌کند و امکان یادداشت‌گذاری برای هر مدخل را می‌دهد‌؛</a:t>
            </a:r>
          </a:p>
          <a:p>
            <a:pPr algn="r" rtl="1">
              <a:lnSpc>
                <a:spcPct val="150000"/>
              </a:lnSpc>
              <a:buNone/>
            </a:pPr>
            <a:r>
              <a:rPr lang="fa-IR" sz="2400" dirty="0" smtClean="0">
                <a:cs typeface="B Nazanin" pitchFamily="2" charset="-78"/>
              </a:rPr>
              <a:t>- با پایگاه‌های اینترنتی همچون: آمازون، ویکی پدیا، یوتیوپ، نیویورک تایمز و حتی فیلکر همخوانی دارد و می‌تواند اطلاعات موجود در این پایگاه‌ها را به صورت مدخل‌های مرجع‌شناسی استخراج کند </a:t>
            </a:r>
            <a:r>
              <a:rPr lang="fa-IR" sz="1600" dirty="0" smtClean="0">
                <a:cs typeface="B Nazanin" pitchFamily="2" charset="-78"/>
              </a:rPr>
              <a:t>(سلطانینژاد، معبودی، و یزدانپور، 1389)</a:t>
            </a:r>
            <a:r>
              <a:rPr lang="fa-IR" sz="2400" dirty="0" smtClean="0">
                <a:cs typeface="B Nazanin" pitchFamily="2" charset="-78"/>
              </a:rPr>
              <a:t>‬‬‬‬‬‬‬‬‬‬.</a:t>
            </a:r>
          </a:p>
          <a:p>
            <a:pPr algn="r" rtl="1">
              <a:lnSpc>
                <a:spcPct val="150000"/>
              </a:lnSpc>
              <a:buNone/>
            </a:pPr>
            <a:endParaRPr lang="en-US" sz="2400" dirty="0">
              <a:cs typeface="B Nazanin" pitchFamily="2" charset="-78"/>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85800"/>
          </a:xfrm>
        </p:spPr>
        <p:txBody>
          <a:bodyPr>
            <a:normAutofit/>
          </a:bodyPr>
          <a:lstStyle/>
          <a:p>
            <a:pPr algn="r" rtl="1"/>
            <a:r>
              <a:rPr lang="fa-IR" sz="2800" b="1" dirty="0" smtClean="0">
                <a:cs typeface="B Nazanin" pitchFamily="2" charset="-78"/>
              </a:rPr>
              <a:t>منابع:</a:t>
            </a:r>
            <a:endParaRPr lang="en-US" sz="2800" dirty="0">
              <a:cs typeface="B Nazanin" pitchFamily="2" charset="-78"/>
            </a:endParaRPr>
          </a:p>
        </p:txBody>
      </p:sp>
      <p:sp>
        <p:nvSpPr>
          <p:cNvPr id="3" name="Content Placeholder 2"/>
          <p:cNvSpPr>
            <a:spLocks noGrp="1"/>
          </p:cNvSpPr>
          <p:nvPr>
            <p:ph idx="1"/>
          </p:nvPr>
        </p:nvSpPr>
        <p:spPr>
          <a:xfrm>
            <a:off x="457200" y="1447800"/>
            <a:ext cx="8229600" cy="5126736"/>
          </a:xfrm>
        </p:spPr>
        <p:txBody>
          <a:bodyPr>
            <a:normAutofit fontScale="55000" lnSpcReduction="20000"/>
          </a:bodyPr>
          <a:lstStyle/>
          <a:p>
            <a:pPr algn="r" rtl="1">
              <a:lnSpc>
                <a:spcPct val="170000"/>
              </a:lnSpc>
              <a:buNone/>
            </a:pPr>
            <a:r>
              <a:rPr lang="fa-IR" dirty="0" smtClean="0"/>
              <a:t>1. رمضانی، ابوذر، ابوالفضل رمضانی، و حمیدرضا مختاری‌ اسکی‌. 1390. ‏‫مدیریت مآخذ فارسی با اندنوت </a:t>
            </a:r>
            <a:r>
              <a:rPr lang="en-US" dirty="0" smtClean="0"/>
              <a:t>X4‬. </a:t>
            </a:r>
            <a:r>
              <a:rPr lang="fa-IR" dirty="0" smtClean="0"/>
              <a:t>تهران: کتابدار.‬‬‬</a:t>
            </a:r>
            <a:br>
              <a:rPr lang="fa-IR" dirty="0" smtClean="0"/>
            </a:br>
            <a:r>
              <a:rPr lang="fa-IR" dirty="0" smtClean="0"/>
              <a:t> 2. سلطانی‌نژاد، احمد، هادی معبودی، و اسماعیل یزدان‌پور. 1389. راهنمای کاربردی زوترو: ایجاد و ساماندهی کتابخانه دیجیتالی شخصی آنلاین. تهران: دانشگاه تهران، مؤسسه انتشارات.</a:t>
            </a:r>
            <a:br>
              <a:rPr lang="fa-IR" dirty="0" smtClean="0"/>
            </a:br>
            <a:r>
              <a:rPr lang="fa-IR" dirty="0" smtClean="0"/>
              <a:t> 3. علی مرادی، مصطفی. 1391. فصل‌نامه اطلاع‌رسانی و آموزشی و مطالعات رایانه‌ای علوم اسلامی ره‌آورد نور -</a:t>
            </a:r>
          </a:p>
          <a:p>
            <a:pPr algn="r" rtl="1">
              <a:lnSpc>
                <a:spcPct val="170000"/>
              </a:lnSpc>
              <a:buNone/>
            </a:pPr>
            <a:r>
              <a:rPr lang="fa-IR" dirty="0" smtClean="0"/>
              <a:t> </a:t>
            </a:r>
            <a:r>
              <a:rPr lang="en-US" dirty="0" smtClean="0"/>
              <a:t>http://rahavardnoor.com/modules.php?name=archive&amp;pa=showarticl&amp;id=700.</a:t>
            </a:r>
          </a:p>
          <a:p>
            <a:pPr algn="r" rtl="1">
              <a:lnSpc>
                <a:spcPct val="170000"/>
              </a:lnSpc>
              <a:buNone/>
            </a:pPr>
            <a:r>
              <a:rPr lang="en-US" dirty="0" smtClean="0"/>
              <a:t> </a:t>
            </a:r>
            <a:r>
              <a:rPr lang="fa-IR" dirty="0" smtClean="0"/>
              <a:t>4. کامفیروزی، آرمین. 1391. معرفی ۵ نرم‌افزار برتر مدیریت </a:t>
            </a:r>
            <a:r>
              <a:rPr lang="en-US" dirty="0" smtClean="0"/>
              <a:t>Citation </a:t>
            </a:r>
            <a:r>
              <a:rPr lang="fa-IR" dirty="0" smtClean="0"/>
              <a:t>و رفرنس‌دهی|</a:t>
            </a:r>
            <a:r>
              <a:rPr lang="en-US" dirty="0" err="1" smtClean="0"/>
              <a:t>eArmin</a:t>
            </a:r>
            <a:r>
              <a:rPr lang="en-US" dirty="0" smtClean="0"/>
              <a:t>- </a:t>
            </a:r>
            <a:r>
              <a:rPr lang="fa-IR" dirty="0" smtClean="0"/>
              <a:t>فناوری اطلاعات. /</a:t>
            </a:r>
            <a:r>
              <a:rPr lang="en-US" dirty="0" smtClean="0"/>
              <a:t>http://www.earmin.com.</a:t>
            </a:r>
            <a:br>
              <a:rPr lang="en-US" dirty="0" smtClean="0"/>
            </a:br>
            <a:r>
              <a:rPr lang="fa-IR" dirty="0" smtClean="0"/>
              <a:t>5</a:t>
            </a:r>
            <a:r>
              <a:rPr lang="en-US" dirty="0" smtClean="0"/>
              <a:t>. </a:t>
            </a:r>
            <a:r>
              <a:rPr lang="fa-IR" dirty="0" smtClean="0"/>
              <a:t>مهدیزاده، ولی‌اله، و سعید برمکی. 1390. آموزش جامع مدیریت منابع علمی مقاله، پروپوزال تحقیقاتی و پایان‌نامه و کتاب با برنامه </a:t>
            </a:r>
            <a:r>
              <a:rPr lang="en-US" dirty="0" smtClean="0"/>
              <a:t>Endnotes. </a:t>
            </a:r>
            <a:r>
              <a:rPr lang="fa-IR" dirty="0" smtClean="0"/>
              <a:t>تهران: سازمان انتشارات جهاد دانشگاهی.</a:t>
            </a:r>
          </a:p>
          <a:p>
            <a:pPr>
              <a:lnSpc>
                <a:spcPct val="170000"/>
              </a:lnSpc>
              <a:buNone/>
            </a:pPr>
            <a:r>
              <a:rPr lang="en-US" dirty="0" smtClean="0"/>
              <a:t>6.http://www.library.bham.ac.uk/searching/guides/dbib04reference.pdf. 2011. dbib04reference.pdf (application/</a:t>
            </a:r>
            <a:r>
              <a:rPr lang="en-US" dirty="0" err="1" smtClean="0"/>
              <a:t>pdf</a:t>
            </a:r>
            <a:r>
              <a:rPr lang="en-US" dirty="0" smtClean="0"/>
              <a:t> Object).</a:t>
            </a:r>
            <a:endParaRPr lang="fa-IR" dirty="0" smtClean="0"/>
          </a:p>
          <a:p>
            <a:pPr>
              <a:lnSpc>
                <a:spcPct val="170000"/>
              </a:lnSpc>
              <a:buNone/>
            </a:pPr>
            <a:r>
              <a:rPr lang="en-US" dirty="0" smtClean="0"/>
              <a:t>7.</a:t>
            </a:r>
            <a:r>
              <a:rPr lang="fa-IR" dirty="0" smtClean="0"/>
              <a:t> </a:t>
            </a:r>
            <a:r>
              <a:rPr lang="en-US" dirty="0" smtClean="0"/>
              <a:t> http://www.library.bham.ac.uk/searching/guides/dbib04reference.pdf</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914400"/>
          </a:xfrm>
        </p:spPr>
        <p:txBody>
          <a:bodyPr/>
          <a:lstStyle/>
          <a:p>
            <a:pPr algn="r" rtl="1"/>
            <a:r>
              <a:rPr lang="fa-IR" dirty="0" smtClean="0">
                <a:cs typeface="B Nazanin" pitchFamily="2" charset="-78"/>
              </a:rPr>
              <a:t>مقدمه</a:t>
            </a:r>
            <a:endParaRPr lang="en-US" dirty="0"/>
          </a:p>
        </p:txBody>
      </p:sp>
      <p:sp>
        <p:nvSpPr>
          <p:cNvPr id="3" name="Content Placeholder 2"/>
          <p:cNvSpPr>
            <a:spLocks noGrp="1"/>
          </p:cNvSpPr>
          <p:nvPr>
            <p:ph idx="1"/>
          </p:nvPr>
        </p:nvSpPr>
        <p:spPr>
          <a:xfrm>
            <a:off x="457200" y="1371600"/>
            <a:ext cx="8229600" cy="5257800"/>
          </a:xfrm>
        </p:spPr>
        <p:txBody>
          <a:bodyPr>
            <a:normAutofit fontScale="55000" lnSpcReduction="20000"/>
          </a:bodyPr>
          <a:lstStyle/>
          <a:p>
            <a:pPr algn="r" rtl="1">
              <a:lnSpc>
                <a:spcPct val="170000"/>
              </a:lnSpc>
              <a:buNone/>
            </a:pPr>
            <a:r>
              <a:rPr lang="en-US" sz="3500" dirty="0" smtClean="0">
                <a:cs typeface="B Nazanin" pitchFamily="2" charset="-78"/>
              </a:rPr>
              <a:t>   </a:t>
            </a:r>
            <a:r>
              <a:rPr lang="fa-IR" sz="4200" dirty="0" smtClean="0">
                <a:cs typeface="B Nazanin" pitchFamily="2" charset="-78"/>
              </a:rPr>
              <a:t>در سال‌های اخیر، افزایش تعداد منابعی که به صورت الکترونیکی می‌توان جستجو کرد، باعث ارزشمندي و افزوني میزان اهمیت موضوع مدیریت منابع و مآخذ شده است‌.</a:t>
            </a:r>
          </a:p>
          <a:p>
            <a:pPr algn="r" rtl="1">
              <a:lnSpc>
                <a:spcPct val="170000"/>
              </a:lnSpc>
              <a:buNone/>
            </a:pPr>
            <a:r>
              <a:rPr lang="en-US" sz="4200" dirty="0" smtClean="0">
                <a:cs typeface="B Nazanin" pitchFamily="2" charset="-78"/>
              </a:rPr>
              <a:t>    </a:t>
            </a:r>
            <a:r>
              <a:rPr lang="fa-IR" sz="4200" dirty="0" smtClean="0">
                <a:cs typeface="B Nazanin" pitchFamily="2" charset="-78"/>
              </a:rPr>
              <a:t>در هر مرحله‌ای از تحقیقات استناد به منبع، به عنوان بخشی از ادبیات جستجو لازم است. اگر پژوهشگر خیلی سازمان یافته در مورد منابع عمل نکرده باشد، پیگیری منابع می‌تواند بسیار وقت‌گیر و پیچیده باشد.</a:t>
            </a:r>
          </a:p>
          <a:p>
            <a:pPr algn="r" rtl="1">
              <a:lnSpc>
                <a:spcPct val="170000"/>
              </a:lnSpc>
              <a:buNone/>
            </a:pPr>
            <a:r>
              <a:rPr lang="en-US" sz="4200" dirty="0" smtClean="0">
                <a:cs typeface="B Nazanin" pitchFamily="2" charset="-78"/>
              </a:rPr>
              <a:t>     </a:t>
            </a:r>
            <a:r>
              <a:rPr lang="fa-IR" sz="4200" dirty="0" smtClean="0">
                <a:cs typeface="B Nazanin" pitchFamily="2" charset="-78"/>
              </a:rPr>
              <a:t>اغلب اوقات، امکان از دست دادن و یا حتی فراموش کردن برخی از منابعی که محقق بخش حیاتی از اطلاعاتش را از آن به دست آورده است، وجود دارد. نرم‌افزارهای مدیریت منابع، برای کمک به وظیفه ثبت و استفاده از منابع به شکلی بسیار ساده ایجاد شده‌اند‌.‬‬‬‬‬‬‬‬‬‬</a:t>
            </a:r>
          </a:p>
          <a:p>
            <a:pPr algn="r" rtl="1">
              <a:lnSpc>
                <a:spcPct val="170000"/>
              </a:lnSpc>
              <a:buNone/>
            </a:pPr>
            <a:endParaRPr lang="en-US" sz="3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lstStyle/>
          <a:p>
            <a:pPr algn="r" rtl="1"/>
            <a:r>
              <a:rPr lang="fa-IR" dirty="0" smtClean="0">
                <a:cs typeface="B Nazanin" pitchFamily="2" charset="-78"/>
              </a:rPr>
              <a:t>مقدمه</a:t>
            </a:r>
            <a:endParaRPr lang="en-US" dirty="0">
              <a:cs typeface="B Nazanin" pitchFamily="2" charset="-78"/>
            </a:endParaRPr>
          </a:p>
        </p:txBody>
      </p:sp>
      <p:sp>
        <p:nvSpPr>
          <p:cNvPr id="3" name="Content Placeholder 2"/>
          <p:cNvSpPr>
            <a:spLocks noGrp="1"/>
          </p:cNvSpPr>
          <p:nvPr>
            <p:ph idx="1"/>
          </p:nvPr>
        </p:nvSpPr>
        <p:spPr>
          <a:xfrm>
            <a:off x="533400" y="1447800"/>
            <a:ext cx="8229600" cy="4953000"/>
          </a:xfrm>
        </p:spPr>
        <p:txBody>
          <a:bodyPr>
            <a:normAutofit fontScale="85000" lnSpcReduction="10000"/>
          </a:bodyPr>
          <a:lstStyle/>
          <a:p>
            <a:pPr algn="r" rtl="1">
              <a:lnSpc>
                <a:spcPct val="150000"/>
              </a:lnSpc>
              <a:buNone/>
            </a:pPr>
            <a:r>
              <a:rPr lang="fa-IR" dirty="0" smtClean="0">
                <a:cs typeface="B Nazanin" pitchFamily="2" charset="-78"/>
              </a:rPr>
              <a:t>   </a:t>
            </a:r>
            <a:r>
              <a:rPr lang="en-US" dirty="0" smtClean="0">
                <a:cs typeface="B Nazanin" pitchFamily="2" charset="-78"/>
              </a:rPr>
              <a:t>     </a:t>
            </a:r>
            <a:r>
              <a:rPr lang="fa-IR" dirty="0" smtClean="0">
                <a:cs typeface="B Nazanin" pitchFamily="2" charset="-78"/>
              </a:rPr>
              <a:t> در مطالعه‌ای که در دانشگاه کمبریج صورت گرفت، سه چهارم شرکت‌کنندگان اظهار داشتند که یافتن مجدد یک مقاله برایشان مهم است. برای اغلب پژوهشگران، مطالعه موردی مقالات و منابع و سپس گم کردن آن‌ها بسیار پیش می‌آید.</a:t>
            </a:r>
          </a:p>
          <a:p>
            <a:pPr algn="r" rtl="1">
              <a:lnSpc>
                <a:spcPct val="150000"/>
              </a:lnSpc>
              <a:buNone/>
            </a:pPr>
            <a:r>
              <a:rPr lang="fa-IR" dirty="0" smtClean="0">
                <a:cs typeface="B Nazanin" pitchFamily="2" charset="-78"/>
              </a:rPr>
              <a:t>    دانشمندان برجسته دانشگاه کمبریج، روزانه چندین مقاله پژوهشی را مطالعه می‌کنند و در این راه بسیار مقید و منظم‌اند.</a:t>
            </a:r>
            <a:br>
              <a:rPr lang="fa-IR" dirty="0" smtClean="0">
                <a:cs typeface="B Nazanin" pitchFamily="2" charset="-78"/>
              </a:rPr>
            </a:br>
            <a:r>
              <a:rPr lang="fa-IR" dirty="0" smtClean="0">
                <a:cs typeface="B Nazanin" pitchFamily="2" charset="-78"/>
              </a:rPr>
              <a:t>راز موفقیت آن‌ها استفاده از ابزاری است که مختصر شده آن در زبان انگلیسی، </a:t>
            </a:r>
            <a:r>
              <a:rPr lang="en-US" dirty="0" smtClean="0">
                <a:cs typeface="B Nazanin" pitchFamily="2" charset="-78"/>
              </a:rPr>
              <a:t>        RMS </a:t>
            </a:r>
            <a:r>
              <a:rPr lang="fa-IR" dirty="0" smtClean="0">
                <a:cs typeface="B Nazanin" pitchFamily="2" charset="-78"/>
              </a:rPr>
              <a:t>است.</a:t>
            </a:r>
            <a:br>
              <a:rPr lang="fa-IR" dirty="0" smtClean="0">
                <a:cs typeface="B Nazanin" pitchFamily="2" charset="-78"/>
              </a:rPr>
            </a:br>
            <a:r>
              <a:rPr lang="en-US" dirty="0" smtClean="0">
                <a:cs typeface="B Nazanin" pitchFamily="2" charset="-78"/>
              </a:rPr>
              <a:t> RMS </a:t>
            </a:r>
            <a:r>
              <a:rPr lang="fa-IR" dirty="0" smtClean="0">
                <a:cs typeface="B Nazanin" pitchFamily="2" charset="-78"/>
              </a:rPr>
              <a:t>سرنام واژه‌های «نرم‌افزار مدیریت مآخذ» در فارسی است </a:t>
            </a:r>
            <a:r>
              <a:rPr lang="fa-IR" sz="1600" dirty="0" smtClean="0">
                <a:cs typeface="B Nazanin" pitchFamily="2" charset="-78"/>
              </a:rPr>
              <a:t>(ابوذر رمضانی، ابوالفضل رمضانی، و مختاری اسکی، 1390)‬‬‬‬‬‬‬‬‬‬‬‬‬‬‬‬‬‬‬‬‬‬‬‬‬‬‬‬‬‬‬‬‬‬‬‬‬‬‬‬‬‬.</a:t>
            </a:r>
            <a:r>
              <a:rPr lang="fa-IR" sz="1700" dirty="0" smtClean="0">
                <a:cs typeface="B Nazanin" pitchFamily="2" charset="-78"/>
              </a:rPr>
              <a:t/>
            </a:r>
            <a:br>
              <a:rPr lang="fa-IR" sz="1700" dirty="0" smtClean="0">
                <a:cs typeface="B Nazanin" pitchFamily="2" charset="-78"/>
              </a:rPr>
            </a:br>
            <a:endParaRPr lang="fa-IR" sz="1700" dirty="0" smtClean="0">
              <a:cs typeface="B Nazanin" pitchFamily="2" charset="-78"/>
            </a:endParaRPr>
          </a:p>
          <a:p>
            <a:pPr algn="r" rtl="1">
              <a:buNone/>
            </a:pPr>
            <a:endParaRPr lang="en-US" dirty="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pPr algn="r" rtl="1"/>
            <a:r>
              <a:rPr lang="fa-IR" sz="2800" b="1" dirty="0" smtClean="0">
                <a:cs typeface="B Nazanin" pitchFamily="2" charset="-78"/>
              </a:rPr>
              <a:t>نرم‌افزار مدیریت منبع</a:t>
            </a:r>
            <a:endParaRPr lang="en-US" sz="2800" dirty="0">
              <a:cs typeface="B Nazanin" pitchFamily="2" charset="-78"/>
            </a:endParaRPr>
          </a:p>
        </p:txBody>
      </p:sp>
      <p:sp>
        <p:nvSpPr>
          <p:cNvPr id="3" name="Content Placeholder 2"/>
          <p:cNvSpPr>
            <a:spLocks noGrp="1"/>
          </p:cNvSpPr>
          <p:nvPr>
            <p:ph idx="1"/>
          </p:nvPr>
        </p:nvSpPr>
        <p:spPr>
          <a:xfrm>
            <a:off x="457200" y="1371600"/>
            <a:ext cx="8229600" cy="5202936"/>
          </a:xfrm>
        </p:spPr>
        <p:txBody>
          <a:bodyPr>
            <a:normAutofit fontScale="77500" lnSpcReduction="20000"/>
          </a:bodyPr>
          <a:lstStyle/>
          <a:p>
            <a:pPr algn="just" rtl="1">
              <a:lnSpc>
                <a:spcPct val="160000"/>
              </a:lnSpc>
              <a:buNone/>
            </a:pPr>
            <a:r>
              <a:rPr lang="en-US" dirty="0" smtClean="0">
                <a:cs typeface="B Nazanin" pitchFamily="2" charset="-78"/>
              </a:rPr>
              <a:t>        </a:t>
            </a:r>
            <a:r>
              <a:rPr lang="fa-IR" dirty="0" smtClean="0">
                <a:cs typeface="B Nazanin" pitchFamily="2" charset="-78"/>
              </a:rPr>
              <a:t>نرم‌افزار مدیریت منبع، به دانشجویان و محققان کمک می‌کند تا منابع را مدیریت کنند و آن‌ها را قادر به نگهداری منابع، شرح و تفسير و سازماندهی اطلاعات مرتبط با اطلاعات کتاب‌شناختی منابع می‌سازد. نرم‌افزارهای مدیریت منبع، با نرم‌افزار ورد در ارتباط هستند. از اين رو، به‌راحتی منبع مورد استفاده در متنی که در حال تهیه است، وارد شده و حتی فهرست منابع نیز در انتهای متن به صورت خودکار و بر اساس سبک منبع‌دهی مورد نظر آماده خواهد شد. این بسته نرم‌افزاری برای محققانی که تحت فشار جهت چاپ مقالات هستند، بسیار مناسب و ایده‌آل است؛ زیرا تهیه فهرست منابع بر اساس شیوه‌ها و سبک‌های مختلف، کاری است بسیار وقت‌گیر؛ اما در این نرم‌افزارها تنها با استفاده از تغییر نوع منبع‌دهی و انتخاب سبک منبع‌دهی مناسب قابل انجام خواهد </a:t>
            </a:r>
            <a:r>
              <a:rPr lang="fa-IR" dirty="0" smtClean="0"/>
              <a:t>بود.</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762000"/>
          </a:xfrm>
        </p:spPr>
        <p:txBody>
          <a:bodyPr>
            <a:normAutofit/>
          </a:bodyPr>
          <a:lstStyle/>
          <a:p>
            <a:pPr algn="r" rtl="1"/>
            <a:r>
              <a:rPr lang="fa-IR" sz="2800" b="1" dirty="0" smtClean="0">
                <a:cs typeface="B Nazanin" pitchFamily="2" charset="-78"/>
              </a:rPr>
              <a:t>نرم‌افزار مدیریت منبع</a:t>
            </a:r>
            <a:endParaRPr lang="en-US" sz="2800" dirty="0"/>
          </a:p>
        </p:txBody>
      </p:sp>
      <p:sp>
        <p:nvSpPr>
          <p:cNvPr id="3" name="Content Placeholder 2"/>
          <p:cNvSpPr>
            <a:spLocks noGrp="1"/>
          </p:cNvSpPr>
          <p:nvPr>
            <p:ph idx="1"/>
          </p:nvPr>
        </p:nvSpPr>
        <p:spPr>
          <a:xfrm>
            <a:off x="457200" y="1447800"/>
            <a:ext cx="8229600" cy="5126736"/>
          </a:xfrm>
        </p:spPr>
        <p:txBody>
          <a:bodyPr>
            <a:normAutofit/>
          </a:bodyPr>
          <a:lstStyle/>
          <a:p>
            <a:pPr algn="just" rtl="1">
              <a:lnSpc>
                <a:spcPct val="150000"/>
              </a:lnSpc>
              <a:buNone/>
            </a:pPr>
            <a:r>
              <a:rPr lang="en-US" sz="2400" dirty="0" smtClean="0">
                <a:cs typeface="B Nazanin" pitchFamily="2" charset="-78"/>
              </a:rPr>
              <a:t>   </a:t>
            </a:r>
            <a:r>
              <a:rPr lang="fa-IR" sz="2400" dirty="0" smtClean="0">
                <a:cs typeface="B Nazanin" pitchFamily="2" charset="-78"/>
              </a:rPr>
              <a:t>این نرم‌افزارها یک وسیله بسیار ضروری و کلیدی برای هر فردی هستند که بخواهد مقاله بنویسد، تحقیقی انجام دهد، فهرست مطالعه فراهم کرده و یا کاری را جهت چاپ آماده کند.</a:t>
            </a:r>
          </a:p>
          <a:p>
            <a:pPr algn="r" rtl="1">
              <a:lnSpc>
                <a:spcPct val="150000"/>
              </a:lnSpc>
              <a:buNone/>
            </a:pPr>
            <a:r>
              <a:rPr lang="en-US" sz="2400" dirty="0" smtClean="0">
                <a:cs typeface="B Nazanin" pitchFamily="2" charset="-78"/>
              </a:rPr>
              <a:t>   </a:t>
            </a:r>
            <a:r>
              <a:rPr lang="fa-IR" sz="2400" dirty="0" smtClean="0">
                <a:cs typeface="B Nazanin" pitchFamily="2" charset="-78"/>
              </a:rPr>
              <a:t>برای نخستین‌بار در دهه 1980 میلادی اولین نسل نرم‌افزارهای مدیریت مآخذ معرفی و از آن زمان به‌سرعت رواج یافتند </a:t>
            </a:r>
            <a:r>
              <a:rPr lang="fa-IR" sz="1900" dirty="0" smtClean="0">
                <a:cs typeface="B Nazanin" pitchFamily="2" charset="-78"/>
              </a:rPr>
              <a:t>(ابوذر رمضانی، ابوالفضل رمضانی، و مختاری اسکی، 1390)‌. </a:t>
            </a:r>
            <a:r>
              <a:rPr lang="fa-IR" sz="2400" dirty="0" smtClean="0">
                <a:cs typeface="B Nazanin" pitchFamily="2" charset="-78"/>
              </a:rPr>
              <a:t>نکته بسیار مهم که در مورد این نرم‌افزارها قابل ذکر است، صرفه‌جویی در وقت محققان و دانشجویان است</a:t>
            </a:r>
            <a:r>
              <a:rPr lang="fa-IR" dirty="0" smtClean="0">
                <a:cs typeface="B Nazanin" pitchFamily="2" charset="-78"/>
              </a:rPr>
              <a:t>.‬‬‬‬‬‬‬‬‬‬‬‬‬‬‬‬‬‬‬‬‬‬‬‬‬‬‬‬‬‬‬‬‬‬‬‬‬‬‬‬‬‬</a:t>
            </a:r>
            <a:br>
              <a:rPr lang="fa-IR" dirty="0" smtClean="0">
                <a:cs typeface="B Nazanin" pitchFamily="2" charset="-78"/>
              </a:rPr>
            </a:br>
            <a:endParaRPr lang="fa-IR" dirty="0" smtClean="0">
              <a:cs typeface="B Nazanin" pitchFamily="2" charset="-78"/>
            </a:endParaRP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762000"/>
          </a:xfrm>
        </p:spPr>
        <p:txBody>
          <a:bodyPr>
            <a:normAutofit/>
          </a:bodyPr>
          <a:lstStyle/>
          <a:p>
            <a:pPr algn="r" rtl="1"/>
            <a:r>
              <a:rPr lang="fa-IR" sz="2400" b="1" dirty="0" smtClean="0">
                <a:cs typeface="B Nazanin" pitchFamily="2" charset="-78"/>
              </a:rPr>
              <a:t>ویژگی‌های کلیدی این نرم‌افزارها</a:t>
            </a:r>
            <a:endParaRPr lang="en-US" sz="2400" dirty="0">
              <a:cs typeface="B Nazanin" pitchFamily="2" charset="-78"/>
            </a:endParaRPr>
          </a:p>
        </p:txBody>
      </p:sp>
      <p:sp>
        <p:nvSpPr>
          <p:cNvPr id="3" name="Content Placeholder 2"/>
          <p:cNvSpPr>
            <a:spLocks noGrp="1"/>
          </p:cNvSpPr>
          <p:nvPr>
            <p:ph idx="1"/>
          </p:nvPr>
        </p:nvSpPr>
        <p:spPr>
          <a:xfrm>
            <a:off x="457200" y="1447800"/>
            <a:ext cx="8229600" cy="5126736"/>
          </a:xfrm>
        </p:spPr>
        <p:txBody>
          <a:bodyPr>
            <a:normAutofit/>
          </a:bodyPr>
          <a:lstStyle/>
          <a:p>
            <a:pPr algn="r" rtl="1">
              <a:lnSpc>
                <a:spcPct val="150000"/>
              </a:lnSpc>
            </a:pPr>
            <a:r>
              <a:rPr lang="fa-IR" sz="2400" dirty="0" smtClean="0">
                <a:cs typeface="B Nazanin" pitchFamily="2" charset="-78"/>
              </a:rPr>
              <a:t>شامل یک بانک از منابع هستند که گاهی کتابخانه نامیده می‌شود.</a:t>
            </a:r>
          </a:p>
          <a:p>
            <a:pPr algn="r" rtl="1">
              <a:lnSpc>
                <a:spcPct val="150000"/>
              </a:lnSpc>
            </a:pPr>
            <a:r>
              <a:rPr lang="fa-IR" sz="2400" dirty="0" smtClean="0">
                <a:cs typeface="B Nazanin" pitchFamily="2" charset="-78"/>
              </a:rPr>
              <a:t> می‌توانند منابع را از انواع گوناگون و مختلفی از فرمت‌ها و شکل‌ها منتقل کنند.</a:t>
            </a:r>
          </a:p>
          <a:p>
            <a:pPr algn="r" rtl="1">
              <a:lnSpc>
                <a:spcPct val="150000"/>
              </a:lnSpc>
            </a:pPr>
            <a:r>
              <a:rPr lang="fa-IR" sz="2400" dirty="0" smtClean="0">
                <a:cs typeface="B Nazanin" pitchFamily="2" charset="-78"/>
              </a:rPr>
              <a:t> همزمان با این‌که شما در حال نوشتن هستید، قابل به کارگیری هستند‌.</a:t>
            </a:r>
          </a:p>
          <a:p>
            <a:pPr algn="r" rtl="1">
              <a:lnSpc>
                <a:spcPct val="150000"/>
              </a:lnSpc>
            </a:pPr>
            <a:r>
              <a:rPr lang="fa-IR" sz="2400" dirty="0" smtClean="0">
                <a:cs typeface="B Nazanin" pitchFamily="2" charset="-78"/>
              </a:rPr>
              <a:t> قابلیت ایجاد و تولید اطلاعات کتاب‌شناختی و فهرست منابع مطالعه‌شده را بر اساس سبک‌های مختلف منبع‌دهی و با هدف چاپ یا واگذاری دارا می‌باشند.</a:t>
            </a:r>
          </a:p>
          <a:p>
            <a:pPr algn="r" rtl="1">
              <a:lnSpc>
                <a:spcPct val="150000"/>
              </a:lnSpc>
            </a:pPr>
            <a:r>
              <a:rPr lang="fa-IR" sz="2400" dirty="0" smtClean="0">
                <a:cs typeface="B Nazanin" pitchFamily="2" charset="-78"/>
              </a:rPr>
              <a:t> می‌توانند رکوردهای مورد نظر را از فرمت پی. دی. اف جستجو کرده و منتقل کنند.</a:t>
            </a:r>
            <a:endParaRPr lang="fa-IR" sz="2400" dirty="0">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1112</TotalTime>
  <Words>3489</Words>
  <Application>Microsoft Office PowerPoint</Application>
  <PresentationFormat>On-screen Show (4:3)</PresentationFormat>
  <Paragraphs>200</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Urban</vt:lpstr>
      <vt:lpstr>با نام ایزد منان </vt:lpstr>
      <vt:lpstr>منبع: ‫نرگس صحرائی. (۱۳۹۱، ۲۶ آذر). معرفی نرم‌افزارهای مدیریت استناددهی.  فصلنامه ره آورد نور، )۴۰(، ۴۰ .</vt:lpstr>
      <vt:lpstr>چکیده</vt:lpstr>
      <vt:lpstr>چکیده</vt:lpstr>
      <vt:lpstr>مقدمه</vt:lpstr>
      <vt:lpstr>مقدمه</vt:lpstr>
      <vt:lpstr>نرم‌افزار مدیریت منبع</vt:lpstr>
      <vt:lpstr>نرم‌افزار مدیریت منبع</vt:lpstr>
      <vt:lpstr>ویژگی‌های کلیدی این نرم‌افزارها</vt:lpstr>
      <vt:lpstr>ایجاد پایگاه داده منابع‌</vt:lpstr>
      <vt:lpstr>انتقال مستقيم منابع از بانک کتاب‌شناختی</vt:lpstr>
      <vt:lpstr>استفاده از فیلترهای انتقال‌</vt:lpstr>
      <vt:lpstr>جستجوی منابع خارجی از داخل بسته نرم‌افزاری مدیریت منابع‌</vt:lpstr>
      <vt:lpstr>ذکر منبع در زمان نوشتن</vt:lpstr>
      <vt:lpstr>ذکر منبع در زمان نوشتن</vt:lpstr>
      <vt:lpstr>ویژگی‌های دیگر این نرم‌افزارها‌</vt:lpstr>
      <vt:lpstr>ویژگی‌های دیگر این نرم‌افزارها‌</vt:lpstr>
      <vt:lpstr> نرم‌افزارهاي مديريت استناددهي </vt:lpstr>
      <vt:lpstr>سیتاوی</vt:lpstr>
      <vt:lpstr>1. سی تا وی (Citavi)</vt:lpstr>
      <vt:lpstr>ویژگی‌های نرم‌افزار Citavi‌:</vt:lpstr>
      <vt:lpstr>ویژگی‌های نرم‌افزار Citavi‌:</vt:lpstr>
      <vt:lpstr>ویژگی‌های نرم‌افزار Citavi‌:</vt:lpstr>
      <vt:lpstr>ویژگی‌های نرم‌افزار Citavi‌:</vt:lpstr>
      <vt:lpstr>اندنوت </vt:lpstr>
      <vt:lpstr>2. اندنوت EndNote))</vt:lpstr>
      <vt:lpstr>ویژگی‌‌های اندنوت‌:</vt:lpstr>
      <vt:lpstr>ویژگی‌‌های اندنوت‌:</vt:lpstr>
      <vt:lpstr>ویژگی‌‌های اندنوت‌:</vt:lpstr>
      <vt:lpstr>گفتني است كه اندنوت دو نسخه دارد‌: </vt:lpstr>
      <vt:lpstr>مندلی</vt:lpstr>
      <vt:lpstr>3. مندلی Mendeley))</vt:lpstr>
      <vt:lpstr>3. مندلی Mendeley))</vt:lpstr>
      <vt:lpstr>پژوهیار</vt:lpstr>
      <vt:lpstr>  4.پژوهیار pajoohyar))  </vt:lpstr>
      <vt:lpstr>پژوهیار pajoohyar))</vt:lpstr>
      <vt:lpstr>پايگاه‌های فارسی‌:</vt:lpstr>
      <vt:lpstr>پايگاه‌های انگلیسی‌:</vt:lpstr>
      <vt:lpstr>5. رفرنس منیجر Reference manager))</vt:lpstr>
      <vt:lpstr>ورود اطلاعات منابع و مراجع در این نرم‌افزار، به دو گونه قابل انجام است‌: </vt:lpstr>
      <vt:lpstr>6. رف ورکرز Ref Works))</vt:lpstr>
      <vt:lpstr>ویژگی‌های این نرم‌افزار‌:</vt:lpstr>
      <vt:lpstr>زوترو</vt:lpstr>
      <vt:lpstr>7. زوترو Zotero))</vt:lpstr>
      <vt:lpstr> زوترو Zotero))</vt:lpstr>
      <vt:lpstr>منابع:</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fatemeh sadeghlo</dc:creator>
  <cp:lastModifiedBy>f.sadeghlo</cp:lastModifiedBy>
  <cp:revision>153</cp:revision>
  <dcterms:created xsi:type="dcterms:W3CDTF">2006-08-16T00:00:00Z</dcterms:created>
  <dcterms:modified xsi:type="dcterms:W3CDTF">2019-07-31T05:14:00Z</dcterms:modified>
</cp:coreProperties>
</file>