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2" d="100"/>
          <a:sy n="52" d="100"/>
        </p:scale>
        <p:origin x="-546"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34E9F340-B3A6-44F0-A97C-26D0DD14150F}"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41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85069F-1534-4EAF-AFD8-C79D53D42DC3}" type="datetimeFigureOut">
              <a:rPr lang="fa-IR" smtClean="0"/>
              <a:t>1441/04/04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E9F340-B3A6-44F0-A97C-26D0DD14150F}" type="slidenum">
              <a:rPr lang="fa-IR" smtClean="0"/>
              <a:t>‹#›</a:t>
            </a:fld>
            <a:endParaRPr lang="fa-IR"/>
          </a:p>
        </p:txBody>
      </p:sp>
    </p:spTree>
    <p:extLst>
      <p:ext uri="{BB962C8B-B14F-4D97-AF65-F5344CB8AC3E}">
        <p14:creationId xmlns:p14="http://schemas.microsoft.com/office/powerpoint/2010/main" val="376840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82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32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spTree>
    <p:extLst>
      <p:ext uri="{BB962C8B-B14F-4D97-AF65-F5344CB8AC3E}">
        <p14:creationId xmlns:p14="http://schemas.microsoft.com/office/powerpoint/2010/main" val="365887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424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524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3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spTree>
    <p:extLst>
      <p:ext uri="{BB962C8B-B14F-4D97-AF65-F5344CB8AC3E}">
        <p14:creationId xmlns:p14="http://schemas.microsoft.com/office/powerpoint/2010/main" val="420415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85069F-1534-4EAF-AFD8-C79D53D42DC3}" type="datetimeFigureOut">
              <a:rPr lang="fa-IR" smtClean="0"/>
              <a:t>1441/04/04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4E9F340-B3A6-44F0-A97C-26D0DD14150F}"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70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85069F-1534-4EAF-AFD8-C79D53D42DC3}" type="datetimeFigureOut">
              <a:rPr lang="fa-IR" smtClean="0"/>
              <a:t>1441/04/04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E9F340-B3A6-44F0-A97C-26D0DD14150F}" type="slidenum">
              <a:rPr lang="fa-IR" smtClean="0"/>
              <a:t>‹#›</a:t>
            </a:fld>
            <a:endParaRPr lang="fa-IR"/>
          </a:p>
        </p:txBody>
      </p:sp>
    </p:spTree>
    <p:extLst>
      <p:ext uri="{BB962C8B-B14F-4D97-AF65-F5344CB8AC3E}">
        <p14:creationId xmlns:p14="http://schemas.microsoft.com/office/powerpoint/2010/main" val="65945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85069F-1534-4EAF-AFD8-C79D53D42DC3}" type="datetimeFigureOut">
              <a:rPr lang="fa-IR" smtClean="0"/>
              <a:t>1441/04/04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4E9F340-B3A6-44F0-A97C-26D0DD14150F}"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44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85069F-1534-4EAF-AFD8-C79D53D42DC3}" type="datetimeFigureOut">
              <a:rPr lang="fa-IR" smtClean="0"/>
              <a:t>1441/04/04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4E9F340-B3A6-44F0-A97C-26D0DD14150F}"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23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5069F-1534-4EAF-AFD8-C79D53D42DC3}" type="datetimeFigureOut">
              <a:rPr lang="fa-IR" smtClean="0"/>
              <a:t>1441/04/04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4E9F340-B3A6-44F0-A97C-26D0DD14150F}" type="slidenum">
              <a:rPr lang="fa-IR" smtClean="0"/>
              <a:t>‹#›</a:t>
            </a:fld>
            <a:endParaRPr lang="fa-IR"/>
          </a:p>
        </p:txBody>
      </p:sp>
    </p:spTree>
    <p:extLst>
      <p:ext uri="{BB962C8B-B14F-4D97-AF65-F5344CB8AC3E}">
        <p14:creationId xmlns:p14="http://schemas.microsoft.com/office/powerpoint/2010/main" val="414313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85069F-1534-4EAF-AFD8-C79D53D42DC3}" type="datetimeFigureOut">
              <a:rPr lang="fa-IR" smtClean="0"/>
              <a:t>1441/04/04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E9F340-B3A6-44F0-A97C-26D0DD14150F}"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34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85069F-1534-4EAF-AFD8-C79D53D42DC3}" type="datetimeFigureOut">
              <a:rPr lang="fa-IR" smtClean="0"/>
              <a:t>1441/04/04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4E9F340-B3A6-44F0-A97C-26D0DD14150F}" type="slidenum">
              <a:rPr lang="fa-IR" smtClean="0"/>
              <a:t>‹#›</a:t>
            </a:fld>
            <a:endParaRPr lang="fa-IR"/>
          </a:p>
        </p:txBody>
      </p:sp>
    </p:spTree>
    <p:extLst>
      <p:ext uri="{BB962C8B-B14F-4D97-AF65-F5344CB8AC3E}">
        <p14:creationId xmlns:p14="http://schemas.microsoft.com/office/powerpoint/2010/main" val="112870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85069F-1534-4EAF-AFD8-C79D53D42DC3}" type="datetimeFigureOut">
              <a:rPr lang="fa-IR" smtClean="0"/>
              <a:t>1441/04/04</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E9F340-B3A6-44F0-A97C-26D0DD14150F}" type="slidenum">
              <a:rPr lang="fa-IR" smtClean="0"/>
              <a:t>‹#›</a:t>
            </a:fld>
            <a:endParaRPr lang="fa-IR"/>
          </a:p>
        </p:txBody>
      </p:sp>
    </p:spTree>
    <p:extLst>
      <p:ext uri="{BB962C8B-B14F-4D97-AF65-F5344CB8AC3E}">
        <p14:creationId xmlns:p14="http://schemas.microsoft.com/office/powerpoint/2010/main" val="3523916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5550" y="1706539"/>
            <a:ext cx="6815669" cy="1515533"/>
          </a:xfrm>
        </p:spPr>
        <p:txBody>
          <a:bodyPr/>
          <a:lstStyle/>
          <a:p>
            <a:r>
              <a:rPr lang="fa-IR" dirty="0" smtClean="0">
                <a:cs typeface="B Titr" panose="00000700000000000000" pitchFamily="2" charset="-78"/>
              </a:rPr>
              <a:t>آموزش کار با نرم افزار پارس آذرخش</a:t>
            </a:r>
            <a:endParaRPr lang="fa-IR" dirty="0">
              <a:cs typeface="B Titr" panose="00000700000000000000" pitchFamily="2" charset="-78"/>
            </a:endParaRPr>
          </a:p>
        </p:txBody>
      </p:sp>
      <p:sp>
        <p:nvSpPr>
          <p:cNvPr id="3" name="Subtitle 2"/>
          <p:cNvSpPr>
            <a:spLocks noGrp="1"/>
          </p:cNvSpPr>
          <p:nvPr>
            <p:ph type="subTitle" idx="1"/>
          </p:nvPr>
        </p:nvSpPr>
        <p:spPr>
          <a:xfrm>
            <a:off x="2692398" y="3639312"/>
            <a:ext cx="6908802" cy="1628147"/>
          </a:xfrm>
        </p:spPr>
        <p:txBody>
          <a:bodyPr>
            <a:normAutofit fontScale="77500" lnSpcReduction="20000"/>
          </a:bodyPr>
          <a:lstStyle/>
          <a:p>
            <a:r>
              <a:rPr lang="fa-IR" sz="3200" dirty="0" smtClean="0">
                <a:cs typeface="B Yekan" panose="00000400000000000000" pitchFamily="2" charset="-78"/>
              </a:rPr>
              <a:t>تهیه وتنظیم:</a:t>
            </a:r>
          </a:p>
          <a:p>
            <a:r>
              <a:rPr lang="fa-IR" sz="3200" dirty="0" smtClean="0">
                <a:cs typeface="B Yekan" panose="00000400000000000000" pitchFamily="2" charset="-78"/>
              </a:rPr>
              <a:t>کتابخانه دانشکده پیراپزشکی دانشگاه علوم پزشکی </a:t>
            </a:r>
            <a:r>
              <a:rPr lang="fa-IR" sz="3200" dirty="0" smtClean="0">
                <a:cs typeface="B Yekan" panose="00000400000000000000" pitchFamily="2" charset="-78"/>
              </a:rPr>
              <a:t>البرز</a:t>
            </a:r>
          </a:p>
          <a:p>
            <a:r>
              <a:rPr lang="fa-IR" sz="3200" smtClean="0">
                <a:cs typeface="B Yekan" panose="00000400000000000000" pitchFamily="2" charset="-78"/>
              </a:rPr>
              <a:t>شراره فرطوسی</a:t>
            </a:r>
            <a:endParaRPr lang="fa-IR" sz="3200" dirty="0">
              <a:cs typeface="B Yeka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031"/>
            <a:ext cx="2122989" cy="1758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719" y="-277760"/>
            <a:ext cx="2285714" cy="2539682"/>
          </a:xfrm>
          <a:prstGeom prst="rect">
            <a:avLst/>
          </a:prstGeom>
        </p:spPr>
      </p:pic>
    </p:spTree>
    <p:extLst>
      <p:ext uri="{BB962C8B-B14F-4D97-AF65-F5344CB8AC3E}">
        <p14:creationId xmlns:p14="http://schemas.microsoft.com/office/powerpoint/2010/main" val="411121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solidFill>
                  <a:srgbClr val="FF0000"/>
                </a:solidFill>
                <a:cs typeface="B Titr" panose="00000700000000000000" pitchFamily="2" charset="-78"/>
              </a:rPr>
              <a:t>ج . جستجوی </a:t>
            </a:r>
            <a:r>
              <a:rPr lang="fa-IR" b="1" dirty="0" smtClean="0">
                <a:solidFill>
                  <a:srgbClr val="FF0000"/>
                </a:solidFill>
                <a:cs typeface="B Titr" panose="00000700000000000000" pitchFamily="2" charset="-78"/>
              </a:rPr>
              <a:t>پیشرفته2 </a:t>
            </a:r>
            <a:r>
              <a:rPr lang="fa-IR" b="1" dirty="0">
                <a:solidFill>
                  <a:srgbClr val="FF0000"/>
                </a:solidFill>
                <a:cs typeface="B Titr" panose="00000700000000000000" pitchFamily="2" charset="-78"/>
              </a:rPr>
              <a:t>:</a:t>
            </a:r>
            <a:r>
              <a:rPr lang="fa-IR" dirty="0">
                <a:solidFill>
                  <a:srgbClr val="FF0000"/>
                </a:solidFill>
                <a:cs typeface="B Titr" panose="00000700000000000000" pitchFamily="2" charset="-78"/>
              </a:rPr>
              <a:t> </a:t>
            </a:r>
          </a:p>
        </p:txBody>
      </p:sp>
      <p:sp>
        <p:nvSpPr>
          <p:cNvPr id="3" name="Content Placeholder 2"/>
          <p:cNvSpPr>
            <a:spLocks noGrp="1"/>
          </p:cNvSpPr>
          <p:nvPr>
            <p:ph idx="1"/>
          </p:nvPr>
        </p:nvSpPr>
        <p:spPr/>
        <p:txBody>
          <a:bodyPr>
            <a:normAutofit/>
          </a:bodyPr>
          <a:lstStyle/>
          <a:p>
            <a:pPr marL="0" indent="0">
              <a:buNone/>
            </a:pPr>
            <a:r>
              <a:rPr lang="fa-IR" sz="2000" dirty="0">
                <a:cs typeface="B Yekan" panose="00000400000000000000" pitchFamily="2" charset="-78"/>
              </a:rPr>
              <a:t>برای جستجوی اطلاعات فارسی یا لاتین در مدخل های مختلف نشانگر ماوس را روی گزینه جستجوی</a:t>
            </a:r>
            <a:br>
              <a:rPr lang="fa-IR" sz="2000" dirty="0">
                <a:cs typeface="B Yekan" panose="00000400000000000000" pitchFamily="2" charset="-78"/>
              </a:rPr>
            </a:br>
            <a:r>
              <a:rPr lang="fa-IR" sz="2000" dirty="0">
                <a:cs typeface="B Yekan" panose="00000400000000000000" pitchFamily="2" charset="-78"/>
              </a:rPr>
              <a:t>پیشرفته فارسی یا لاتین 2قرار داده، کلیک کنید.</a:t>
            </a:r>
            <a:br>
              <a:rPr lang="fa-IR" sz="2000" dirty="0">
                <a:cs typeface="B Yekan" panose="00000400000000000000" pitchFamily="2" charset="-78"/>
              </a:rPr>
            </a:br>
            <a:r>
              <a:rPr lang="fa-IR" sz="2000" dirty="0">
                <a:cs typeface="B Yekan" panose="00000400000000000000" pitchFamily="2" charset="-78"/>
              </a:rPr>
              <a:t>در این جستجو امکانات بیشتری مانند ذخیره فرمول </a:t>
            </a:r>
            <a:r>
              <a:rPr lang="en-US" sz="2000" dirty="0" smtClean="0">
                <a:cs typeface="B Yekan" panose="00000400000000000000" pitchFamily="2" charset="-78"/>
              </a:rPr>
              <a:t>Save </a:t>
            </a:r>
            <a:r>
              <a:rPr lang="en-US" sz="2000" dirty="0">
                <a:cs typeface="B Yekan" panose="00000400000000000000" pitchFamily="2" charset="-78"/>
              </a:rPr>
              <a:t>Formula</a:t>
            </a:r>
            <a:r>
              <a:rPr lang="fa-IR" sz="2000" dirty="0">
                <a:cs typeface="B Yekan" panose="00000400000000000000" pitchFamily="2" charset="-78"/>
              </a:rPr>
              <a:t>بازیابی فرمول </a:t>
            </a:r>
            <a:r>
              <a:rPr lang="en-US" sz="2000" dirty="0" err="1" smtClean="0">
                <a:cs typeface="B Yekan" panose="00000400000000000000" pitchFamily="2" charset="-78"/>
              </a:rPr>
              <a:t>Rrload</a:t>
            </a:r>
            <a:r>
              <a:rPr lang="en-US" sz="2000" dirty="0" smtClean="0">
                <a:cs typeface="B Yekan" panose="00000400000000000000" pitchFamily="2" charset="-78"/>
              </a:rPr>
              <a:t> </a:t>
            </a:r>
            <a:r>
              <a:rPr lang="en-US" sz="2000" dirty="0">
                <a:cs typeface="B Yekan" panose="00000400000000000000" pitchFamily="2" charset="-78"/>
              </a:rPr>
              <a:t>Formula</a:t>
            </a:r>
            <a:br>
              <a:rPr lang="en-US" sz="2000" dirty="0">
                <a:cs typeface="B Yekan" panose="00000400000000000000" pitchFamily="2" charset="-78"/>
              </a:rPr>
            </a:br>
            <a:r>
              <a:rPr lang="fa-IR" sz="2000" dirty="0">
                <a:cs typeface="B Yekan" panose="00000400000000000000" pitchFamily="2" charset="-78"/>
              </a:rPr>
              <a:t>و جستجوی قبلی </a:t>
            </a:r>
            <a:r>
              <a:rPr lang="en-US" sz="2000" dirty="0" smtClean="0">
                <a:cs typeface="B Yekan" panose="00000400000000000000" pitchFamily="2" charset="-78"/>
              </a:rPr>
              <a:t>History</a:t>
            </a:r>
            <a:r>
              <a:rPr lang="fa-IR" sz="2000" dirty="0">
                <a:cs typeface="B Yekan" panose="00000400000000000000" pitchFamily="2" charset="-78"/>
              </a:rPr>
              <a:t>وجود دارد.</a:t>
            </a:r>
            <a:br>
              <a:rPr lang="fa-IR" sz="2000" dirty="0">
                <a:cs typeface="B Yekan" panose="00000400000000000000" pitchFamily="2" charset="-78"/>
              </a:rPr>
            </a:br>
            <a:r>
              <a:rPr lang="fa-IR" sz="2000" b="1" dirty="0">
                <a:cs typeface="B Yekan" panose="00000400000000000000" pitchFamily="2" charset="-78"/>
              </a:rPr>
              <a:t>جستجوی قبلی </a:t>
            </a:r>
            <a:r>
              <a:rPr lang="en-US" sz="2000" b="1" dirty="0" smtClean="0">
                <a:cs typeface="B Yekan" panose="00000400000000000000" pitchFamily="2" charset="-78"/>
              </a:rPr>
              <a:t>History</a:t>
            </a:r>
            <a:r>
              <a:rPr lang="fa-IR" sz="2000" dirty="0">
                <a:cs typeface="B Yekan" panose="00000400000000000000" pitchFamily="2" charset="-78"/>
              </a:rPr>
              <a:t>در جستجوی قبلی نتایج جست و جو های را نشان میدهد که تا قبل از خارج </a:t>
            </a:r>
            <a:r>
              <a:rPr lang="fa-IR" sz="2000" dirty="0" smtClean="0">
                <a:cs typeface="B Yekan" panose="00000400000000000000" pitchFamily="2" charset="-78"/>
              </a:rPr>
              <a:t>شدن از </a:t>
            </a:r>
            <a:r>
              <a:rPr lang="fa-IR" sz="2000" dirty="0">
                <a:cs typeface="B Yekan" panose="00000400000000000000" pitchFamily="2" charset="-78"/>
              </a:rPr>
              <a:t>برنامه انجام داده </a:t>
            </a:r>
            <a:r>
              <a:rPr lang="fa-IR" sz="2000" dirty="0" smtClean="0">
                <a:cs typeface="B Yekan" panose="00000400000000000000" pitchFamily="2" charset="-78"/>
              </a:rPr>
              <a:t>اید.</a:t>
            </a:r>
            <a:r>
              <a:rPr lang="fa-IR" sz="2000" dirty="0">
                <a:cs typeface="B Yekan" panose="00000400000000000000" pitchFamily="2" charset="-78"/>
              </a:rPr>
              <a:t/>
            </a:r>
            <a:br>
              <a:rPr lang="fa-IR" sz="2000" dirty="0">
                <a:cs typeface="B Yekan" panose="00000400000000000000" pitchFamily="2" charset="-78"/>
              </a:rPr>
            </a:br>
            <a:endParaRPr lang="fa-IR" sz="2000" dirty="0">
              <a:cs typeface="B Yekan" panose="00000400000000000000" pitchFamily="2" charset="-78"/>
            </a:endParaRPr>
          </a:p>
        </p:txBody>
      </p:sp>
    </p:spTree>
    <p:extLst>
      <p:ext uri="{BB962C8B-B14F-4D97-AF65-F5344CB8AC3E}">
        <p14:creationId xmlns:p14="http://schemas.microsoft.com/office/powerpoint/2010/main" val="75561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521" y="2579113"/>
            <a:ext cx="9601196" cy="4446313"/>
          </a:xfrm>
        </p:spPr>
        <p:txBody>
          <a:bodyPr>
            <a:normAutofit/>
          </a:bodyPr>
          <a:lstStyle/>
          <a:p>
            <a:pPr marL="0" indent="0">
              <a:buNone/>
            </a:pPr>
            <a:r>
              <a:rPr lang="fa-IR" sz="2000" b="1" dirty="0">
                <a:solidFill>
                  <a:srgbClr val="FF0000"/>
                </a:solidFill>
                <a:cs typeface="B Yekan" panose="00000400000000000000" pitchFamily="2" charset="-78"/>
              </a:rPr>
              <a:t>بازیابی فرمول </a:t>
            </a:r>
            <a:r>
              <a:rPr lang="en-US" sz="2000" b="1" dirty="0" smtClean="0">
                <a:solidFill>
                  <a:srgbClr val="FF0000"/>
                </a:solidFill>
                <a:cs typeface="B Yekan" panose="00000400000000000000" pitchFamily="2" charset="-78"/>
              </a:rPr>
              <a:t>(</a:t>
            </a:r>
            <a:r>
              <a:rPr lang="en-US" sz="2000" b="1" dirty="0" err="1" smtClean="0">
                <a:solidFill>
                  <a:srgbClr val="FF0000"/>
                </a:solidFill>
                <a:cs typeface="B Yekan" panose="00000400000000000000" pitchFamily="2" charset="-78"/>
              </a:rPr>
              <a:t>Rrload</a:t>
            </a:r>
            <a:r>
              <a:rPr lang="en-US" sz="2000" b="1" dirty="0" smtClean="0">
                <a:solidFill>
                  <a:srgbClr val="FF0000"/>
                </a:solidFill>
                <a:cs typeface="B Yekan" panose="00000400000000000000" pitchFamily="2" charset="-78"/>
              </a:rPr>
              <a:t> Formula)</a:t>
            </a:r>
            <a:r>
              <a:rPr lang="fa-IR" sz="2000" b="1" dirty="0" smtClean="0">
                <a:cs typeface="B Yekan" panose="00000400000000000000" pitchFamily="2" charset="-78"/>
              </a:rPr>
              <a:t>:</a:t>
            </a:r>
            <a:r>
              <a:rPr lang="fa-IR" sz="2000" dirty="0" smtClean="0">
                <a:cs typeface="B Yekan" panose="00000400000000000000" pitchFamily="2" charset="-78"/>
              </a:rPr>
              <a:t>مانند </a:t>
            </a:r>
            <a:r>
              <a:rPr lang="fa-IR" sz="2000" dirty="0">
                <a:cs typeface="B Yekan" panose="00000400000000000000" pitchFamily="2" charset="-78"/>
              </a:rPr>
              <a:t>جستجوی قبلی عمل می کند با این تفاوت که اگر در </a:t>
            </a:r>
            <a:r>
              <a:rPr lang="fa-IR" sz="2000" dirty="0" smtClean="0">
                <a:cs typeface="B Yekan" panose="00000400000000000000" pitchFamily="2" charset="-78"/>
              </a:rPr>
              <a:t>بازیابی فرمول </a:t>
            </a:r>
            <a:r>
              <a:rPr lang="fa-IR" sz="2000" dirty="0">
                <a:cs typeface="B Yekan" panose="00000400000000000000" pitchFamily="2" charset="-78"/>
              </a:rPr>
              <a:t>بعد از انجام هر جستجو، آن را ذخیره کنید در بازیابی فرمول باقی می ماند و حتی بعد ازخارج شدن از </a:t>
            </a:r>
            <a:r>
              <a:rPr lang="fa-IR" sz="2000" dirty="0" smtClean="0">
                <a:cs typeface="B Yekan" panose="00000400000000000000" pitchFamily="2" charset="-78"/>
              </a:rPr>
              <a:t>برنامه نیز </a:t>
            </a:r>
            <a:r>
              <a:rPr lang="fa-IR" sz="2000" dirty="0">
                <a:cs typeface="B Yekan" panose="00000400000000000000" pitchFamily="2" charset="-78"/>
              </a:rPr>
              <a:t>در لیست بازیابی فرمول باقی می ماند و شما می توانید از آن استفاده کنید.</a:t>
            </a:r>
            <a:br>
              <a:rPr lang="fa-IR" sz="2000" dirty="0">
                <a:cs typeface="B Yekan" panose="00000400000000000000" pitchFamily="2" charset="-78"/>
              </a:rPr>
            </a:br>
            <a:r>
              <a:rPr lang="fa-IR" sz="2000" b="1" dirty="0">
                <a:solidFill>
                  <a:srgbClr val="FF0000"/>
                </a:solidFill>
                <a:cs typeface="B Yekan" panose="00000400000000000000" pitchFamily="2" charset="-78"/>
              </a:rPr>
              <a:t>ذخیره فرمول </a:t>
            </a:r>
            <a:r>
              <a:rPr lang="fa-IR" sz="2000" b="1" dirty="0" smtClean="0">
                <a:solidFill>
                  <a:srgbClr val="FF0000"/>
                </a:solidFill>
                <a:cs typeface="B Yekan" panose="00000400000000000000" pitchFamily="2" charset="-78"/>
              </a:rPr>
              <a:t>(</a:t>
            </a:r>
            <a:r>
              <a:rPr lang="en-US" sz="2000" b="1" dirty="0" smtClean="0">
                <a:solidFill>
                  <a:srgbClr val="FF0000"/>
                </a:solidFill>
                <a:cs typeface="B Yekan" panose="00000400000000000000" pitchFamily="2" charset="-78"/>
              </a:rPr>
              <a:t>:(Save </a:t>
            </a:r>
            <a:r>
              <a:rPr lang="en-US" sz="2000" b="1" dirty="0">
                <a:solidFill>
                  <a:srgbClr val="FF0000"/>
                </a:solidFill>
                <a:cs typeface="B Yekan" panose="00000400000000000000" pitchFamily="2" charset="-78"/>
              </a:rPr>
              <a:t>Formula</a:t>
            </a:r>
            <a:r>
              <a:rPr lang="fa-IR" sz="2000" dirty="0">
                <a:cs typeface="B Yekan" panose="00000400000000000000" pitchFamily="2" charset="-78"/>
              </a:rPr>
              <a:t>برای اینکه نتیجه یک جستجو را در فرمول بازیابی داشته باشید حتما آن را</a:t>
            </a:r>
            <a:br>
              <a:rPr lang="fa-IR" sz="2000" dirty="0">
                <a:cs typeface="B Yekan" panose="00000400000000000000" pitchFamily="2" charset="-78"/>
              </a:rPr>
            </a:br>
            <a:r>
              <a:rPr lang="fa-IR" sz="2000" dirty="0">
                <a:cs typeface="B Yekan" panose="00000400000000000000" pitchFamily="2" charset="-78"/>
              </a:rPr>
              <a:t>ذخیره کنید برای این کار روی کلید ذخیره فرمول یا </a:t>
            </a:r>
            <a:r>
              <a:rPr lang="en-US" sz="2000" dirty="0">
                <a:cs typeface="B Yekan" panose="00000400000000000000" pitchFamily="2" charset="-78"/>
              </a:rPr>
              <a:t>Save Formula</a:t>
            </a:r>
            <a:r>
              <a:rPr lang="fa-IR" sz="2000" dirty="0">
                <a:cs typeface="B Yekan" panose="00000400000000000000" pitchFamily="2" charset="-78"/>
              </a:rPr>
              <a:t>در منابع لاتین کلیک کنید </a:t>
            </a:r>
            <a:br>
              <a:rPr lang="fa-IR" sz="2000" dirty="0">
                <a:cs typeface="B Yekan" panose="00000400000000000000" pitchFamily="2" charset="-78"/>
              </a:rPr>
            </a:br>
            <a:endParaRPr lang="fa-IR" sz="2000" dirty="0">
              <a:cs typeface="B Yekan" panose="00000400000000000000" pitchFamily="2" charset="-78"/>
            </a:endParaRPr>
          </a:p>
        </p:txBody>
      </p:sp>
    </p:spTree>
    <p:extLst>
      <p:ext uri="{BB962C8B-B14F-4D97-AF65-F5344CB8AC3E}">
        <p14:creationId xmlns:p14="http://schemas.microsoft.com/office/powerpoint/2010/main" val="21374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704" y="1428460"/>
            <a:ext cx="4991017" cy="42526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18" y="1428461"/>
            <a:ext cx="4917877" cy="4252600"/>
          </a:xfrm>
          <a:prstGeom prst="rect">
            <a:avLst/>
          </a:prstGeom>
        </p:spPr>
      </p:pic>
    </p:spTree>
    <p:extLst>
      <p:ext uri="{BB962C8B-B14F-4D97-AF65-F5344CB8AC3E}">
        <p14:creationId xmlns:p14="http://schemas.microsoft.com/office/powerpoint/2010/main" val="267584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372" y="1359197"/>
            <a:ext cx="9601196" cy="3318936"/>
          </a:xfrm>
        </p:spPr>
        <p:txBody>
          <a:bodyPr>
            <a:normAutofit fontScale="92500" lnSpcReduction="10000"/>
          </a:bodyPr>
          <a:lstStyle/>
          <a:p>
            <a:r>
              <a:rPr lang="fa-IR" dirty="0">
                <a:cs typeface="B Yekan" panose="00000400000000000000" pitchFamily="2" charset="-78"/>
              </a:rPr>
              <a:t>هنگام جستجو می توانید یک واژه را به تنهایی جست و جو کنید، همچنین می توانید چند واژه را با هم به</a:t>
            </a:r>
            <a:br>
              <a:rPr lang="fa-IR" dirty="0">
                <a:cs typeface="B Yekan" panose="00000400000000000000" pitchFamily="2" charset="-78"/>
              </a:rPr>
            </a:br>
            <a:r>
              <a:rPr lang="fa-IR" dirty="0">
                <a:cs typeface="B Yekan" panose="00000400000000000000" pitchFamily="2" charset="-78"/>
              </a:rPr>
              <a:t>صورت ترکیبی جستجو کنید. جستجوی ترکیبی چند واژه با هم به کمک عملگر های مختلف انجام می گیرد.</a:t>
            </a:r>
            <a:br>
              <a:rPr lang="fa-IR" dirty="0">
                <a:cs typeface="B Yekan" panose="00000400000000000000" pitchFamily="2" charset="-78"/>
              </a:rPr>
            </a:br>
            <a:r>
              <a:rPr lang="fa-IR" dirty="0">
                <a:cs typeface="B Yekan" panose="00000400000000000000" pitchFamily="2" charset="-78"/>
              </a:rPr>
              <a:t>زبان جستجو در این نرم افزار بر پایه جبر بولین </a:t>
            </a:r>
            <a:r>
              <a:rPr lang="en-US" dirty="0" smtClean="0">
                <a:cs typeface="B Yekan" panose="00000400000000000000" pitchFamily="2" charset="-78"/>
              </a:rPr>
              <a:t>Boolean </a:t>
            </a:r>
            <a:r>
              <a:rPr lang="en-US" dirty="0">
                <a:cs typeface="B Yekan" panose="00000400000000000000" pitchFamily="2" charset="-78"/>
              </a:rPr>
              <a:t>Algebra</a:t>
            </a:r>
            <a:r>
              <a:rPr lang="fa-IR" dirty="0">
                <a:cs typeface="B Yekan" panose="00000400000000000000" pitchFamily="2" charset="-78"/>
              </a:rPr>
              <a:t>بنا شده است. با استفاده از</a:t>
            </a:r>
            <a:br>
              <a:rPr lang="fa-IR" dirty="0">
                <a:cs typeface="B Yekan" panose="00000400000000000000" pitchFamily="2" charset="-78"/>
              </a:rPr>
            </a:br>
            <a:r>
              <a:rPr lang="fa-IR" dirty="0">
                <a:cs typeface="B Yekan" panose="00000400000000000000" pitchFamily="2" charset="-78"/>
              </a:rPr>
              <a:t>عملگرهای بولین </a:t>
            </a:r>
            <a:r>
              <a:rPr lang="en-US" dirty="0" smtClean="0">
                <a:cs typeface="B Yekan" panose="00000400000000000000" pitchFamily="2" charset="-78"/>
              </a:rPr>
              <a:t>Boolean </a:t>
            </a:r>
            <a:r>
              <a:rPr lang="en-US" dirty="0">
                <a:cs typeface="B Yekan" panose="00000400000000000000" pitchFamily="2" charset="-78"/>
              </a:rPr>
              <a:t>Operators</a:t>
            </a:r>
            <a:r>
              <a:rPr lang="fa-IR" dirty="0">
                <a:cs typeface="B Yekan" panose="00000400000000000000" pitchFamily="2" charset="-78"/>
              </a:rPr>
              <a:t>و ریاضی می توانید چندین کلمه را باهم به صورت ترکیبی جستجو</a:t>
            </a:r>
            <a:br>
              <a:rPr lang="fa-IR" dirty="0">
                <a:cs typeface="B Yekan" panose="00000400000000000000" pitchFamily="2" charset="-78"/>
              </a:rPr>
            </a:br>
            <a:r>
              <a:rPr lang="fa-IR" dirty="0">
                <a:cs typeface="B Yekan" panose="00000400000000000000" pitchFamily="2" charset="-78"/>
              </a:rPr>
              <a:t>نمایید. عملگرهایی که در این نرم افزار مورد استفاده قرار می گیرند </a:t>
            </a:r>
            <a:br>
              <a:rPr lang="fa-IR" dirty="0">
                <a:cs typeface="B Yekan" panose="00000400000000000000" pitchFamily="2" charset="-78"/>
              </a:rPr>
            </a:br>
            <a:endParaRPr lang="fa-IR"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908" y="3216783"/>
            <a:ext cx="3157860" cy="2922700"/>
          </a:xfrm>
          <a:prstGeom prst="rect">
            <a:avLst/>
          </a:prstGeom>
        </p:spPr>
      </p:pic>
    </p:spTree>
    <p:extLst>
      <p:ext uri="{BB962C8B-B14F-4D97-AF65-F5344CB8AC3E}">
        <p14:creationId xmlns:p14="http://schemas.microsoft.com/office/powerpoint/2010/main" val="414291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004552"/>
            <a:ext cx="9601196" cy="4871316"/>
          </a:xfrm>
        </p:spPr>
        <p:txBody>
          <a:bodyPr>
            <a:normAutofit fontScale="92500" lnSpcReduction="10000"/>
          </a:bodyPr>
          <a:lstStyle/>
          <a:p>
            <a:r>
              <a:rPr lang="fa-IR" dirty="0">
                <a:cs typeface="B Yekan" panose="00000400000000000000" pitchFamily="2" charset="-78"/>
              </a:rPr>
              <a:t>فرض کنید می خواهید دو واژه الف و ب را جستجو نمایید. نحوه استفاده از عملگر های بولین برای</a:t>
            </a:r>
            <a:br>
              <a:rPr lang="fa-IR" dirty="0">
                <a:cs typeface="B Yekan" panose="00000400000000000000" pitchFamily="2" charset="-78"/>
              </a:rPr>
            </a:br>
            <a:r>
              <a:rPr lang="fa-IR" dirty="0">
                <a:cs typeface="B Yekan" panose="00000400000000000000" pitchFamily="2" charset="-78"/>
              </a:rPr>
              <a:t>جستجوی ترکیبی این دو واژه به قرار زیر است:</a:t>
            </a:r>
            <a:br>
              <a:rPr lang="fa-IR" dirty="0">
                <a:cs typeface="B Yekan" panose="00000400000000000000" pitchFamily="2" charset="-78"/>
              </a:rPr>
            </a:br>
            <a:r>
              <a:rPr lang="fa-IR" b="1" dirty="0" smtClean="0">
                <a:cs typeface="B Yekan" panose="00000400000000000000" pitchFamily="2" charset="-78"/>
              </a:rPr>
              <a:t> </a:t>
            </a:r>
            <a:r>
              <a:rPr lang="en-US" b="1" dirty="0" smtClean="0">
                <a:cs typeface="B Yekan" panose="00000400000000000000" pitchFamily="2" charset="-78"/>
              </a:rPr>
              <a:t>:</a:t>
            </a:r>
            <a:r>
              <a:rPr lang="en-US" b="1" dirty="0" smtClean="0">
                <a:solidFill>
                  <a:srgbClr val="FF0000"/>
                </a:solidFill>
                <a:cs typeface="B Yekan" panose="00000400000000000000" pitchFamily="2" charset="-78"/>
              </a:rPr>
              <a:t>AND</a:t>
            </a:r>
            <a:r>
              <a:rPr lang="fa-IR" dirty="0">
                <a:cs typeface="B Yekan" panose="00000400000000000000" pitchFamily="2" charset="-78"/>
              </a:rPr>
              <a:t>با قرار دادن علامت ستاره (</a:t>
            </a:r>
            <a:r>
              <a:rPr lang="fa-IR" dirty="0" smtClean="0">
                <a:cs typeface="B Yekan" panose="00000400000000000000" pitchFamily="2" charset="-78"/>
              </a:rPr>
              <a:t>*) </a:t>
            </a:r>
            <a:r>
              <a:rPr lang="fa-IR" dirty="0">
                <a:cs typeface="B Yekan" panose="00000400000000000000" pitchFamily="2" charset="-78"/>
              </a:rPr>
              <a:t>بین دو واژه، رکورد هایی بازیابی خواهند شد که در آن الزاما دو واژه</a:t>
            </a:r>
            <a:br>
              <a:rPr lang="fa-IR" dirty="0">
                <a:cs typeface="B Yekan" panose="00000400000000000000" pitchFamily="2" charset="-78"/>
              </a:rPr>
            </a:br>
            <a:r>
              <a:rPr lang="fa-IR" dirty="0">
                <a:cs typeface="B Yekan" panose="00000400000000000000" pitchFamily="2" charset="-78"/>
              </a:rPr>
              <a:t>الف و ب وجود داشته باشد. علامت </a:t>
            </a:r>
            <a:r>
              <a:rPr lang="fa-IR" dirty="0" smtClean="0">
                <a:cs typeface="B Yekan" panose="00000400000000000000" pitchFamily="2" charset="-78"/>
              </a:rPr>
              <a:t>(*) </a:t>
            </a:r>
            <a:r>
              <a:rPr lang="fa-IR" dirty="0">
                <a:cs typeface="B Yekan" panose="00000400000000000000" pitchFamily="2" charset="-78"/>
              </a:rPr>
              <a:t>با قبل و بعد خود نباید هیچ گونه فاصله ای داشته باشد.</a:t>
            </a:r>
            <a:br>
              <a:rPr lang="fa-IR" dirty="0">
                <a:cs typeface="B Yekan" panose="00000400000000000000" pitchFamily="2" charset="-78"/>
              </a:rPr>
            </a:br>
            <a:r>
              <a:rPr lang="en-US" b="1" dirty="0">
                <a:solidFill>
                  <a:srgbClr val="FF0000"/>
                </a:solidFill>
                <a:cs typeface="B Yekan" panose="00000400000000000000" pitchFamily="2" charset="-78"/>
              </a:rPr>
              <a:t>OR</a:t>
            </a:r>
            <a:r>
              <a:rPr lang="fa-IR" b="1" dirty="0" smtClean="0">
                <a:solidFill>
                  <a:srgbClr val="FF0000"/>
                </a:solidFill>
                <a:cs typeface="B Yekan" panose="00000400000000000000" pitchFamily="2" charset="-78"/>
              </a:rPr>
              <a:t> (+)</a:t>
            </a:r>
            <a:r>
              <a:rPr lang="en-US" b="1" dirty="0" smtClean="0">
                <a:cs typeface="B Yekan" panose="00000400000000000000" pitchFamily="2" charset="-78"/>
              </a:rPr>
              <a:t> :</a:t>
            </a:r>
            <a:r>
              <a:rPr lang="fa-IR" dirty="0" smtClean="0">
                <a:cs typeface="B Yekan" panose="00000400000000000000" pitchFamily="2" charset="-78"/>
              </a:rPr>
              <a:t>با </a:t>
            </a:r>
            <a:r>
              <a:rPr lang="fa-IR" dirty="0">
                <a:cs typeface="B Yekan" panose="00000400000000000000" pitchFamily="2" charset="-78"/>
              </a:rPr>
              <a:t>قرار دادن علامت ()+ بین دو واژه، رکورد هایی بازیابی خواهد شد که در آنها واژه الف یا ب وجود</a:t>
            </a:r>
            <a:br>
              <a:rPr lang="fa-IR" dirty="0">
                <a:cs typeface="B Yekan" panose="00000400000000000000" pitchFamily="2" charset="-78"/>
              </a:rPr>
            </a:br>
            <a:r>
              <a:rPr lang="fa-IR" dirty="0">
                <a:cs typeface="B Yekan" panose="00000400000000000000" pitchFamily="2" charset="-78"/>
              </a:rPr>
              <a:t>داشته باشد. علامت ()+ با قبل و بعد خود نباید هیچ گونه فاصله ای داشته باشد</a:t>
            </a:r>
            <a:r>
              <a:rPr lang="fa-IR" dirty="0" smtClean="0">
                <a:cs typeface="B Yekan" panose="00000400000000000000" pitchFamily="2" charset="-78"/>
              </a:rPr>
              <a:t>.</a:t>
            </a:r>
            <a:br>
              <a:rPr lang="fa-IR" dirty="0" smtClean="0">
                <a:cs typeface="B Yekan" panose="00000400000000000000" pitchFamily="2" charset="-78"/>
              </a:rPr>
            </a:br>
            <a:r>
              <a:rPr lang="en-US" dirty="0">
                <a:cs typeface="B Yekan" panose="00000400000000000000" pitchFamily="2" charset="-78"/>
              </a:rPr>
              <a:t> </a:t>
            </a:r>
            <a:r>
              <a:rPr lang="en-US" dirty="0" smtClean="0">
                <a:cs typeface="B Yekan" panose="00000400000000000000" pitchFamily="2" charset="-78"/>
              </a:rPr>
              <a:t>: </a:t>
            </a:r>
            <a:r>
              <a:rPr lang="en-US" b="1" dirty="0" smtClean="0">
                <a:solidFill>
                  <a:srgbClr val="FF0000"/>
                </a:solidFill>
                <a:cs typeface="B Yekan" panose="00000400000000000000" pitchFamily="2" charset="-78"/>
              </a:rPr>
              <a:t>NOT</a:t>
            </a:r>
            <a:r>
              <a:rPr lang="fa-IR" dirty="0">
                <a:cs typeface="B Yekan" panose="00000400000000000000" pitchFamily="2" charset="-78"/>
              </a:rPr>
              <a:t>با قرار دادن علامت (^) بین دو واژه رکوردهایی بازیابی خواهند شد که در آن رکورد ها الزاما واژه</a:t>
            </a:r>
            <a:br>
              <a:rPr lang="fa-IR" dirty="0">
                <a:cs typeface="B Yekan" panose="00000400000000000000" pitchFamily="2" charset="-78"/>
              </a:rPr>
            </a:br>
            <a:r>
              <a:rPr lang="fa-IR" dirty="0">
                <a:cs typeface="B Yekan" panose="00000400000000000000" pitchFamily="2" charset="-78"/>
              </a:rPr>
              <a:t>الف وجود داشته باشد و واژه ب وجود نداشته باشد. علامت (^) با قبل و بعد خود نباید هیچ گونه فاصله ای داشته</a:t>
            </a:r>
            <a:br>
              <a:rPr lang="fa-IR" dirty="0">
                <a:cs typeface="B Yekan" panose="00000400000000000000" pitchFamily="2" charset="-78"/>
              </a:rPr>
            </a:br>
            <a:r>
              <a:rPr lang="fa-IR" dirty="0">
                <a:cs typeface="B Yekan" panose="00000400000000000000" pitchFamily="2" charset="-78"/>
              </a:rPr>
              <a:t>باشد </a:t>
            </a:r>
          </a:p>
        </p:txBody>
      </p:sp>
    </p:spTree>
    <p:extLst>
      <p:ext uri="{BB962C8B-B14F-4D97-AF65-F5344CB8AC3E}">
        <p14:creationId xmlns:p14="http://schemas.microsoft.com/office/powerpoint/2010/main" val="2713293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01521"/>
            <a:ext cx="9601196" cy="5318975"/>
          </a:xfrm>
        </p:spPr>
        <p:txBody>
          <a:bodyPr>
            <a:normAutofit fontScale="92500" lnSpcReduction="10000"/>
          </a:bodyPr>
          <a:lstStyle/>
          <a:p>
            <a:pPr marL="0" indent="0">
              <a:buNone/>
            </a:pPr>
            <a:r>
              <a:rPr lang="fa-IR" sz="2200" dirty="0" smtClean="0">
                <a:solidFill>
                  <a:srgbClr val="FF0000"/>
                </a:solidFill>
                <a:latin typeface="B Zar" panose="00000400000000000000" pitchFamily="2" charset="-78"/>
                <a:cs typeface="B Yekan" panose="00000400000000000000" pitchFamily="2" charset="-78"/>
              </a:rPr>
              <a:t>همجواری</a:t>
            </a:r>
            <a:r>
              <a:rPr lang="fa-IR" sz="2000" b="1" dirty="0" smtClean="0">
                <a:solidFill>
                  <a:srgbClr val="FF0000"/>
                </a:solidFill>
                <a:latin typeface="B Zar" panose="00000400000000000000" pitchFamily="2" charset="-78"/>
                <a:cs typeface="B Yekan" panose="00000400000000000000" pitchFamily="2" charset="-78"/>
              </a:rPr>
              <a:t>:</a:t>
            </a:r>
            <a:r>
              <a:rPr lang="fa-IR" sz="2000" b="1" dirty="0" smtClean="0">
                <a:solidFill>
                  <a:srgbClr val="E36C09"/>
                </a:solidFill>
                <a:latin typeface="B Zar" panose="00000400000000000000" pitchFamily="2" charset="-78"/>
                <a:cs typeface="B Yekan" panose="00000400000000000000" pitchFamily="2" charset="-78"/>
              </a:rPr>
              <a:t> </a:t>
            </a:r>
            <a:r>
              <a:rPr lang="fa-IR" sz="2000" dirty="0">
                <a:solidFill>
                  <a:srgbClr val="000000"/>
                </a:solidFill>
                <a:latin typeface="B Zar" panose="00000400000000000000" pitchFamily="2" charset="-78"/>
                <a:cs typeface="B Yekan" panose="00000400000000000000" pitchFamily="2" charset="-78"/>
              </a:rPr>
              <a:t>با قرار دادن علامت (</a:t>
            </a:r>
            <a:r>
              <a:rPr lang="fa-IR" sz="2000" dirty="0">
                <a:solidFill>
                  <a:srgbClr val="000000"/>
                </a:solidFill>
                <a:latin typeface="Times New Roman" panose="02020603050405020304" pitchFamily="18" charset="0"/>
                <a:cs typeface="B Yekan" panose="00000400000000000000" pitchFamily="2" charset="-78"/>
              </a:rPr>
              <a:t>#</a:t>
            </a:r>
            <a:r>
              <a:rPr lang="fa-IR" sz="2000" dirty="0">
                <a:solidFill>
                  <a:srgbClr val="000000"/>
                </a:solidFill>
                <a:latin typeface="B Zar" panose="00000400000000000000" pitchFamily="2" charset="-78"/>
                <a:cs typeface="B Yekan" panose="00000400000000000000" pitchFamily="2" charset="-78"/>
              </a:rPr>
              <a:t>) بین دو واژه رکوردهایی بازیابی خواهند شد که در آن دو</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واژه الف و ب در کنار هم قرار داشته باشند. علامت (</a:t>
            </a:r>
            <a:r>
              <a:rPr lang="fa-IR" sz="2000" dirty="0">
                <a:solidFill>
                  <a:srgbClr val="000000"/>
                </a:solidFill>
                <a:latin typeface="Times New Roman" panose="02020603050405020304" pitchFamily="18" charset="0"/>
                <a:cs typeface="B Yekan" panose="00000400000000000000" pitchFamily="2" charset="-78"/>
              </a:rPr>
              <a:t>#</a:t>
            </a:r>
            <a:r>
              <a:rPr lang="fa-IR" sz="2000" dirty="0">
                <a:solidFill>
                  <a:srgbClr val="000000"/>
                </a:solidFill>
                <a:latin typeface="B Zar" panose="00000400000000000000" pitchFamily="2" charset="-78"/>
                <a:cs typeface="B Yekan" panose="00000400000000000000" pitchFamily="2" charset="-78"/>
              </a:rPr>
              <a:t>) با قبل و بعد خود نباید هیچ گونه فاصله ای داشته باشد.</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تقدم و تاخر دو واژه الف و ب در نتیجه جست و جو موثر می باشد</a:t>
            </a:r>
            <a:r>
              <a:rPr lang="fa-IR" sz="2000" dirty="0" smtClean="0">
                <a:solidFill>
                  <a:srgbClr val="000000"/>
                </a:solidFill>
                <a:latin typeface="B Zar" panose="00000400000000000000" pitchFamily="2" charset="-78"/>
                <a:cs typeface="B Yekan" panose="00000400000000000000" pitchFamily="2" charset="-78"/>
              </a:rPr>
              <a:t>.</a:t>
            </a:r>
          </a:p>
          <a:p>
            <a:pPr marL="0" indent="0">
              <a:buNone/>
            </a:pPr>
            <a:r>
              <a:rPr lang="fa-IR" sz="2000" dirty="0">
                <a:solidFill>
                  <a:srgbClr val="000000"/>
                </a:solidFill>
                <a:latin typeface="B Zar" panose="00000400000000000000" pitchFamily="2" charset="-78"/>
                <a:cs typeface="B Yekan" panose="00000400000000000000" pitchFamily="2" charset="-78"/>
              </a:rPr>
              <a:t/>
            </a:r>
            <a:br>
              <a:rPr lang="fa-IR" sz="2000" dirty="0">
                <a:solidFill>
                  <a:srgbClr val="000000"/>
                </a:solidFill>
                <a:latin typeface="B Zar" panose="00000400000000000000" pitchFamily="2" charset="-78"/>
                <a:cs typeface="B Yekan" panose="00000400000000000000" pitchFamily="2" charset="-78"/>
              </a:rPr>
            </a:br>
            <a:r>
              <a:rPr lang="fa-IR" sz="2000" b="1" dirty="0" smtClean="0">
                <a:solidFill>
                  <a:srgbClr val="E36C09"/>
                </a:solidFill>
                <a:latin typeface="B Zar" panose="00000400000000000000" pitchFamily="2" charset="-78"/>
                <a:cs typeface="B Yekan" panose="00000400000000000000" pitchFamily="2" charset="-78"/>
              </a:rPr>
              <a:t> </a:t>
            </a:r>
            <a:r>
              <a:rPr lang="en-US" sz="2000" b="1" dirty="0" smtClean="0">
                <a:solidFill>
                  <a:srgbClr val="FF0000"/>
                </a:solidFill>
                <a:latin typeface="Times New Roman" panose="02020603050405020304" pitchFamily="18" charset="0"/>
                <a:cs typeface="B Yekan" panose="00000400000000000000" pitchFamily="2" charset="-78"/>
              </a:rPr>
              <a:t>Dollar</a:t>
            </a:r>
            <a:r>
              <a:rPr lang="fa-IR" sz="2000" b="1" dirty="0">
                <a:solidFill>
                  <a:srgbClr val="FF0000"/>
                </a:solidFill>
                <a:latin typeface="B Zar" panose="00000400000000000000" pitchFamily="2" charset="-78"/>
                <a:cs typeface="B Yekan" panose="00000400000000000000" pitchFamily="2" charset="-78"/>
              </a:rPr>
              <a:t>بریده نویسی</a:t>
            </a:r>
            <a:r>
              <a:rPr lang="fa-IR" sz="2000" dirty="0">
                <a:solidFill>
                  <a:srgbClr val="FF0000"/>
                </a:solidFill>
                <a:latin typeface="B Zar" panose="00000400000000000000" pitchFamily="2" charset="-78"/>
                <a:cs typeface="B Yekan" panose="00000400000000000000" pitchFamily="2" charset="-78"/>
              </a:rPr>
              <a:t>: </a:t>
            </a:r>
            <a:r>
              <a:rPr lang="fa-IR" sz="2000" dirty="0">
                <a:solidFill>
                  <a:srgbClr val="000000"/>
                </a:solidFill>
                <a:latin typeface="B Zar" panose="00000400000000000000" pitchFamily="2" charset="-78"/>
                <a:cs typeface="B Yekan" panose="00000400000000000000" pitchFamily="2" charset="-78"/>
              </a:rPr>
              <a:t>با قرار دادن </a:t>
            </a:r>
            <a:r>
              <a:rPr lang="fa-IR" sz="2000" dirty="0">
                <a:solidFill>
                  <a:srgbClr val="000000"/>
                </a:solidFill>
                <a:latin typeface="Times New Roman" panose="02020603050405020304" pitchFamily="18" charset="0"/>
                <a:cs typeface="B Yekan" panose="00000400000000000000" pitchFamily="2" charset="-78"/>
              </a:rPr>
              <a:t>$ </a:t>
            </a:r>
            <a:r>
              <a:rPr lang="fa-IR" sz="2000" dirty="0">
                <a:solidFill>
                  <a:srgbClr val="000000"/>
                </a:solidFill>
                <a:latin typeface="B Zar" panose="00000400000000000000" pitchFamily="2" charset="-78"/>
                <a:cs typeface="B Yekan" panose="00000400000000000000" pitchFamily="2" charset="-78"/>
              </a:rPr>
              <a:t>انتهای واژه الف کلماتی که با واژه الف شروع شوند بازیابی خواهند</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شد.</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مثال: کار</a:t>
            </a:r>
            <a:r>
              <a:rPr lang="fa-IR" sz="2000" dirty="0">
                <a:solidFill>
                  <a:srgbClr val="000000"/>
                </a:solidFill>
                <a:latin typeface="Times New Roman" panose="02020603050405020304" pitchFamily="18" charset="0"/>
                <a:cs typeface="B Yekan" panose="00000400000000000000" pitchFamily="2" charset="-78"/>
              </a:rPr>
              <a:t>$</a:t>
            </a:r>
            <a:br>
              <a:rPr lang="fa-IR" sz="2000" dirty="0">
                <a:solidFill>
                  <a:srgbClr val="000000"/>
                </a:solidFill>
                <a:latin typeface="Times New Roman" panose="02020603050405020304" pitchFamily="18" charset="0"/>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کلماتی مانند کار، کارگر، کارون، و... بازیابی خواهند شد.</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 با قرار دادن علامت )!( بین دو واژه رکوردهایی بازیابی خواهند شد که در آن دو واژه الف و ب در یک تکرار از</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چند تکرار موجود در یک فیلد وجود داشته باشد</a:t>
            </a:r>
            <a:r>
              <a:rPr lang="fa-IR" sz="2000" dirty="0">
                <a:cs typeface="B Yekan" panose="00000400000000000000" pitchFamily="2" charset="-78"/>
              </a:rPr>
              <a:t> </a:t>
            </a:r>
            <a:endParaRPr lang="fa-IR" sz="2000" dirty="0" smtClean="0">
              <a:cs typeface="B Yekan" panose="00000400000000000000" pitchFamily="2" charset="-78"/>
            </a:endParaRPr>
          </a:p>
          <a:p>
            <a:pPr marL="0" indent="0">
              <a:buNone/>
            </a:pPr>
            <a:r>
              <a:rPr lang="fa-IR" sz="2000" dirty="0">
                <a:cs typeface="B Yekan" panose="00000400000000000000" pitchFamily="2" charset="-78"/>
              </a:rPr>
              <a:t/>
            </a:r>
            <a:br>
              <a:rPr lang="fa-IR" sz="2000" dirty="0">
                <a:cs typeface="B Yekan" panose="00000400000000000000" pitchFamily="2" charset="-78"/>
              </a:rPr>
            </a:br>
            <a:r>
              <a:rPr lang="fa-IR" sz="2000" b="1" dirty="0">
                <a:solidFill>
                  <a:srgbClr val="E36C09"/>
                </a:solidFill>
                <a:latin typeface="B Zar" panose="00000400000000000000" pitchFamily="2" charset="-78"/>
                <a:cs typeface="B Yekan" panose="00000400000000000000" pitchFamily="2" charset="-78"/>
              </a:rPr>
              <a:t> </a:t>
            </a:r>
            <a:r>
              <a:rPr lang="fa-IR" sz="2000" b="1" dirty="0">
                <a:solidFill>
                  <a:srgbClr val="FF0000"/>
                </a:solidFill>
                <a:latin typeface="B Zar" panose="00000400000000000000" pitchFamily="2" charset="-78"/>
                <a:cs typeface="B Yekan" panose="00000400000000000000" pitchFamily="2" charset="-78"/>
              </a:rPr>
              <a:t>حد فاصل</a:t>
            </a:r>
            <a:r>
              <a:rPr lang="fa-IR" sz="2000" dirty="0">
                <a:solidFill>
                  <a:srgbClr val="FF0000"/>
                </a:solidFill>
                <a:latin typeface="B Zar" panose="00000400000000000000" pitchFamily="2" charset="-78"/>
                <a:cs typeface="B Yekan" panose="00000400000000000000" pitchFamily="2" charset="-78"/>
              </a:rPr>
              <a:t>: </a:t>
            </a:r>
            <a:r>
              <a:rPr lang="fa-IR" sz="2000" dirty="0">
                <a:solidFill>
                  <a:srgbClr val="000000"/>
                </a:solidFill>
                <a:latin typeface="B Zar" panose="00000400000000000000" pitchFamily="2" charset="-78"/>
                <a:cs typeface="B Yekan" panose="00000400000000000000" pitchFamily="2" charset="-78"/>
              </a:rPr>
              <a:t>با قراردادن علامت (-) بن دو واژه الف و ب رکوردهایی بازیابی خواهند شد</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که حد فاصل این دو واژه باشند.</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نکته: این عملگر در جستجوی رده ها و سال نشر کاربرد دارد</a:t>
            </a:r>
            <a:r>
              <a:rPr lang="fa-IR" sz="2000" dirty="0">
                <a:cs typeface="B Yekan" panose="00000400000000000000" pitchFamily="2" charset="-78"/>
              </a:rPr>
              <a:t> </a:t>
            </a:r>
            <a:br>
              <a:rPr lang="fa-IR" sz="2000" dirty="0">
                <a:cs typeface="B Yekan" panose="00000400000000000000" pitchFamily="2" charset="-78"/>
              </a:rPr>
            </a:br>
            <a:endParaRPr lang="fa-IR" sz="2000" dirty="0">
              <a:cs typeface="B Yekan" panose="00000400000000000000" pitchFamily="2" charset="-78"/>
            </a:endParaRPr>
          </a:p>
          <a:p>
            <a:pPr marL="0" indent="0">
              <a:buNone/>
            </a:pPr>
            <a:endParaRPr lang="fa-IR" sz="2000" dirty="0">
              <a:cs typeface="B Yekan" panose="00000400000000000000" pitchFamily="2" charset="-78"/>
            </a:endParaRPr>
          </a:p>
        </p:txBody>
      </p:sp>
    </p:spTree>
    <p:extLst>
      <p:ext uri="{BB962C8B-B14F-4D97-AF65-F5344CB8AC3E}">
        <p14:creationId xmlns:p14="http://schemas.microsoft.com/office/powerpoint/2010/main" val="63550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cs typeface="B Titr" panose="00000700000000000000" pitchFamily="2" charset="-78"/>
              </a:rPr>
              <a:t>انواع جستجو در نرم افزار جامع کتابخانه پارس </a:t>
            </a:r>
            <a:r>
              <a:rPr lang="fa-IR" sz="3600" b="1" dirty="0" smtClean="0">
                <a:cs typeface="B Titr" panose="00000700000000000000" pitchFamily="2" charset="-78"/>
              </a:rPr>
              <a:t>آذرخش</a:t>
            </a:r>
            <a:endParaRPr lang="fa-IR" sz="3600" dirty="0">
              <a:cs typeface="B Titr" panose="00000700000000000000" pitchFamily="2" charset="-78"/>
            </a:endParaRPr>
          </a:p>
        </p:txBody>
      </p:sp>
      <p:sp>
        <p:nvSpPr>
          <p:cNvPr id="5" name="TextBox 4"/>
          <p:cNvSpPr txBox="1"/>
          <p:nvPr/>
        </p:nvSpPr>
        <p:spPr>
          <a:xfrm>
            <a:off x="6477265" y="5628068"/>
            <a:ext cx="4650081" cy="338554"/>
          </a:xfrm>
          <a:prstGeom prst="rect">
            <a:avLst/>
          </a:prstGeom>
          <a:noFill/>
        </p:spPr>
        <p:txBody>
          <a:bodyPr wrap="square" rtlCol="1">
            <a:spAutoFit/>
          </a:bodyPr>
          <a:lstStyle/>
          <a:p>
            <a:pPr algn="ctr"/>
            <a:r>
              <a:rPr lang="fa-IR" sz="1600" dirty="0">
                <a:solidFill>
                  <a:srgbClr val="FF0000"/>
                </a:solidFill>
                <a:cs typeface="B Titr" panose="00000700000000000000" pitchFamily="2" charset="-78"/>
              </a:rPr>
              <a:t>در ادامه هر یک از انواع جستجو شرح داده می شود</a:t>
            </a:r>
            <a:r>
              <a:rPr lang="fa-IR" sz="1600" dirty="0" smtClean="0">
                <a:solidFill>
                  <a:srgbClr val="FF0000"/>
                </a:solidFill>
                <a:cs typeface="B Titr" panose="00000700000000000000" pitchFamily="2" charset="-78"/>
              </a:rPr>
              <a:t>.</a:t>
            </a:r>
            <a:endParaRPr lang="fa-IR" sz="1600" dirty="0">
              <a:solidFill>
                <a:srgbClr val="FF0000"/>
              </a:solidFill>
              <a:cs typeface="B Titr" panose="00000700000000000000" pitchFamily="2" charset="-78"/>
            </a:endParaRPr>
          </a:p>
        </p:txBody>
      </p:sp>
      <p:sp>
        <p:nvSpPr>
          <p:cNvPr id="3" name="Content Placeholder 2"/>
          <p:cNvSpPr>
            <a:spLocks noGrp="1"/>
          </p:cNvSpPr>
          <p:nvPr>
            <p:ph idx="1"/>
          </p:nvPr>
        </p:nvSpPr>
        <p:spPr>
          <a:xfrm>
            <a:off x="6825803" y="2556932"/>
            <a:ext cx="4070794" cy="3318936"/>
          </a:xfrm>
        </p:spPr>
        <p:txBody>
          <a:bodyPr>
            <a:normAutofit/>
          </a:bodyPr>
          <a:lstStyle/>
          <a:p>
            <a:r>
              <a:rPr lang="fa-IR" sz="2000" dirty="0">
                <a:cs typeface="B Yekan" panose="00000400000000000000" pitchFamily="2" charset="-78"/>
              </a:rPr>
              <a:t>برای ورود به بخش جستجوی نرم افزار، برنامه پارس آذرخش را از دسک تاپ باز کرده، گزینه مهمان را</a:t>
            </a:r>
            <a:br>
              <a:rPr lang="fa-IR" sz="2000" dirty="0">
                <a:cs typeface="B Yekan" panose="00000400000000000000" pitchFamily="2" charset="-78"/>
              </a:rPr>
            </a:br>
            <a:r>
              <a:rPr lang="fa-IR" sz="2000" dirty="0">
                <a:cs typeface="B Yekan" panose="00000400000000000000" pitchFamily="2" charset="-78"/>
              </a:rPr>
              <a:t>تیک دار نموده و تایید را فشار دهید؛ در پنجره باز شده وارد منوی جستجو شده و بسته به نیاز خود یکی از انواع</a:t>
            </a:r>
            <a:br>
              <a:rPr lang="fa-IR" sz="2000" dirty="0">
                <a:cs typeface="B Yekan" panose="00000400000000000000" pitchFamily="2" charset="-78"/>
              </a:rPr>
            </a:br>
            <a:r>
              <a:rPr lang="fa-IR" sz="2000" dirty="0">
                <a:cs typeface="B Yekan" panose="00000400000000000000" pitchFamily="2" charset="-78"/>
              </a:rPr>
              <a:t>جستجو را انتخاب نمائید </a:t>
            </a:r>
            <a:br>
              <a:rPr lang="fa-IR" sz="2000" dirty="0">
                <a:cs typeface="B Yekan" panose="00000400000000000000" pitchFamily="2" charset="-78"/>
              </a:rPr>
            </a:br>
            <a:endParaRPr lang="fa-IR" sz="20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556" y="2285999"/>
            <a:ext cx="4063555" cy="3485221"/>
          </a:xfrm>
          <a:prstGeom prst="rect">
            <a:avLst/>
          </a:prstGeom>
        </p:spPr>
      </p:pic>
    </p:spTree>
    <p:extLst>
      <p:ext uri="{BB962C8B-B14F-4D97-AF65-F5344CB8AC3E}">
        <p14:creationId xmlns:p14="http://schemas.microsoft.com/office/powerpoint/2010/main" val="1837840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solidFill>
                  <a:srgbClr val="FF0000"/>
                </a:solidFill>
                <a:cs typeface="B Titr" panose="00000700000000000000" pitchFamily="2" charset="-78"/>
              </a:rPr>
              <a:t>الف . مرور</a:t>
            </a:r>
            <a:r>
              <a:rPr lang="fa-IR" dirty="0" smtClean="0">
                <a:solidFill>
                  <a:srgbClr val="FF0000"/>
                </a:solidFill>
                <a:cs typeface="B Titr" panose="00000700000000000000" pitchFamily="2" charset="-78"/>
              </a:rPr>
              <a:t>:</a:t>
            </a:r>
            <a:endParaRPr lang="fa-IR" dirty="0">
              <a:solidFill>
                <a:srgbClr val="FF0000"/>
              </a:solidFill>
              <a:cs typeface="B Titr" panose="00000700000000000000" pitchFamily="2" charset="-78"/>
            </a:endParaRPr>
          </a:p>
        </p:txBody>
      </p:sp>
      <p:sp>
        <p:nvSpPr>
          <p:cNvPr id="3" name="Content Placeholder 2"/>
          <p:cNvSpPr>
            <a:spLocks noGrp="1"/>
          </p:cNvSpPr>
          <p:nvPr>
            <p:ph idx="1"/>
          </p:nvPr>
        </p:nvSpPr>
        <p:spPr>
          <a:xfrm>
            <a:off x="6800046" y="2415265"/>
            <a:ext cx="4096552" cy="3318936"/>
          </a:xfrm>
        </p:spPr>
        <p:txBody>
          <a:bodyPr>
            <a:normAutofit/>
          </a:bodyPr>
          <a:lstStyle/>
          <a:p>
            <a:pPr marL="0" indent="0">
              <a:buNone/>
            </a:pPr>
            <a:r>
              <a:rPr lang="fa-IR" sz="2000" dirty="0">
                <a:cs typeface="B Yekan" panose="00000400000000000000" pitchFamily="2" charset="-78"/>
              </a:rPr>
              <a:t>از اطلاعات ایندکس شده در نرم افزار، بانک واژگانی با نام مرور تهیه می شود. با استفاده از مرور می توانید</a:t>
            </a:r>
            <a:br>
              <a:rPr lang="fa-IR" sz="2000" dirty="0">
                <a:cs typeface="B Yekan" panose="00000400000000000000" pitchFamily="2" charset="-78"/>
              </a:rPr>
            </a:br>
            <a:r>
              <a:rPr lang="fa-IR" sz="2000" dirty="0">
                <a:cs typeface="B Yekan" panose="00000400000000000000" pitchFamily="2" charset="-78"/>
              </a:rPr>
              <a:t>کلمات مورد نظر را انتخاب نموده و با یکدیگر به صورت ترکیب </a:t>
            </a:r>
            <a:r>
              <a:rPr lang="en-US" sz="2000" dirty="0">
                <a:cs typeface="B Yekan" panose="00000400000000000000" pitchFamily="2" charset="-78"/>
              </a:rPr>
              <a:t>AND</a:t>
            </a:r>
            <a:r>
              <a:rPr lang="fa-IR" sz="2000" dirty="0">
                <a:cs typeface="B Yekan" panose="00000400000000000000" pitchFamily="2" charset="-78"/>
              </a:rPr>
              <a:t>و </a:t>
            </a:r>
            <a:r>
              <a:rPr lang="en-US" sz="2000" dirty="0">
                <a:cs typeface="B Yekan" panose="00000400000000000000" pitchFamily="2" charset="-78"/>
              </a:rPr>
              <a:t>OR</a:t>
            </a:r>
            <a:r>
              <a:rPr lang="fa-IR" sz="2000" dirty="0">
                <a:cs typeface="B Yekan" panose="00000400000000000000" pitchFamily="2" charset="-78"/>
              </a:rPr>
              <a:t>جستجو نمایید. در جستجوی</a:t>
            </a:r>
            <a:br>
              <a:rPr lang="fa-IR" sz="2000" dirty="0">
                <a:cs typeface="B Yekan" panose="00000400000000000000" pitchFamily="2" charset="-78"/>
              </a:rPr>
            </a:br>
            <a:r>
              <a:rPr lang="fa-IR" sz="2000" dirty="0">
                <a:cs typeface="B Yekan" panose="00000400000000000000" pitchFamily="2" charset="-78"/>
              </a:rPr>
              <a:t>اطلاعات از طریق مرور، می توانید واژه های مورد نظر را بدون در نظر گرفتن مدخل ورود اطلاعات بازیابی نمایید </a:t>
            </a:r>
            <a:br>
              <a:rPr lang="fa-IR" sz="2000" dirty="0">
                <a:cs typeface="B Yekan" panose="00000400000000000000" pitchFamily="2" charset="-78"/>
              </a:rPr>
            </a:br>
            <a:endParaRPr lang="fa-IR" sz="20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2000401"/>
            <a:ext cx="4838700" cy="3733800"/>
          </a:xfrm>
          <a:prstGeom prst="rect">
            <a:avLst/>
          </a:prstGeom>
        </p:spPr>
      </p:pic>
    </p:spTree>
    <p:extLst>
      <p:ext uri="{BB962C8B-B14F-4D97-AF65-F5344CB8AC3E}">
        <p14:creationId xmlns:p14="http://schemas.microsoft.com/office/powerpoint/2010/main" val="1711947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a-IR" sz="2000" b="1" dirty="0">
                <a:solidFill>
                  <a:srgbClr val="FF0000"/>
                </a:solidFill>
                <a:latin typeface="B Zar" panose="00000400000000000000" pitchFamily="2" charset="-78"/>
                <a:cs typeface="B Yekan" panose="00000400000000000000" pitchFamily="2" charset="-78"/>
              </a:rPr>
              <a:t>نکته .1</a:t>
            </a:r>
            <a:r>
              <a:rPr lang="fa-IR" sz="2000" dirty="0">
                <a:solidFill>
                  <a:srgbClr val="000000"/>
                </a:solidFill>
                <a:latin typeface="B Zar" panose="00000400000000000000" pitchFamily="2" charset="-78"/>
                <a:cs typeface="B Yekan" panose="00000400000000000000" pitchFamily="2" charset="-78"/>
              </a:rPr>
              <a:t>در این قسمت فقط بر اساس شروع کلمه می توان جست و جو کرد. یعنی اگر عنوان را انتخاب کنیم</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نمی توان یک واژه را از وسط عنوان برای جست و جو انتخاب کرد بلکه بر اساس شروع عنوان می توان جست و</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خوی مورد نظر را انجام داد.</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بانگ واژگان به 4بخش کلمات، پدیدآورندگان، موضوعات، و عناوین تقسیم شده است. هر بخش شامل واژه های</a:t>
            </a:r>
            <a:br>
              <a:rPr lang="fa-IR" sz="2000" dirty="0">
                <a:solidFill>
                  <a:srgbClr val="000000"/>
                </a:solidFill>
                <a:latin typeface="B Zar" panose="00000400000000000000" pitchFamily="2" charset="-78"/>
                <a:cs typeface="B Yekan" panose="00000400000000000000" pitchFamily="2" charset="-78"/>
              </a:rPr>
            </a:br>
            <a:r>
              <a:rPr lang="fa-IR" sz="2000" dirty="0">
                <a:solidFill>
                  <a:srgbClr val="000000"/>
                </a:solidFill>
                <a:latin typeface="B Zar" panose="00000400000000000000" pitchFamily="2" charset="-78"/>
                <a:cs typeface="B Yekan" panose="00000400000000000000" pitchFamily="2" charset="-78"/>
              </a:rPr>
              <a:t>فارسی و لاتین وارد شده در نرم افزار با نظم الفبایی است.</a:t>
            </a:r>
            <a:br>
              <a:rPr lang="fa-IR" sz="2000" dirty="0">
                <a:solidFill>
                  <a:srgbClr val="000000"/>
                </a:solidFill>
                <a:latin typeface="B Zar" panose="00000400000000000000" pitchFamily="2" charset="-78"/>
                <a:cs typeface="B Yekan" panose="00000400000000000000" pitchFamily="2" charset="-78"/>
              </a:rPr>
            </a:br>
            <a:r>
              <a:rPr lang="fa-IR" sz="2000" b="1" dirty="0">
                <a:solidFill>
                  <a:srgbClr val="FF0000"/>
                </a:solidFill>
                <a:latin typeface="B Zar" panose="00000400000000000000" pitchFamily="2" charset="-78"/>
                <a:cs typeface="B Yekan" panose="00000400000000000000" pitchFamily="2" charset="-78"/>
              </a:rPr>
              <a:t>نکته .2</a:t>
            </a:r>
            <a:r>
              <a:rPr lang="fa-IR" sz="2000" dirty="0">
                <a:solidFill>
                  <a:srgbClr val="000000"/>
                </a:solidFill>
                <a:latin typeface="B Zar" panose="00000400000000000000" pitchFamily="2" charset="-78"/>
                <a:cs typeface="B Yekan" panose="00000400000000000000" pitchFamily="2" charset="-78"/>
              </a:rPr>
              <a:t>برای انجام جستجوی لاتین در صفحه مرور، کلید </a:t>
            </a:r>
            <a:r>
              <a:rPr lang="en-US" sz="2000" dirty="0">
                <a:solidFill>
                  <a:srgbClr val="000000"/>
                </a:solidFill>
                <a:latin typeface="Times New Roman" panose="02020603050405020304" pitchFamily="18" charset="0"/>
                <a:cs typeface="B Yekan" panose="00000400000000000000" pitchFamily="2" charset="-78"/>
              </a:rPr>
              <a:t>F9</a:t>
            </a:r>
            <a:r>
              <a:rPr lang="fa-IR" sz="2000" dirty="0">
                <a:solidFill>
                  <a:srgbClr val="000000"/>
                </a:solidFill>
                <a:latin typeface="B Zar" panose="00000400000000000000" pitchFamily="2" charset="-78"/>
                <a:cs typeface="B Yekan" panose="00000400000000000000" pitchFamily="2" charset="-78"/>
              </a:rPr>
              <a:t>را فشار دهید. زبان جاری، لاتین می شود</a:t>
            </a:r>
            <a:r>
              <a:rPr lang="fa-IR" sz="2000" dirty="0">
                <a:cs typeface="B Yekan" panose="00000400000000000000" pitchFamily="2" charset="-78"/>
              </a:rPr>
              <a:t> </a:t>
            </a:r>
          </a:p>
        </p:txBody>
      </p:sp>
    </p:spTree>
    <p:extLst>
      <p:ext uri="{BB962C8B-B14F-4D97-AF65-F5344CB8AC3E}">
        <p14:creationId xmlns:p14="http://schemas.microsoft.com/office/powerpoint/2010/main" val="204964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solidFill>
                  <a:srgbClr val="FF0000"/>
                </a:solidFill>
                <a:cs typeface="B Titr" panose="00000700000000000000" pitchFamily="2" charset="-78"/>
              </a:rPr>
              <a:t>ب . جستجوی پیشرفته</a:t>
            </a:r>
            <a:r>
              <a:rPr lang="fa-IR" b="1" dirty="0" smtClean="0">
                <a:solidFill>
                  <a:srgbClr val="FF0000"/>
                </a:solidFill>
                <a:cs typeface="B Titr" panose="00000700000000000000" pitchFamily="2" charset="-78"/>
              </a:rPr>
              <a:t>:</a:t>
            </a:r>
            <a:endParaRPr lang="fa-IR" dirty="0">
              <a:solidFill>
                <a:srgbClr val="FF0000"/>
              </a:solidFill>
              <a:cs typeface="B Titr" panose="00000700000000000000" pitchFamily="2" charset="-78"/>
            </a:endParaRPr>
          </a:p>
        </p:txBody>
      </p:sp>
      <p:sp>
        <p:nvSpPr>
          <p:cNvPr id="3" name="Content Placeholder 2"/>
          <p:cNvSpPr>
            <a:spLocks noGrp="1"/>
          </p:cNvSpPr>
          <p:nvPr>
            <p:ph idx="1"/>
          </p:nvPr>
        </p:nvSpPr>
        <p:spPr>
          <a:xfrm>
            <a:off x="1295401" y="2556932"/>
            <a:ext cx="9986492" cy="3318936"/>
          </a:xfrm>
        </p:spPr>
        <p:txBody>
          <a:bodyPr>
            <a:normAutofit/>
          </a:bodyPr>
          <a:lstStyle/>
          <a:p>
            <a:pPr marL="0" indent="0">
              <a:buNone/>
            </a:pPr>
            <a:r>
              <a:rPr lang="fa-IR" sz="2000" dirty="0">
                <a:cs typeface="B Yekan" panose="00000400000000000000" pitchFamily="2" charset="-78"/>
              </a:rPr>
              <a:t>برای جستجو ابتدا با توجه به منبع جستجوی خود، بر روی منوی جستجوی پیشرفته لاتین یا پیشرفته فارسی</a:t>
            </a:r>
          </a:p>
          <a:p>
            <a:pPr marL="0" indent="0">
              <a:buNone/>
            </a:pPr>
            <a:r>
              <a:rPr lang="fa-IR" sz="2000" dirty="0">
                <a:cs typeface="B Yekan" panose="00000400000000000000" pitchFamily="2" charset="-78"/>
              </a:rPr>
              <a:t>کلیک کنید. این قسمت برای جست و جوی اطلاعات کلی مانند پدید آورنده (شخص،) پدیدآورنده(سازمان،)</a:t>
            </a:r>
          </a:p>
          <a:p>
            <a:pPr marL="0" indent="0">
              <a:buNone/>
            </a:pPr>
            <a:r>
              <a:rPr lang="fa-IR" sz="2000" dirty="0">
                <a:cs typeface="B Yekan" panose="00000400000000000000" pitchFamily="2" charset="-78"/>
              </a:rPr>
              <a:t>عنوان، موضوع کلید واژه ای، موضوع </a:t>
            </a:r>
            <a:r>
              <a:rPr lang="fa-IR" sz="2000" dirty="0" smtClean="0">
                <a:cs typeface="B Yekan" panose="00000400000000000000" pitchFamily="2" charset="-78"/>
              </a:rPr>
              <a:t>سرعنوانی </a:t>
            </a:r>
            <a:r>
              <a:rPr lang="fa-IR" sz="2000" dirty="0">
                <a:cs typeface="B Yekan" panose="00000400000000000000" pitchFamily="2" charset="-78"/>
              </a:rPr>
              <a:t>و جست و جوی آزاد در نظر گرفته شده </a:t>
            </a:r>
            <a:r>
              <a:rPr lang="fa-IR" sz="2000" dirty="0" smtClean="0">
                <a:cs typeface="B Yekan" panose="00000400000000000000" pitchFamily="2" charset="-78"/>
              </a:rPr>
              <a:t>است.</a:t>
            </a:r>
          </a:p>
          <a:p>
            <a:pPr marL="0" indent="0">
              <a:buNone/>
            </a:pPr>
            <a:r>
              <a:rPr lang="fa-IR" sz="2000" dirty="0">
                <a:cs typeface="B Yekan" panose="00000400000000000000" pitchFamily="2" charset="-78"/>
              </a:rPr>
              <a:t>برای جستجوی اطلاعات پدید آورنده یک اثر مانند نویسنده، مولف، مترجم،موضوع، عنوان، و... از مدخل</a:t>
            </a:r>
          </a:p>
          <a:p>
            <a:pPr marL="0" indent="0">
              <a:buNone/>
            </a:pPr>
            <a:r>
              <a:rPr lang="fa-IR" sz="2000" dirty="0">
                <a:cs typeface="B Yekan" panose="00000400000000000000" pitchFamily="2" charset="-78"/>
              </a:rPr>
              <a:t>های موجود در جلوی هر کدام استفاده کنید. بدین منظور روی باکس جلوی این مدخل کلیک کنید تا مکان نما در</a:t>
            </a:r>
          </a:p>
          <a:p>
            <a:pPr marL="0" indent="0">
              <a:buNone/>
            </a:pPr>
            <a:r>
              <a:rPr lang="fa-IR" sz="2000" dirty="0">
                <a:cs typeface="B Yekan" panose="00000400000000000000" pitchFamily="2" charset="-78"/>
              </a:rPr>
              <a:t>ابتدای این مدخل فعال گردد. سپس واژه های مورد نظر را برای جستجو وارد کنید</a:t>
            </a:r>
          </a:p>
        </p:txBody>
      </p:sp>
    </p:spTree>
    <p:extLst>
      <p:ext uri="{BB962C8B-B14F-4D97-AF65-F5344CB8AC3E}">
        <p14:creationId xmlns:p14="http://schemas.microsoft.com/office/powerpoint/2010/main" val="347834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6" y="788949"/>
            <a:ext cx="10613262" cy="1613699"/>
          </a:xfrm>
        </p:spPr>
        <p:txBody>
          <a:bodyPr>
            <a:noAutofit/>
          </a:bodyPr>
          <a:lstStyle/>
          <a:p>
            <a:pPr algn="r"/>
            <a:r>
              <a:rPr lang="fa-IR" sz="1800" b="1" dirty="0">
                <a:solidFill>
                  <a:srgbClr val="FF0000"/>
                </a:solidFill>
                <a:cs typeface="B Yekan" panose="00000400000000000000" pitchFamily="2" charset="-78"/>
              </a:rPr>
              <a:t>نکته </a:t>
            </a:r>
            <a:r>
              <a:rPr lang="fa-IR" sz="1800" dirty="0">
                <a:solidFill>
                  <a:srgbClr val="FF0000"/>
                </a:solidFill>
                <a:cs typeface="B Yekan" panose="00000400000000000000" pitchFamily="2" charset="-78"/>
              </a:rPr>
              <a:t>.</a:t>
            </a:r>
            <a:r>
              <a:rPr lang="fa-IR" sz="1800" b="1" dirty="0">
                <a:solidFill>
                  <a:srgbClr val="FF0000"/>
                </a:solidFill>
                <a:cs typeface="B Yekan" panose="00000400000000000000" pitchFamily="2" charset="-78"/>
              </a:rPr>
              <a:t>1</a:t>
            </a:r>
            <a:r>
              <a:rPr lang="fa-IR" sz="1800" dirty="0">
                <a:cs typeface="B Yekan" panose="00000400000000000000" pitchFamily="2" charset="-78"/>
              </a:rPr>
              <a:t>برای جستجوی دو یا سه یا... واژه به صورت ترکیبی، هنگام ورود واژه ها، عملگر مورد نظر را بر</a:t>
            </a:r>
            <a:br>
              <a:rPr lang="fa-IR" sz="1800" dirty="0">
                <a:cs typeface="B Yekan" panose="00000400000000000000" pitchFamily="2" charset="-78"/>
              </a:rPr>
            </a:br>
            <a:r>
              <a:rPr lang="fa-IR" sz="1800" dirty="0">
                <a:cs typeface="B Yekan" panose="00000400000000000000" pitchFamily="2" charset="-78"/>
              </a:rPr>
              <a:t>اساس منطق مربوطه بین واژه ها قرار دهید.</a:t>
            </a:r>
            <a:br>
              <a:rPr lang="fa-IR" sz="1800" dirty="0">
                <a:cs typeface="B Yekan" panose="00000400000000000000" pitchFamily="2" charset="-78"/>
              </a:rPr>
            </a:br>
            <a:r>
              <a:rPr lang="fa-IR" sz="1800" dirty="0">
                <a:cs typeface="B Yekan" panose="00000400000000000000" pitchFamily="2" charset="-78"/>
              </a:rPr>
              <a:t>در جستجوی پیشرفته بخشی به نام جستجوی آزاد یا </a:t>
            </a:r>
            <a:r>
              <a:rPr lang="en-US" sz="1800" dirty="0">
                <a:cs typeface="B Yekan" panose="00000400000000000000" pitchFamily="2" charset="-78"/>
              </a:rPr>
              <a:t>Free Field</a:t>
            </a:r>
            <a:r>
              <a:rPr lang="fa-IR" sz="1800" dirty="0">
                <a:cs typeface="B Yekan" panose="00000400000000000000" pitchFamily="2" charset="-78"/>
              </a:rPr>
              <a:t>وجود دارد که برای جستجوی واژه ها</a:t>
            </a:r>
            <a:br>
              <a:rPr lang="fa-IR" sz="1800" dirty="0">
                <a:cs typeface="B Yekan" panose="00000400000000000000" pitchFamily="2" charset="-78"/>
              </a:rPr>
            </a:br>
            <a:r>
              <a:rPr lang="fa-IR" sz="1800" dirty="0">
                <a:cs typeface="B Yekan" panose="00000400000000000000" pitchFamily="2" charset="-78"/>
              </a:rPr>
              <a:t>به صورت کلمه به کلمه، بدون رعایت مدخل ورود اطلاعات کاربرد دارد. واژه هایی که در این مدخل جستجو می</a:t>
            </a:r>
            <a:br>
              <a:rPr lang="fa-IR" sz="1800" dirty="0">
                <a:cs typeface="B Yekan" panose="00000400000000000000" pitchFamily="2" charset="-78"/>
              </a:rPr>
            </a:br>
            <a:r>
              <a:rPr lang="fa-IR" sz="1800" dirty="0">
                <a:cs typeface="B Yekan" panose="00000400000000000000" pitchFamily="2" charset="-78"/>
              </a:rPr>
              <a:t>کنید اطلاعات همه فیلد های قابل جست وجو است که به صورت کلمه به کلمه ایندکس شده اند </a:t>
            </a:r>
            <a:br>
              <a:rPr lang="fa-IR" sz="1800" dirty="0">
                <a:cs typeface="B Yekan" panose="00000400000000000000" pitchFamily="2" charset="-78"/>
              </a:rPr>
            </a:br>
            <a:endParaRPr lang="fa-IR" sz="18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32" y="2402648"/>
            <a:ext cx="5145782" cy="37372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01" y="2402648"/>
            <a:ext cx="5088227" cy="3737294"/>
          </a:xfrm>
          <a:prstGeom prst="rect">
            <a:avLst/>
          </a:prstGeom>
        </p:spPr>
      </p:pic>
    </p:spTree>
    <p:extLst>
      <p:ext uri="{BB962C8B-B14F-4D97-AF65-F5344CB8AC3E}">
        <p14:creationId xmlns:p14="http://schemas.microsoft.com/office/powerpoint/2010/main" val="3529389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TotalTime>
  <Words>399</Words>
  <Application>Microsoft Office PowerPoint</Application>
  <PresentationFormat>Custom</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آموزش کار با نرم افزار پارس آذرخش</vt:lpstr>
      <vt:lpstr>PowerPoint Presentation</vt:lpstr>
      <vt:lpstr>PowerPoint Presentation</vt:lpstr>
      <vt:lpstr>PowerPoint Presentation</vt:lpstr>
      <vt:lpstr>انواع جستجو در نرم افزار جامع کتابخانه پارس آذرخش</vt:lpstr>
      <vt:lpstr>الف . مرور:</vt:lpstr>
      <vt:lpstr>PowerPoint Presentation</vt:lpstr>
      <vt:lpstr>ب . جستجوی پیشرفته:</vt:lpstr>
      <vt:lpstr>نکته .1برای جستجوی دو یا سه یا... واژه به صورت ترکیبی، هنگام ورود واژه ها، عملگر مورد نظر را بر اساس منطق مربوطه بین واژه ها قرار دهید. در جستجوی پیشرفته بخشی به نام جستجوی آزاد یا Free Fieldوجود دارد که برای جستجوی واژه ها به صورت کلمه به کلمه، بدون رعایت مدخل ورود اطلاعات کاربرد دارد. واژه هایی که در این مدخل جستجو می کنید اطلاعات همه فیلد های قابل جست وجو است که به صورت کلمه به کلمه ایندکس شده اند  </vt:lpstr>
      <vt:lpstr>ج . جستجوی پیشرفته2 : </vt:lpstr>
      <vt:lpstr>PowerPoint Presentation</vt:lpstr>
      <vt:lpstr>PowerPoint Presentation</vt:lpstr>
    </vt:vector>
  </TitlesOfParts>
  <Company>Gerdoo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کار با نرم افزار پارس آذرخش</dc:title>
  <dc:creator>Soheil</dc:creator>
  <cp:lastModifiedBy>sosan khodabandeh</cp:lastModifiedBy>
  <cp:revision>25</cp:revision>
  <dcterms:created xsi:type="dcterms:W3CDTF">2019-07-02T19:59:00Z</dcterms:created>
  <dcterms:modified xsi:type="dcterms:W3CDTF">2019-12-01T09:44:10Z</dcterms:modified>
</cp:coreProperties>
</file>