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06" r:id="rId2"/>
  </p:sldMasterIdLst>
  <p:notesMasterIdLst>
    <p:notesMasterId r:id="rId108"/>
  </p:notesMasterIdLst>
  <p:sldIdLst>
    <p:sldId id="751" r:id="rId3"/>
    <p:sldId id="754" r:id="rId4"/>
    <p:sldId id="263" r:id="rId5"/>
    <p:sldId id="264" r:id="rId6"/>
    <p:sldId id="268" r:id="rId7"/>
    <p:sldId id="269" r:id="rId8"/>
    <p:sldId id="270" r:id="rId9"/>
    <p:sldId id="271" r:id="rId10"/>
    <p:sldId id="275" r:id="rId11"/>
    <p:sldId id="753" r:id="rId12"/>
    <p:sldId id="311" r:id="rId13"/>
    <p:sldId id="276" r:id="rId14"/>
    <p:sldId id="277" r:id="rId15"/>
    <p:sldId id="278" r:id="rId16"/>
    <p:sldId id="312" r:id="rId17"/>
    <p:sldId id="299" r:id="rId18"/>
    <p:sldId id="300" r:id="rId19"/>
    <p:sldId id="302" r:id="rId20"/>
    <p:sldId id="303" r:id="rId21"/>
    <p:sldId id="304" r:id="rId22"/>
    <p:sldId id="305" r:id="rId23"/>
    <p:sldId id="306"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94" r:id="rId37"/>
    <p:sldId id="397" r:id="rId38"/>
    <p:sldId id="398" r:id="rId39"/>
    <p:sldId id="400" r:id="rId40"/>
    <p:sldId id="755" r:id="rId41"/>
    <p:sldId id="396" r:id="rId42"/>
    <p:sldId id="403" r:id="rId43"/>
    <p:sldId id="404" r:id="rId44"/>
    <p:sldId id="406" r:id="rId45"/>
    <p:sldId id="407" r:id="rId46"/>
    <p:sldId id="408" r:id="rId47"/>
    <p:sldId id="409" r:id="rId48"/>
    <p:sldId id="411" r:id="rId49"/>
    <p:sldId id="412" r:id="rId50"/>
    <p:sldId id="384" r:id="rId51"/>
    <p:sldId id="385" r:id="rId52"/>
    <p:sldId id="386" r:id="rId53"/>
    <p:sldId id="387" r:id="rId54"/>
    <p:sldId id="388" r:id="rId55"/>
    <p:sldId id="389" r:id="rId56"/>
    <p:sldId id="390" r:id="rId57"/>
    <p:sldId id="391" r:id="rId58"/>
    <p:sldId id="392" r:id="rId59"/>
    <p:sldId id="393" r:id="rId60"/>
    <p:sldId id="413" r:id="rId61"/>
    <p:sldId id="414" r:id="rId62"/>
    <p:sldId id="416" r:id="rId63"/>
    <p:sldId id="417" r:id="rId64"/>
    <p:sldId id="418" r:id="rId65"/>
    <p:sldId id="419" r:id="rId66"/>
    <p:sldId id="431" r:id="rId67"/>
    <p:sldId id="432" r:id="rId68"/>
    <p:sldId id="433" r:id="rId69"/>
    <p:sldId id="434" r:id="rId70"/>
    <p:sldId id="471" r:id="rId71"/>
    <p:sldId id="472" r:id="rId72"/>
    <p:sldId id="473" r:id="rId73"/>
    <p:sldId id="474" r:id="rId74"/>
    <p:sldId id="475" r:id="rId75"/>
    <p:sldId id="476" r:id="rId76"/>
    <p:sldId id="477" r:id="rId77"/>
    <p:sldId id="478" r:id="rId78"/>
    <p:sldId id="479" r:id="rId79"/>
    <p:sldId id="480" r:id="rId80"/>
    <p:sldId id="481" r:id="rId81"/>
    <p:sldId id="482" r:id="rId82"/>
    <p:sldId id="483" r:id="rId83"/>
    <p:sldId id="484" r:id="rId84"/>
    <p:sldId id="485" r:id="rId85"/>
    <p:sldId id="507" r:id="rId86"/>
    <p:sldId id="506" r:id="rId87"/>
    <p:sldId id="512" r:id="rId88"/>
    <p:sldId id="509" r:id="rId89"/>
    <p:sldId id="510" r:id="rId90"/>
    <p:sldId id="511" r:id="rId91"/>
    <p:sldId id="541" r:id="rId92"/>
    <p:sldId id="542" r:id="rId93"/>
    <p:sldId id="543" r:id="rId94"/>
    <p:sldId id="549" r:id="rId95"/>
    <p:sldId id="551" r:id="rId96"/>
    <p:sldId id="558" r:id="rId97"/>
    <p:sldId id="555" r:id="rId98"/>
    <p:sldId id="554" r:id="rId99"/>
    <p:sldId id="562" r:id="rId100"/>
    <p:sldId id="740" r:id="rId101"/>
    <p:sldId id="741" r:id="rId102"/>
    <p:sldId id="742" r:id="rId103"/>
    <p:sldId id="743" r:id="rId104"/>
    <p:sldId id="749" r:id="rId105"/>
    <p:sldId id="750" r:id="rId106"/>
    <p:sldId id="756"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103" autoAdjust="0"/>
  </p:normalViewPr>
  <p:slideViewPr>
    <p:cSldViewPr snapToGrid="0">
      <p:cViewPr>
        <p:scale>
          <a:sx n="64" d="100"/>
          <a:sy n="64" d="100"/>
        </p:scale>
        <p:origin x="-762"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1C49AF-EE87-4C93-A505-4F3C9C0EC5FD}" type="datetimeFigureOut">
              <a:rPr lang="en-US" smtClean="0"/>
              <a:t>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C6E73-7607-45A5-818E-F16C08584FBD}" type="slidenum">
              <a:rPr lang="en-US" smtClean="0"/>
              <a:t>‹#›</a:t>
            </a:fld>
            <a:endParaRPr lang="en-US"/>
          </a:p>
        </p:txBody>
      </p:sp>
    </p:spTree>
    <p:extLst>
      <p:ext uri="{BB962C8B-B14F-4D97-AF65-F5344CB8AC3E}">
        <p14:creationId xmlns:p14="http://schemas.microsoft.com/office/powerpoint/2010/main" val="179018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7091E342-EB81-4AAE-BEF9-4FDD7A2F600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010458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46</a:t>
            </a:fld>
            <a:endParaRPr lang="en-US"/>
          </a:p>
        </p:txBody>
      </p:sp>
    </p:spTree>
    <p:extLst>
      <p:ext uri="{BB962C8B-B14F-4D97-AF65-F5344CB8AC3E}">
        <p14:creationId xmlns:p14="http://schemas.microsoft.com/office/powerpoint/2010/main" val="2644108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47</a:t>
            </a:fld>
            <a:endParaRPr lang="en-US"/>
          </a:p>
        </p:txBody>
      </p:sp>
    </p:spTree>
    <p:extLst>
      <p:ext uri="{BB962C8B-B14F-4D97-AF65-F5344CB8AC3E}">
        <p14:creationId xmlns:p14="http://schemas.microsoft.com/office/powerpoint/2010/main" val="2730143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48</a:t>
            </a:fld>
            <a:endParaRPr lang="en-US"/>
          </a:p>
        </p:txBody>
      </p:sp>
    </p:spTree>
    <p:extLst>
      <p:ext uri="{BB962C8B-B14F-4D97-AF65-F5344CB8AC3E}">
        <p14:creationId xmlns:p14="http://schemas.microsoft.com/office/powerpoint/2010/main" val="67260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59</a:t>
            </a:fld>
            <a:endParaRPr lang="en-US"/>
          </a:p>
        </p:txBody>
      </p:sp>
    </p:spTree>
    <p:extLst>
      <p:ext uri="{BB962C8B-B14F-4D97-AF65-F5344CB8AC3E}">
        <p14:creationId xmlns:p14="http://schemas.microsoft.com/office/powerpoint/2010/main" val="30422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60</a:t>
            </a:fld>
            <a:endParaRPr lang="en-US"/>
          </a:p>
        </p:txBody>
      </p:sp>
    </p:spTree>
    <p:extLst>
      <p:ext uri="{BB962C8B-B14F-4D97-AF65-F5344CB8AC3E}">
        <p14:creationId xmlns:p14="http://schemas.microsoft.com/office/powerpoint/2010/main" val="947353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39C0A-C793-4372-962D-3E4173FA06F6}" type="slidenum">
              <a:rPr lang="en-US" smtClean="0"/>
              <a:t>61</a:t>
            </a:fld>
            <a:endParaRPr lang="en-US"/>
          </a:p>
        </p:txBody>
      </p:sp>
    </p:spTree>
    <p:extLst>
      <p:ext uri="{BB962C8B-B14F-4D97-AF65-F5344CB8AC3E}">
        <p14:creationId xmlns:p14="http://schemas.microsoft.com/office/powerpoint/2010/main" val="3000574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39C0A-C793-4372-962D-3E4173FA06F6}" type="slidenum">
              <a:rPr lang="en-US" smtClean="0"/>
              <a:t>62</a:t>
            </a:fld>
            <a:endParaRPr lang="en-US"/>
          </a:p>
        </p:txBody>
      </p:sp>
    </p:spTree>
    <p:extLst>
      <p:ext uri="{BB962C8B-B14F-4D97-AF65-F5344CB8AC3E}">
        <p14:creationId xmlns:p14="http://schemas.microsoft.com/office/powerpoint/2010/main" val="1067006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2867F9BF-F1B8-4890-B51F-3CB5326E4EBD}" type="slidenum">
              <a:rPr lang="ja-JP" altLang="en-US" smtClean="0"/>
              <a:pPr>
                <a:defRPr/>
              </a:pPr>
              <a:t>80</a:t>
            </a:fld>
            <a:endParaRPr lang="en-US" altLang="ja-JP" smtClean="0"/>
          </a:p>
        </p:txBody>
      </p:sp>
      <p:sp>
        <p:nvSpPr>
          <p:cNvPr id="236547" name="Rectangle 2"/>
          <p:cNvSpPr>
            <a:spLocks noGrp="1" noRot="1" noChangeAspect="1" noChangeArrowheads="1" noTextEdit="1"/>
          </p:cNvSpPr>
          <p:nvPr>
            <p:ph type="sldImg"/>
          </p:nvPr>
        </p:nvSpPr>
        <p:spPr>
          <a:xfrm>
            <a:off x="385763" y="688975"/>
            <a:ext cx="6089650" cy="3425825"/>
          </a:xfrm>
          <a:ln/>
        </p:spPr>
      </p:sp>
      <p:sp>
        <p:nvSpPr>
          <p:cNvPr id="236548" name="Rectangle 3"/>
          <p:cNvSpPr>
            <a:spLocks noGrp="1" noChangeArrowheads="1"/>
          </p:cNvSpPr>
          <p:nvPr>
            <p:ph type="body" idx="1"/>
          </p:nvPr>
        </p:nvSpPr>
        <p:spPr>
          <a:xfrm>
            <a:off x="687388" y="4344414"/>
            <a:ext cx="5486400" cy="4110591"/>
          </a:xfrm>
          <a:noFill/>
          <a:ln/>
        </p:spPr>
        <p:txBody>
          <a:bodyPr/>
          <a:lstStyle/>
          <a:p>
            <a:pPr eaLnBrk="1" hangingPunct="1"/>
            <a:endParaRPr lang="ja-JP" altLang="en-US" sz="1500" dirty="0" smtClean="0">
              <a:latin typeface="ＭＳ Ｐ明朝"/>
              <a:ea typeface="ＭＳ Ｐ明朝"/>
              <a:cs typeface="ＭＳ Ｐ明朝"/>
            </a:endParaRPr>
          </a:p>
        </p:txBody>
      </p:sp>
    </p:spTree>
    <p:extLst>
      <p:ext uri="{BB962C8B-B14F-4D97-AF65-F5344CB8AC3E}">
        <p14:creationId xmlns:p14="http://schemas.microsoft.com/office/powerpoint/2010/main" val="1809690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C6E73-7607-45A5-818E-F16C08584FBD}" type="slidenum">
              <a:rPr lang="en-US" smtClean="0"/>
              <a:t>82</a:t>
            </a:fld>
            <a:endParaRPr lang="en-US"/>
          </a:p>
        </p:txBody>
      </p:sp>
    </p:spTree>
    <p:extLst>
      <p:ext uri="{BB962C8B-B14F-4D97-AF65-F5344CB8AC3E}">
        <p14:creationId xmlns:p14="http://schemas.microsoft.com/office/powerpoint/2010/main" val="95441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854097-7730-46AC-9CAB-B901F0E3FC8A}" type="slidenum">
              <a:rPr lang="ar-QA">
                <a:solidFill>
                  <a:prstClr val="black"/>
                </a:solidFill>
              </a:rPr>
              <a:pPr/>
              <a:t>4</a:t>
            </a:fld>
            <a:endParaRPr lang="en-US">
              <a:solidFill>
                <a:prstClr val="black"/>
              </a:solidFill>
            </a:endParaRPr>
          </a:p>
        </p:txBody>
      </p:sp>
      <p:sp>
        <p:nvSpPr>
          <p:cNvPr id="67586" name="Rectangle 2"/>
          <p:cNvSpPr>
            <a:spLocks noGrp="1" noRot="1" noChangeAspect="1" noChangeArrowheads="1" noTextEdit="1"/>
          </p:cNvSpPr>
          <p:nvPr>
            <p:ph type="sldImg"/>
          </p:nvPr>
        </p:nvSpPr>
        <p:spPr>
          <a:xfrm>
            <a:off x="381000" y="685800"/>
            <a:ext cx="6096000" cy="3429000"/>
          </a:xfrm>
          <a:ln/>
        </p:spPr>
      </p:sp>
      <p:sp>
        <p:nvSpPr>
          <p:cNvPr id="67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747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A39C0A-C793-4372-962D-3E4173FA06F6}" type="slidenum">
              <a:rPr lang="en-US" smtClean="0"/>
              <a:t>35</a:t>
            </a:fld>
            <a:endParaRPr lang="en-US"/>
          </a:p>
        </p:txBody>
      </p:sp>
    </p:spTree>
    <p:extLst>
      <p:ext uri="{BB962C8B-B14F-4D97-AF65-F5344CB8AC3E}">
        <p14:creationId xmlns:p14="http://schemas.microsoft.com/office/powerpoint/2010/main" val="3133233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934926-C686-4023-8DF6-3AEFF76CC816}" type="slidenum">
              <a:rPr lang="en-US" smtClean="0"/>
              <a:t>40</a:t>
            </a:fld>
            <a:endParaRPr lang="en-US"/>
          </a:p>
        </p:txBody>
      </p:sp>
    </p:spTree>
    <p:extLst>
      <p:ext uri="{BB962C8B-B14F-4D97-AF65-F5344CB8AC3E}">
        <p14:creationId xmlns:p14="http://schemas.microsoft.com/office/powerpoint/2010/main" val="135785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Exploring this record highlights some of the features of the new system:</a:t>
            </a:r>
          </a:p>
          <a:p>
            <a:endParaRPr lang="en-US" dirty="0"/>
          </a:p>
          <a:p>
            <a:r>
              <a:rPr lang="en-US" dirty="0"/>
              <a:t>The new PubMed sidebar menu has four main components:</a:t>
            </a:r>
          </a:p>
          <a:p>
            <a:pPr marL="171450" indent="-171450">
              <a:buFontTx/>
              <a:buChar char="-"/>
            </a:pPr>
            <a:r>
              <a:rPr lang="en-US" dirty="0"/>
              <a:t>[click] Your links to the full text, including up to 5 icons for your library subscriptions, to bring you and your patrons to your institution’s online subscriptions.</a:t>
            </a:r>
          </a:p>
          <a:p>
            <a:pPr marL="171450" indent="-171450">
              <a:buFontTx/>
              <a:buChar char="-"/>
            </a:pPr>
            <a:r>
              <a:rPr lang="en-US" dirty="0"/>
              <a:t>[click] Quick ways to save the citation information: The new Cite button, which I’ll show you in just a moment, and your Favorites button, which saves the citation to My NCBI.</a:t>
            </a:r>
          </a:p>
          <a:p>
            <a:r>
              <a:rPr lang="en-US" dirty="0"/>
              <a:t>-   [click]  Our social media links provide you a link back to PubMed, so you can easily share information with your colleagues on Twitter or Facebook.</a:t>
            </a:r>
          </a:p>
          <a:p>
            <a:pPr marL="171450" indent="-171450">
              <a:buFontTx/>
              <a:buChar char="-"/>
            </a:pPr>
            <a:r>
              <a:rPr lang="en-US" dirty="0"/>
              <a:t>[click] A navigation menu, to quickly get you to the part of the record of interest.</a:t>
            </a:r>
          </a:p>
        </p:txBody>
      </p:sp>
      <p:sp>
        <p:nvSpPr>
          <p:cNvPr id="4" name="Slide Number Placeholder 3"/>
          <p:cNvSpPr>
            <a:spLocks noGrp="1"/>
          </p:cNvSpPr>
          <p:nvPr>
            <p:ph type="sldNum" sz="quarter" idx="10"/>
          </p:nvPr>
        </p:nvSpPr>
        <p:spPr/>
        <p:txBody>
          <a:bodyPr/>
          <a:lstStyle/>
          <a:p>
            <a:fld id="{8C30F7CC-E99A-9B4E-A466-3BF0E5F4787E}" type="slidenum">
              <a:rPr lang="en-US" smtClean="0"/>
              <a:t>41</a:t>
            </a:fld>
            <a:endParaRPr lang="en-US"/>
          </a:p>
        </p:txBody>
      </p:sp>
    </p:spTree>
    <p:extLst>
      <p:ext uri="{BB962C8B-B14F-4D97-AF65-F5344CB8AC3E}">
        <p14:creationId xmlns:p14="http://schemas.microsoft.com/office/powerpoint/2010/main" val="1940705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42</a:t>
            </a:fld>
            <a:endParaRPr lang="en-US"/>
          </a:p>
        </p:txBody>
      </p:sp>
    </p:spTree>
    <p:extLst>
      <p:ext uri="{BB962C8B-B14F-4D97-AF65-F5344CB8AC3E}">
        <p14:creationId xmlns:p14="http://schemas.microsoft.com/office/powerpoint/2010/main" val="2392360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43</a:t>
            </a:fld>
            <a:endParaRPr lang="en-US"/>
          </a:p>
        </p:txBody>
      </p:sp>
    </p:spTree>
    <p:extLst>
      <p:ext uri="{BB962C8B-B14F-4D97-AF65-F5344CB8AC3E}">
        <p14:creationId xmlns:p14="http://schemas.microsoft.com/office/powerpoint/2010/main" val="3635846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44</a:t>
            </a:fld>
            <a:endParaRPr lang="en-US"/>
          </a:p>
        </p:txBody>
      </p:sp>
    </p:spTree>
    <p:extLst>
      <p:ext uri="{BB962C8B-B14F-4D97-AF65-F5344CB8AC3E}">
        <p14:creationId xmlns:p14="http://schemas.microsoft.com/office/powerpoint/2010/main" val="451305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45</a:t>
            </a:fld>
            <a:endParaRPr lang="en-US"/>
          </a:p>
        </p:txBody>
      </p:sp>
    </p:spTree>
    <p:extLst>
      <p:ext uri="{BB962C8B-B14F-4D97-AF65-F5344CB8AC3E}">
        <p14:creationId xmlns:p14="http://schemas.microsoft.com/office/powerpoint/2010/main" val="1781266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4" name="Footer Placeholder 3"/>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1838211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4" name="Footer Placeholder 3"/>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398756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4" name="Footer Placeholder 3"/>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2360461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4" name="Footer Placeholder 3"/>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1602024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10972800" cy="4495800"/>
          </a:xfrm>
        </p:spPr>
        <p:txBody>
          <a:bodyPr>
            <a:normAutofit/>
          </a:bodyPr>
          <a:lstStyle/>
          <a:p>
            <a:pPr lvl="0"/>
            <a:endParaRPr lang="en-US" noProof="0"/>
          </a:p>
        </p:txBody>
      </p:sp>
      <p:sp>
        <p:nvSpPr>
          <p:cNvPr id="4" name="Date Placeholder 3"/>
          <p:cNvSpPr>
            <a:spLocks noGrp="1"/>
          </p:cNvSpPr>
          <p:nvPr>
            <p:ph type="dt" sz="half" idx="10"/>
          </p:nvPr>
        </p:nvSpPr>
        <p:spPr>
          <a:xfrm>
            <a:off x="609600" y="6248400"/>
            <a:ext cx="2844800" cy="457200"/>
          </a:xfrm>
          <a:prstGeom prst="rect">
            <a:avLst/>
          </a:prstGeom>
        </p:spPr>
        <p:txBody>
          <a:bodyPr/>
          <a:lstStyle>
            <a:lvl1pPr>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fld id="{90B7CA5A-A506-49EA-AE54-6CB7D499F3D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3128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17" name="Footer Placeholder 16"/>
          <p:cNvSpPr>
            <a:spLocks noGrp="1"/>
          </p:cNvSpPr>
          <p:nvPr>
            <p:ph type="ftr" sz="quarter" idx="11"/>
          </p:nvPr>
        </p:nvSpPr>
        <p:spPr/>
        <p:txBody>
          <a:bodyPr/>
          <a:lstStyle/>
          <a:p>
            <a:endParaRPr lang="en-US" dirty="0">
              <a:solidFill>
                <a:prstClr val="white"/>
              </a:solidFill>
            </a:endParaRPr>
          </a:p>
        </p:txBody>
      </p:sp>
      <p:sp>
        <p:nvSpPr>
          <p:cNvPr id="29" name="Slide Number Placeholder 28"/>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10566400" y="6416676"/>
            <a:ext cx="1016000" cy="365125"/>
          </a:xfrm>
        </p:spPr>
        <p:txBody>
          <a:bodyPr/>
          <a:lstStyle/>
          <a:p>
            <a:fld id="{6F669CBC-9B50-4D77-B834-9E11F644C1C6}" type="slidenum">
              <a:rPr lang="en-US" smtClean="0">
                <a:solidFill>
                  <a:prstClr val="white"/>
                </a:solidFill>
              </a:rPr>
              <a:pPr/>
              <a:t>‹#›</a:t>
            </a:fld>
            <a:endParaRPr lang="en-US">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4" name="Footer Placeholder 3"/>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905954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7CB97365-EBCA-4027-87D5-99FC1D4DF0BB}" type="datetimeFigureOut">
              <a:rPr lang="en-US" smtClean="0"/>
              <a:pPr eaLnBrk="1" latinLnBrk="0" hangingPunct="1"/>
              <a:t>1/20/2024</a:t>
            </a:fld>
            <a:endParaRPr lang="en-US"/>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10972800" cy="4495800"/>
          </a:xfrm>
        </p:spPr>
        <p:txBody>
          <a:bodyPr>
            <a:normAutofit/>
          </a:bodyPr>
          <a:lstStyle/>
          <a:p>
            <a:pPr lvl="0"/>
            <a:endParaRPr lang="en-US" noProof="0"/>
          </a:p>
        </p:txBody>
      </p:sp>
      <p:sp>
        <p:nvSpPr>
          <p:cNvPr id="4" name="Date Placeholder 3"/>
          <p:cNvSpPr>
            <a:spLocks noGrp="1"/>
          </p:cNvSpPr>
          <p:nvPr>
            <p:ph type="dt" sz="half" idx="10"/>
          </p:nvPr>
        </p:nvSpPr>
        <p:spPr>
          <a:xfrm>
            <a:off x="609600" y="6248400"/>
            <a:ext cx="2844800" cy="457200"/>
          </a:xfrm>
          <a:prstGeom prst="rect">
            <a:avLst/>
          </a:prstGeom>
        </p:spPr>
        <p:txBody>
          <a:bodyPr/>
          <a:lstStyle>
            <a:lvl1pPr>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fld id="{90B7CA5A-A506-49EA-AE54-6CB7D499F3DE}"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312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4" name="Footer Placeholder 3"/>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198598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5" name="Footer Placeholder 4"/>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2359720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7" name="Footer Placeholder 6"/>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2452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3" name="Footer Placeholder 2"/>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1301201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2" name="Footer Placeholder 1"/>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107759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5" name="Footer Placeholder 4"/>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2290094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6F669CBC-9B50-4D77-B834-9E11F644C1C6}" type="slidenum">
              <a:rPr lang="en-US" smtClean="0">
                <a:solidFill>
                  <a:prstClr val="white"/>
                </a:solidFill>
              </a:rPr>
              <a:pPr/>
              <a:t>‹#›</a:t>
            </a:fld>
            <a:endParaRPr lang="en-US">
              <a:solidFill>
                <a:prstClr val="white"/>
              </a:solidFill>
            </a:endParaRPr>
          </a:p>
        </p:txBody>
      </p:sp>
      <p:sp>
        <p:nvSpPr>
          <p:cNvPr id="5" name="Footer Placeholder 4"/>
          <p:cNvSpPr>
            <a:spLocks noGrp="1"/>
          </p:cNvSpPr>
          <p:nvPr>
            <p:ph type="ftr" sz="quarter" idx="13"/>
          </p:nvPr>
        </p:nvSpPr>
        <p:spPr/>
        <p:txBody>
          <a:bodyPr/>
          <a:lstStyle/>
          <a:p>
            <a:endParaRPr lang="en-US" dirty="0">
              <a:solidFill>
                <a:prstClr val="white"/>
              </a:solidFill>
            </a:endParaRPr>
          </a:p>
        </p:txBody>
      </p:sp>
    </p:spTree>
    <p:extLst>
      <p:ext uri="{BB962C8B-B14F-4D97-AF65-F5344CB8AC3E}">
        <p14:creationId xmlns:p14="http://schemas.microsoft.com/office/powerpoint/2010/main" val="1323181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6176967"/>
            <a:ext cx="12192000" cy="681037"/>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4"/>
          </p:nvPr>
        </p:nvSpPr>
        <p:spPr>
          <a:xfrm>
            <a:off x="10248902" y="6356354"/>
            <a:ext cx="1104900" cy="365125"/>
          </a:xfrm>
          <a:prstGeom prst="rect">
            <a:avLst/>
          </a:prstGeom>
        </p:spPr>
        <p:txBody>
          <a:bodyPr vert="horz" lIns="91440" tIns="45720" rIns="91440" bIns="45720" rtlCol="0" anchor="ctr"/>
          <a:lstStyle>
            <a:lvl1pPr algn="r">
              <a:defRPr sz="1200">
                <a:solidFill>
                  <a:schemeClr val="bg1"/>
                </a:solidFill>
              </a:defRPr>
            </a:lvl1pPr>
          </a:lstStyle>
          <a:p>
            <a:fld id="{9485523C-9739-49E1-B261-33C29B76961E}" type="slidenum">
              <a:rPr lang="en-US" smtClean="0">
                <a:solidFill>
                  <a:prstClr val="white"/>
                </a:solidFill>
              </a:rPr>
              <a:pPr/>
              <a:t>‹#›</a:t>
            </a:fld>
            <a:endParaRPr lang="en-US" dirty="0">
              <a:solidFill>
                <a:prstClr val="white"/>
              </a:solidFill>
            </a:endParaRPr>
          </a:p>
        </p:txBody>
      </p:sp>
      <p:sp>
        <p:nvSpPr>
          <p:cNvPr id="9" name="Footer Placeholder 3"/>
          <p:cNvSpPr>
            <a:spLocks noGrp="1"/>
          </p:cNvSpPr>
          <p:nvPr>
            <p:ph type="ftr" sz="quarter" idx="3"/>
          </p:nvPr>
        </p:nvSpPr>
        <p:spPr>
          <a:xfrm>
            <a:off x="4157885" y="6356354"/>
            <a:ext cx="6091017" cy="365125"/>
          </a:xfrm>
          <a:prstGeom prst="rect">
            <a:avLst/>
          </a:prstGeom>
        </p:spPr>
        <p:txBody>
          <a:bodyPr anchor="ctr"/>
          <a:lstStyle>
            <a:lvl1pPr algn="ctr">
              <a:defRPr sz="1200">
                <a:solidFill>
                  <a:schemeClr val="bg1"/>
                </a:solidFill>
              </a:defRPr>
            </a:lvl1pPr>
          </a:lstStyle>
          <a:p>
            <a:endParaRPr lang="en-US" dirty="0">
              <a:solidFill>
                <a:prstClr val="white"/>
              </a:solidFill>
            </a:endParaRPr>
          </a:p>
        </p:txBody>
      </p:sp>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8345" y="6354947"/>
            <a:ext cx="2896819" cy="361052"/>
          </a:xfrm>
          <a:prstGeom prst="rect">
            <a:avLst/>
          </a:prstGeom>
        </p:spPr>
      </p:pic>
    </p:spTree>
    <p:extLst>
      <p:ext uri="{BB962C8B-B14F-4D97-AF65-F5344CB8AC3E}">
        <p14:creationId xmlns:p14="http://schemas.microsoft.com/office/powerpoint/2010/main" val="86320536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hdr="0" ftr="0" dt="0"/>
  <p:txStyles>
    <p:titleStyle>
      <a:lvl1pPr algn="l" defTabSz="914400" rtl="0" eaLnBrk="1" latinLnBrk="0" hangingPunct="1">
        <a:lnSpc>
          <a:spcPct val="90000"/>
        </a:lnSpc>
        <a:spcBef>
          <a:spcPct val="0"/>
        </a:spcBef>
        <a:buNone/>
        <a:defRPr sz="4400" kern="1200">
          <a:solidFill>
            <a:srgbClr val="61626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1626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1626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1626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1626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eaLnBrk="1" latinLnBrk="0" hangingPunct="1"/>
            <a:fld id="{7CB97365-EBCA-4027-87D5-99FC1D4DF0BB}" type="datetimeFigureOut">
              <a:rPr lang="en-US" smtClean="0"/>
              <a:pPr eaLnBrk="1" latinLnBrk="0" hangingPunct="1"/>
              <a:t>1/20/2024</a:t>
            </a:fld>
            <a:endParaRPr lang="en-US">
              <a:solidFill>
                <a:schemeClr val="tx1">
                  <a:shade val="50000"/>
                </a:schemeClr>
              </a:solidFill>
            </a:endParaRP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solidFill>
                <a:prstClr val="white"/>
              </a:solidFill>
            </a:endParaRP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485523C-9739-49E1-B261-33C29B76961E}" type="slidenum">
              <a:rPr lang="en-US" smtClean="0">
                <a:solidFill>
                  <a:prstClr val="white"/>
                </a:solidFill>
              </a:rPr>
              <a:pPr/>
              <a:t>‹#›</a:t>
            </a:fld>
            <a:endParaRPr lang="en-US" dirty="0">
              <a:solidFill>
                <a:prstClr val="white"/>
              </a:solidFill>
            </a:endParaRPr>
          </a:p>
        </p:txBody>
      </p:sp>
      <p:sp>
        <p:nvSpPr>
          <p:cNvPr id="7" name="Rectangle 6"/>
          <p:cNvSpPr/>
          <p:nvPr userDrawn="1"/>
        </p:nvSpPr>
        <p:spPr>
          <a:xfrm>
            <a:off x="0" y="6176967"/>
            <a:ext cx="12192000" cy="681037"/>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8345" y="6354947"/>
            <a:ext cx="2896819" cy="361052"/>
          </a:xfrm>
          <a:prstGeom prst="rect">
            <a:avLst/>
          </a:prstGeom>
        </p:spPr>
      </p:pic>
    </p:spTree>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hdr="0" ftr="0" dt="0"/>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17.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6.xml"/><Relationship Id="rId5" Type="http://schemas.openxmlformats.org/officeDocument/2006/relationships/image" Target="../media/image21.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7.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hyperlink" Target="https://openi.nlm.nih.gov/" TargetMode="Externa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9567" y="1633928"/>
            <a:ext cx="10942820" cy="2203554"/>
          </a:xfrm>
        </p:spPr>
        <p:txBody>
          <a:bodyPr>
            <a:normAutofit fontScale="90000"/>
          </a:bodyPr>
          <a:lstStyle/>
          <a:p>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smtClean="0"/>
              <a:t/>
            </a:r>
            <a:br>
              <a:rPr lang="fa-IR" dirty="0" smtClean="0"/>
            </a:br>
            <a:r>
              <a:rPr lang="fa-IR" dirty="0"/>
              <a:t/>
            </a:r>
            <a:br>
              <a:rPr lang="fa-IR" dirty="0"/>
            </a:br>
            <a:r>
              <a:rPr lang="fa-IR" dirty="0" smtClean="0"/>
              <a:t/>
            </a:r>
            <a:br>
              <a:rPr lang="fa-IR" dirty="0" smtClean="0"/>
            </a:br>
            <a:r>
              <a:rPr lang="fa-IR" dirty="0" smtClean="0">
                <a:solidFill>
                  <a:schemeClr val="tx1"/>
                </a:solidFill>
              </a:rPr>
              <a:t/>
            </a:r>
            <a:br>
              <a:rPr lang="fa-IR" dirty="0" smtClean="0">
                <a:solidFill>
                  <a:schemeClr val="tx1"/>
                </a:solidFill>
              </a:rPr>
            </a:br>
            <a:r>
              <a:rPr lang="fa-IR" dirty="0">
                <a:solidFill>
                  <a:schemeClr val="tx1"/>
                </a:solidFill>
              </a:rPr>
              <a:t/>
            </a:r>
            <a:br>
              <a:rPr lang="fa-IR" dirty="0">
                <a:solidFill>
                  <a:schemeClr val="tx1"/>
                </a:solidFill>
              </a:rPr>
            </a:br>
            <a:r>
              <a:rPr lang="fa-IR" dirty="0" smtClean="0">
                <a:solidFill>
                  <a:schemeClr val="tx1"/>
                </a:solidFill>
              </a:rPr>
              <a:t>        جستجو در منابع الکترونیک و آشنایی با سامانه نوپا</a:t>
            </a:r>
            <a:br>
              <a:rPr lang="fa-IR" dirty="0" smtClean="0">
                <a:solidFill>
                  <a:schemeClr val="tx1"/>
                </a:solidFill>
              </a:rPr>
            </a:br>
            <a:r>
              <a:rPr lang="fa-IR" dirty="0" smtClean="0">
                <a:solidFill>
                  <a:schemeClr val="tx1">
                    <a:lumMod val="85000"/>
                  </a:schemeClr>
                </a:solidFill>
              </a:rPr>
              <a:t> </a:t>
            </a:r>
            <a:r>
              <a:rPr lang="fa-IR" sz="1800" b="0" kern="0" cap="none" dirty="0" smtClean="0">
                <a:solidFill>
                  <a:schemeClr val="tx1">
                    <a:lumMod val="85000"/>
                  </a:schemeClr>
                </a:solidFill>
                <a:latin typeface="Calibri"/>
                <a:cs typeface="B Titr" pitchFamily="2" charset="-78"/>
              </a:rPr>
              <a:t> گروه </a:t>
            </a:r>
            <a:r>
              <a:rPr lang="fa-IR" sz="1800" b="0" kern="0" cap="none" dirty="0" smtClean="0">
                <a:solidFill>
                  <a:schemeClr val="tx1">
                    <a:lumMod val="85000"/>
                  </a:schemeClr>
                </a:solidFill>
                <a:latin typeface="Calibri"/>
                <a:cs typeface="B Titr" pitchFamily="2" charset="-78"/>
              </a:rPr>
              <a:t>هدف: اعضای </a:t>
            </a:r>
            <a:r>
              <a:rPr lang="fa-IR" sz="1800" b="0" kern="0" cap="none" dirty="0" smtClean="0">
                <a:solidFill>
                  <a:schemeClr val="tx1">
                    <a:lumMod val="85000"/>
                  </a:schemeClr>
                </a:solidFill>
                <a:latin typeface="Calibri"/>
                <a:cs typeface="B Titr" pitchFamily="2" charset="-78"/>
              </a:rPr>
              <a:t>هیئت علمی و پژوهشگران </a:t>
            </a:r>
            <a:r>
              <a:rPr lang="fa-IR" sz="1800" b="0" kern="0" cap="none" dirty="0">
                <a:solidFill>
                  <a:schemeClr val="tx1">
                    <a:lumMod val="85000"/>
                  </a:schemeClr>
                </a:solidFill>
                <a:latin typeface="Calibri"/>
                <a:cs typeface="B Titr" pitchFamily="2" charset="-78"/>
              </a:rPr>
              <a:t>دانشجویان دانشگاه</a:t>
            </a:r>
            <a:endParaRPr lang="fa-IR" sz="1800" b="0" kern="0" cap="none" dirty="0">
              <a:solidFill>
                <a:schemeClr val="tx1">
                  <a:lumMod val="85000"/>
                </a:schemeClr>
              </a:solidFill>
              <a:latin typeface="Calibri"/>
              <a:cs typeface="B Titr" pitchFamily="2" charset="-78"/>
            </a:endParaRPr>
          </a:p>
        </p:txBody>
      </p:sp>
      <p:sp>
        <p:nvSpPr>
          <p:cNvPr id="3" name="Subtitle 2"/>
          <p:cNvSpPr>
            <a:spLocks noGrp="1"/>
          </p:cNvSpPr>
          <p:nvPr>
            <p:ph type="subTitle" idx="1"/>
          </p:nvPr>
        </p:nvSpPr>
        <p:spPr>
          <a:xfrm>
            <a:off x="269823" y="4077325"/>
            <a:ext cx="11332564" cy="2338466"/>
          </a:xfrm>
        </p:spPr>
        <p:txBody>
          <a:bodyPr>
            <a:normAutofit fontScale="92500" lnSpcReduction="20000"/>
          </a:bodyPr>
          <a:lstStyle/>
          <a:p>
            <a:pPr algn="ctr"/>
            <a:endParaRPr lang="en-US" b="0" dirty="0" smtClean="0"/>
          </a:p>
          <a:p>
            <a:pPr lvl="0" algn="ctr" eaLnBrk="0" fontAlgn="base" hangingPunct="0">
              <a:spcBef>
                <a:spcPct val="20000"/>
              </a:spcBef>
              <a:spcAft>
                <a:spcPct val="0"/>
              </a:spcAft>
              <a:defRPr/>
            </a:pPr>
            <a:r>
              <a:rPr lang="fa-IR" sz="1600" kern="0" dirty="0" smtClean="0">
                <a:solidFill>
                  <a:srgbClr val="000000"/>
                </a:solidFill>
                <a:latin typeface="Calibri"/>
                <a:cs typeface="B Titr" pitchFamily="2" charset="-78"/>
              </a:rPr>
              <a:t>پاییز 1402</a:t>
            </a:r>
            <a:endParaRPr lang="en-US" kern="0" dirty="0" smtClean="0">
              <a:solidFill>
                <a:srgbClr val="000000"/>
              </a:solidFill>
              <a:latin typeface="Calibri"/>
              <a:cs typeface="B Titr" pitchFamily="2" charset="-78"/>
            </a:endParaRPr>
          </a:p>
          <a:p>
            <a:pPr lvl="0" algn="ctr" eaLnBrk="0" fontAlgn="base" hangingPunct="0">
              <a:spcBef>
                <a:spcPct val="20000"/>
              </a:spcBef>
              <a:spcAft>
                <a:spcPct val="0"/>
              </a:spcAft>
              <a:buClrTx/>
              <a:buSzTx/>
              <a:defRPr/>
            </a:pPr>
            <a:r>
              <a:rPr lang="fa-IR" kern="0" dirty="0" smtClean="0">
                <a:solidFill>
                  <a:srgbClr val="000000"/>
                </a:solidFill>
                <a:latin typeface="Calibri"/>
                <a:cs typeface="B Titr" pitchFamily="2" charset="-78"/>
              </a:rPr>
              <a:t>سوسن شاه خدابنده مسئول کتابخانه مرکزی دانشگاه؛ دانشجوی دکتری علم اطلاعات و دانش شناسی</a:t>
            </a:r>
          </a:p>
          <a:p>
            <a:pPr lvl="0" algn="ctr" eaLnBrk="0" fontAlgn="base" hangingPunct="0">
              <a:spcBef>
                <a:spcPct val="20000"/>
              </a:spcBef>
              <a:spcAft>
                <a:spcPct val="0"/>
              </a:spcAft>
              <a:buClrTx/>
              <a:buSzTx/>
              <a:defRPr/>
            </a:pPr>
            <a:endParaRPr lang="en-US" sz="2000" b="0" kern="0" dirty="0" smtClean="0">
              <a:solidFill>
                <a:srgbClr val="000000"/>
              </a:solidFill>
              <a:latin typeface="Calibri"/>
              <a:cs typeface="B Titr" pitchFamily="2" charset="-78"/>
            </a:endParaRPr>
          </a:p>
          <a:p>
            <a:pPr lvl="0" algn="ctr" eaLnBrk="0" fontAlgn="base" hangingPunct="0">
              <a:spcBef>
                <a:spcPct val="20000"/>
              </a:spcBef>
              <a:spcAft>
                <a:spcPct val="0"/>
              </a:spcAft>
              <a:buClrTx/>
              <a:buSzTx/>
              <a:defRPr/>
            </a:pPr>
            <a:endParaRPr lang="fa-IR" sz="2000" b="0" kern="0" dirty="0" smtClean="0">
              <a:solidFill>
                <a:srgbClr val="000000"/>
              </a:solidFill>
              <a:latin typeface="Calibri"/>
              <a:cs typeface="B Titr" pitchFamily="2" charset="-78"/>
            </a:endParaRPr>
          </a:p>
          <a:p>
            <a:pPr lvl="0" algn="ctr" eaLnBrk="0" fontAlgn="base" hangingPunct="0">
              <a:spcBef>
                <a:spcPct val="20000"/>
              </a:spcBef>
              <a:spcAft>
                <a:spcPct val="0"/>
              </a:spcAft>
              <a:buClrTx/>
              <a:buSzTx/>
              <a:defRPr/>
            </a:pPr>
            <a:r>
              <a:rPr lang="fa-IR" sz="2000" b="0" kern="0" dirty="0" smtClean="0">
                <a:solidFill>
                  <a:srgbClr val="000000"/>
                </a:solidFill>
                <a:latin typeface="Calibri"/>
                <a:cs typeface="B Titr" pitchFamily="2" charset="-78"/>
              </a:rPr>
              <a:t> </a:t>
            </a:r>
            <a:endParaRPr lang="fa-IR" dirty="0"/>
          </a:p>
        </p:txBody>
      </p:sp>
      <p:pic>
        <p:nvPicPr>
          <p:cNvPr id="4" name="Picture 2" descr="ar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351" y="0"/>
            <a:ext cx="12065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4686300" y="908054"/>
            <a:ext cx="2768600" cy="605954"/>
          </a:xfrm>
          <a:prstGeom prst="rect">
            <a:avLst/>
          </a:prstGeom>
          <a:solidFill>
            <a:srgbClr val="FFFFFF"/>
          </a:solidFill>
          <a:ln w="9525">
            <a:solidFill>
              <a:srgbClr val="FFFFFF"/>
            </a:solidFill>
            <a:miter lim="800000"/>
            <a:headEnd/>
            <a:tailEnd/>
          </a:ln>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rtl="1" fontAlgn="base">
              <a:spcBef>
                <a:spcPct val="0"/>
              </a:spcBef>
              <a:spcAft>
                <a:spcPts val="1000"/>
              </a:spcAft>
              <a:buFontTx/>
              <a:buNone/>
            </a:pPr>
            <a:r>
              <a:rPr lang="fa-IR" altLang="fa-IR" sz="1600" dirty="0" smtClean="0">
                <a:solidFill>
                  <a:srgbClr val="000000"/>
                </a:solidFill>
                <a:latin typeface="IranNastaliq" pitchFamily="18" charset="0"/>
                <a:ea typeface="Arial" pitchFamily="34" charset="0"/>
                <a:cs typeface="IranNastaliq" pitchFamily="18" charset="0"/>
              </a:rPr>
              <a:t>دانشگاه علوم پزشكي و خدمات بهداشتي و درماني البرز                              </a:t>
            </a:r>
          </a:p>
          <a:p>
            <a:pPr algn="ctr" rtl="1" fontAlgn="base">
              <a:spcBef>
                <a:spcPct val="0"/>
              </a:spcBef>
              <a:spcAft>
                <a:spcPts val="1000"/>
              </a:spcAft>
              <a:buFontTx/>
              <a:buNone/>
            </a:pPr>
            <a:r>
              <a:rPr lang="fa-IR" altLang="fa-IR" sz="1600" dirty="0" smtClean="0">
                <a:solidFill>
                  <a:srgbClr val="000000"/>
                </a:solidFill>
                <a:latin typeface="IranNastaliq" pitchFamily="18" charset="0"/>
                <a:ea typeface="Arial" pitchFamily="34" charset="0"/>
                <a:cs typeface="IranNastaliq" pitchFamily="18" charset="0"/>
              </a:rPr>
              <a:t> معاونت تحقیقات و  فناوری</a:t>
            </a:r>
          </a:p>
          <a:p>
            <a:pPr algn="r" rtl="1" fontAlgn="base">
              <a:spcBef>
                <a:spcPct val="0"/>
              </a:spcBef>
              <a:spcAft>
                <a:spcPct val="0"/>
              </a:spcAft>
              <a:buFontTx/>
              <a:buNone/>
            </a:pPr>
            <a:endParaRPr lang="fa-IR" altLang="fa-IR" sz="1800" dirty="0" smtClean="0">
              <a:solidFill>
                <a:srgbClr val="000000"/>
              </a:solidFill>
              <a:latin typeface="Arial" pitchFamily="34" charset="0"/>
              <a:ea typeface="Arial" pitchFamily="34" charset="0"/>
              <a:cs typeface="IranNastaliq" pitchFamily="18" charset="0"/>
            </a:endParaRPr>
          </a:p>
          <a:p>
            <a:pPr algn="r" rtl="1" fontAlgn="base">
              <a:spcBef>
                <a:spcPct val="0"/>
              </a:spcBef>
              <a:spcAft>
                <a:spcPct val="0"/>
              </a:spcAft>
              <a:buFontTx/>
              <a:buNone/>
            </a:pPr>
            <a:endParaRPr lang="fa-IR" altLang="fa-IR" sz="1800" dirty="0" smtClean="0">
              <a:solidFill>
                <a:srgbClr val="000000"/>
              </a:solidFill>
              <a:latin typeface="Arial" pitchFamily="34" charset="0"/>
              <a:ea typeface="Arial" pitchFamily="34" charset="0"/>
              <a:cs typeface="IranNastaliq" pitchFamily="18" charset="0"/>
            </a:endParaRPr>
          </a:p>
        </p:txBody>
      </p:sp>
    </p:spTree>
    <p:extLst>
      <p:ext uri="{BB962C8B-B14F-4D97-AF65-F5344CB8AC3E}">
        <p14:creationId xmlns:p14="http://schemas.microsoft.com/office/powerpoint/2010/main" val="395265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en-US" altLang="fa-IR" sz="4000" b="1" dirty="0" smtClean="0">
                <a:solidFill>
                  <a:srgbClr val="002060"/>
                </a:solidFill>
                <a:effectLst/>
                <a:latin typeface="Times New Roman" pitchFamily="18" charset="0"/>
                <a:ea typeface="MS Mincho" pitchFamily="49" charset="-128"/>
                <a:cs typeface="Times New Roman" pitchFamily="18" charset="0"/>
              </a:rPr>
              <a:t>Nesting</a:t>
            </a:r>
            <a:endParaRPr lang="fa-IR" altLang="fa-IR" sz="4000" b="1" dirty="0" smtClean="0">
              <a:solidFill>
                <a:srgbClr val="002060"/>
              </a:solidFill>
              <a:effectLst/>
              <a:latin typeface="Times New Roman" pitchFamily="18" charset="0"/>
              <a:ea typeface="MS Mincho" pitchFamily="49" charset="-128"/>
              <a:cs typeface="Times New Roman" pitchFamily="18" charset="0"/>
            </a:endParaRPr>
          </a:p>
          <a:p>
            <a:pPr marL="274320" lvl="0" indent="-274320" algn="r" rtl="1">
              <a:lnSpc>
                <a:spcPct val="100000"/>
              </a:lnSpc>
              <a:spcBef>
                <a:spcPct val="20000"/>
              </a:spcBef>
              <a:buClr>
                <a:srgbClr val="0BD0D9"/>
              </a:buClr>
              <a:buSzPct val="95000"/>
              <a:buFont typeface="Wingdings 2"/>
              <a:buChar char=""/>
              <a:defRPr/>
            </a:pPr>
            <a:r>
              <a:rPr lang="x-none" sz="3200">
                <a:solidFill>
                  <a:prstClr val="black"/>
                </a:solidFill>
                <a:effectLst/>
                <a:latin typeface="Times New Roman" pitchFamily="18" charset="0"/>
                <a:cs typeface="Times New Roman" pitchFamily="18" charset="0"/>
              </a:rPr>
              <a:t>salmonella AND hamburger OR eggs</a:t>
            </a:r>
            <a:endParaRPr lang="fa-IR" sz="3200" dirty="0">
              <a:solidFill>
                <a:prstClr val="black"/>
              </a:solidFill>
              <a:effectLst/>
              <a:latin typeface="Times New Roman" pitchFamily="18" charset="0"/>
              <a:cs typeface="Times New Roman" pitchFamily="18" charset="0"/>
            </a:endParaRPr>
          </a:p>
          <a:p>
            <a:pPr marL="274320" lvl="0" indent="-274320" algn="r" rtl="1">
              <a:lnSpc>
                <a:spcPct val="100000"/>
              </a:lnSpc>
              <a:spcBef>
                <a:spcPct val="20000"/>
              </a:spcBef>
              <a:buClr>
                <a:srgbClr val="0BD0D9"/>
              </a:buClr>
              <a:buSzPct val="95000"/>
              <a:buFont typeface="Wingdings 2"/>
              <a:buChar char=""/>
              <a:defRPr/>
            </a:pPr>
            <a:endParaRPr lang="en-US" sz="3200" dirty="0">
              <a:solidFill>
                <a:prstClr val="black"/>
              </a:solidFill>
              <a:effectLst/>
              <a:latin typeface="Times New Roman" pitchFamily="18" charset="0"/>
              <a:cs typeface="Times New Roman" pitchFamily="18" charset="0"/>
            </a:endParaRPr>
          </a:p>
          <a:p>
            <a:pPr marL="0" lvl="0" indent="-274320" algn="r" rtl="1">
              <a:lnSpc>
                <a:spcPct val="100000"/>
              </a:lnSpc>
              <a:spcBef>
                <a:spcPts val="0"/>
              </a:spcBef>
              <a:buClr>
                <a:srgbClr val="0BD0D9"/>
              </a:buClr>
              <a:buSzPct val="95000"/>
              <a:buFont typeface="Wingdings 2"/>
              <a:buChar char=""/>
              <a:defRPr/>
            </a:pPr>
            <a:r>
              <a:rPr lang="en-US" sz="3200" dirty="0">
                <a:solidFill>
                  <a:prstClr val="black"/>
                </a:solidFill>
                <a:effectLst/>
                <a:latin typeface="Times New Roman" pitchFamily="18" charset="0"/>
                <a:ea typeface="MS Mincho"/>
                <a:cs typeface="Times New Roman" pitchFamily="18" charset="0"/>
              </a:rPr>
              <a:t>salmonella AND (hamburger OR eggs)</a:t>
            </a:r>
            <a:endParaRPr lang="en-US" sz="3200" b="1" dirty="0">
              <a:solidFill>
                <a:prstClr val="black"/>
              </a:solidFill>
              <a:effectLst/>
              <a:latin typeface="Times New Roman" pitchFamily="18" charset="0"/>
              <a:ea typeface="Batang"/>
              <a:cs typeface="Times New Roman" pitchFamily="18" charset="0"/>
            </a:endParaRPr>
          </a:p>
          <a:p>
            <a:endParaRPr lang="fa-IR" dirty="0"/>
          </a:p>
        </p:txBody>
      </p:sp>
    </p:spTree>
    <p:extLst>
      <p:ext uri="{BB962C8B-B14F-4D97-AF65-F5344CB8AC3E}">
        <p14:creationId xmlns:p14="http://schemas.microsoft.com/office/powerpoint/2010/main" val="44799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500743"/>
            <a:ext cx="8746548"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880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228603"/>
            <a:ext cx="8629651"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508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71490"/>
            <a:ext cx="8534400"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6091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a:t>
            </a:r>
            <a:endParaRPr lang="fa-IR" dirty="0"/>
          </a:p>
        </p:txBody>
      </p:sp>
      <p:sp>
        <p:nvSpPr>
          <p:cNvPr id="3" name="Content Placeholder 2"/>
          <p:cNvSpPr>
            <a:spLocks noGrp="1"/>
          </p:cNvSpPr>
          <p:nvPr>
            <p:ph idx="1"/>
          </p:nvPr>
        </p:nvSpPr>
        <p:spPr/>
        <p:txBody>
          <a:bodyPr/>
          <a:lstStyle/>
          <a:p>
            <a:pPr algn="l" rtl="0"/>
            <a:r>
              <a:rPr lang="en-US" dirty="0" smtClean="0"/>
              <a:t>Don’t forget after selecting journal, check this journal with ministry of health's journal black </a:t>
            </a:r>
            <a:r>
              <a:rPr lang="en-US" dirty="0"/>
              <a:t>list </a:t>
            </a:r>
            <a:r>
              <a:rPr lang="en-US" dirty="0" smtClean="0"/>
              <a:t>system, its too important!!</a:t>
            </a:r>
          </a:p>
          <a:p>
            <a:pPr algn="l" rtl="0"/>
            <a:endParaRPr lang="en-US" dirty="0"/>
          </a:p>
          <a:p>
            <a:pPr algn="l" rtl="0"/>
            <a:r>
              <a:rPr lang="en-US" dirty="0"/>
              <a:t>http://blacklist.research.ac.ir/</a:t>
            </a:r>
            <a:endParaRPr lang="en-US" dirty="0" smtClean="0"/>
          </a:p>
          <a:p>
            <a:pPr algn="l" rtl="0"/>
            <a:endParaRPr lang="en-US" dirty="0"/>
          </a:p>
          <a:p>
            <a:pPr algn="l" rtl="0"/>
            <a:endParaRPr lang="fa-I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4648203"/>
            <a:ext cx="5956919"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397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41325"/>
            <a:ext cx="883920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379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545411" y="672964"/>
            <a:ext cx="9613861" cy="3599316"/>
          </a:xfrm>
        </p:spPr>
        <p:txBody>
          <a:bodyPr>
            <a:normAutofit lnSpcReduction="10000"/>
          </a:bodyPr>
          <a:lstStyle/>
          <a:p>
            <a:pPr marL="0" lvl="0" indent="0" algn="ctr" eaLnBrk="0" fontAlgn="base" hangingPunct="0">
              <a:spcBef>
                <a:spcPct val="20000"/>
              </a:spcBef>
              <a:spcAft>
                <a:spcPct val="0"/>
              </a:spcAft>
              <a:buNone/>
              <a:defRPr/>
            </a:pPr>
            <a:endParaRPr lang="fa-IR" sz="1900" kern="0" dirty="0" smtClean="0">
              <a:solidFill>
                <a:srgbClr val="000000"/>
              </a:solidFill>
              <a:latin typeface="Calibri"/>
              <a:cs typeface="B Titr" pitchFamily="2" charset="-78"/>
            </a:endParaRPr>
          </a:p>
          <a:p>
            <a:pPr marL="0" lvl="0" indent="0" algn="ctr" eaLnBrk="0" fontAlgn="base" hangingPunct="0">
              <a:spcBef>
                <a:spcPct val="20000"/>
              </a:spcBef>
              <a:spcAft>
                <a:spcPct val="0"/>
              </a:spcAft>
              <a:buNone/>
              <a:defRPr/>
            </a:pPr>
            <a:endParaRPr lang="fa-IR" sz="1900" kern="0" dirty="0">
              <a:solidFill>
                <a:srgbClr val="000000"/>
              </a:solidFill>
              <a:latin typeface="Calibri"/>
              <a:cs typeface="B Titr" pitchFamily="2" charset="-78"/>
            </a:endParaRPr>
          </a:p>
          <a:p>
            <a:pPr marL="0" lvl="0" indent="0" algn="ctr" eaLnBrk="0" fontAlgn="base" hangingPunct="0">
              <a:spcBef>
                <a:spcPct val="20000"/>
              </a:spcBef>
              <a:spcAft>
                <a:spcPct val="0"/>
              </a:spcAft>
              <a:buNone/>
              <a:defRPr/>
            </a:pPr>
            <a:endParaRPr lang="fa-IR" sz="1900" kern="0" dirty="0" smtClean="0">
              <a:solidFill>
                <a:srgbClr val="000000"/>
              </a:solidFill>
              <a:latin typeface="Calibri"/>
              <a:cs typeface="B Titr" pitchFamily="2" charset="-78"/>
            </a:endParaRPr>
          </a:p>
          <a:p>
            <a:pPr marL="0" lvl="0" indent="0" algn="ctr" eaLnBrk="0" fontAlgn="base" hangingPunct="0">
              <a:lnSpc>
                <a:spcPct val="200000"/>
              </a:lnSpc>
              <a:spcBef>
                <a:spcPct val="20000"/>
              </a:spcBef>
              <a:spcAft>
                <a:spcPct val="0"/>
              </a:spcAft>
              <a:buNone/>
              <a:defRPr/>
            </a:pPr>
            <a:endParaRPr lang="fa-IR" sz="2800" kern="0" dirty="0">
              <a:solidFill>
                <a:srgbClr val="000000"/>
              </a:solidFill>
              <a:latin typeface="Calibri"/>
              <a:cs typeface="B Titr" pitchFamily="2" charset="-78"/>
            </a:endParaRPr>
          </a:p>
          <a:p>
            <a:pPr marL="0" lvl="0" indent="0" algn="ctr" eaLnBrk="0" fontAlgn="base" hangingPunct="0">
              <a:lnSpc>
                <a:spcPct val="200000"/>
              </a:lnSpc>
              <a:spcBef>
                <a:spcPct val="20000"/>
              </a:spcBef>
              <a:spcAft>
                <a:spcPct val="0"/>
              </a:spcAft>
              <a:buNone/>
              <a:defRPr/>
            </a:pPr>
            <a:r>
              <a:rPr lang="fa-IR" sz="2800" kern="0" dirty="0" smtClean="0">
                <a:solidFill>
                  <a:srgbClr val="000000"/>
                </a:solidFill>
                <a:latin typeface="Calibri"/>
                <a:cs typeface="B Titr" pitchFamily="2" charset="-78"/>
              </a:rPr>
              <a:t>اکثر </a:t>
            </a:r>
            <a:r>
              <a:rPr lang="fa-IR" sz="2800" kern="0" dirty="0">
                <a:solidFill>
                  <a:srgbClr val="000000"/>
                </a:solidFill>
                <a:latin typeface="Calibri"/>
                <a:cs typeface="B Titr" pitchFamily="2" charset="-78"/>
              </a:rPr>
              <a:t>اسلایدها متعلق به آقای دکتر مسعود محمدی است که </a:t>
            </a:r>
            <a:r>
              <a:rPr lang="fa-IR" sz="2800" kern="0" dirty="0" smtClean="0">
                <a:solidFill>
                  <a:srgbClr val="000000"/>
                </a:solidFill>
                <a:latin typeface="Calibri"/>
                <a:cs typeface="B Titr" pitchFamily="2" charset="-78"/>
              </a:rPr>
              <a:t>ضمن تشکر فراوان از ایشان و با </a:t>
            </a:r>
            <a:r>
              <a:rPr lang="fa-IR" sz="2800" kern="0" dirty="0">
                <a:solidFill>
                  <a:srgbClr val="000000"/>
                </a:solidFill>
                <a:latin typeface="Calibri"/>
                <a:cs typeface="B Titr" pitchFamily="2" charset="-78"/>
              </a:rPr>
              <a:t>کسب اجازه </a:t>
            </a:r>
            <a:r>
              <a:rPr lang="fa-IR" sz="2800" kern="0" dirty="0" smtClean="0">
                <a:solidFill>
                  <a:srgbClr val="000000"/>
                </a:solidFill>
                <a:latin typeface="Calibri"/>
                <a:cs typeface="B Titr" pitchFamily="2" charset="-78"/>
              </a:rPr>
              <a:t>شان جهت </a:t>
            </a:r>
            <a:r>
              <a:rPr lang="fa-IR" sz="2800" kern="0" dirty="0">
                <a:solidFill>
                  <a:srgbClr val="000000"/>
                </a:solidFill>
                <a:latin typeface="Calibri"/>
                <a:cs typeface="B Titr" pitchFamily="2" charset="-78"/>
              </a:rPr>
              <a:t>آموزش استفاده شده است.</a:t>
            </a:r>
          </a:p>
          <a:p>
            <a:pPr algn="ctr"/>
            <a:endParaRPr lang="fa-IR" dirty="0"/>
          </a:p>
        </p:txBody>
      </p:sp>
    </p:spTree>
    <p:extLst>
      <p:ext uri="{BB962C8B-B14F-4D97-AF65-F5344CB8AC3E}">
        <p14:creationId xmlns:p14="http://schemas.microsoft.com/office/powerpoint/2010/main" val="1783933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381125" y="737158"/>
            <a:ext cx="6115051" cy="990600"/>
          </a:xfrm>
        </p:spPr>
        <p:txBody>
          <a:bodyPr/>
          <a:lstStyle/>
          <a:p>
            <a:pPr eaLnBrk="1" hangingPunct="1"/>
            <a:r>
              <a:rPr lang="en-US" dirty="0" smtClean="0">
                <a:solidFill>
                  <a:schemeClr val="tx1"/>
                </a:solidFill>
              </a:rPr>
              <a:t>Parsing the Question</a:t>
            </a:r>
          </a:p>
        </p:txBody>
      </p:sp>
      <p:sp>
        <p:nvSpPr>
          <p:cNvPr id="16387" name="Rectangle 3"/>
          <p:cNvSpPr>
            <a:spLocks noGrp="1" noChangeArrowheads="1"/>
          </p:cNvSpPr>
          <p:nvPr>
            <p:ph idx="1"/>
          </p:nvPr>
        </p:nvSpPr>
        <p:spPr>
          <a:xfrm>
            <a:off x="502920" y="2286103"/>
            <a:ext cx="9674352" cy="3810000"/>
          </a:xfrm>
        </p:spPr>
        <p:txBody>
          <a:bodyPr/>
          <a:lstStyle/>
          <a:p>
            <a:pPr algn="just" rtl="0" eaLnBrk="1" hangingPunct="1"/>
            <a:r>
              <a:rPr lang="en-US" b="1" dirty="0" smtClean="0"/>
              <a:t>What are the main concepts in your question?</a:t>
            </a:r>
          </a:p>
          <a:p>
            <a:pPr algn="just" rtl="0" eaLnBrk="1" hangingPunct="1">
              <a:buFont typeface="Wingdings" panose="05000000000000000000" pitchFamily="2" charset="2"/>
              <a:buNone/>
            </a:pPr>
            <a:r>
              <a:rPr lang="en-US" dirty="0" smtClean="0"/>
              <a:t>Sample question: </a:t>
            </a:r>
          </a:p>
          <a:p>
            <a:pPr algn="just" rtl="0" eaLnBrk="1" hangingPunct="1">
              <a:buFont typeface="Wingdings" panose="05000000000000000000" pitchFamily="2" charset="2"/>
              <a:buNone/>
            </a:pPr>
            <a:r>
              <a:rPr lang="en-US" dirty="0" smtClean="0"/>
              <a:t>	Does nutrition therapy improve decubitus (pressure) ulcer healing in an elderly patient? </a:t>
            </a:r>
          </a:p>
          <a:p>
            <a:pPr algn="just" rtl="0" eaLnBrk="1" hangingPunct="1">
              <a:buFont typeface="Wingdings" panose="05000000000000000000" pitchFamily="2" charset="2"/>
              <a:buNone/>
            </a:pPr>
            <a:r>
              <a:rPr lang="en-US" dirty="0" smtClean="0"/>
              <a:t>Concepts: </a:t>
            </a:r>
          </a:p>
        </p:txBody>
      </p:sp>
      <p:sp>
        <p:nvSpPr>
          <p:cNvPr id="70661" name="Text Box 5"/>
          <p:cNvSpPr txBox="1">
            <a:spLocks noChangeArrowheads="1"/>
          </p:cNvSpPr>
          <p:nvPr/>
        </p:nvSpPr>
        <p:spPr bwMode="auto">
          <a:xfrm>
            <a:off x="606839" y="5260971"/>
            <a:ext cx="2261807" cy="369332"/>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l" rtl="0" eaLnBrk="0" fontAlgn="base" hangingPunct="0">
              <a:spcBef>
                <a:spcPct val="0"/>
              </a:spcBef>
              <a:spcAft>
                <a:spcPct val="0"/>
              </a:spcAft>
              <a:defRPr>
                <a:solidFill>
                  <a:schemeClr val="tx1"/>
                </a:solidFill>
                <a:latin typeface="Tahoma" panose="020B0604030504040204" pitchFamily="34" charset="0"/>
              </a:defRPr>
            </a:lvl6pPr>
            <a:lvl7pPr marL="2971800" indent="-228600" algn="l" rtl="0" eaLnBrk="0" fontAlgn="base" hangingPunct="0">
              <a:spcBef>
                <a:spcPct val="0"/>
              </a:spcBef>
              <a:spcAft>
                <a:spcPct val="0"/>
              </a:spcAft>
              <a:defRPr>
                <a:solidFill>
                  <a:schemeClr val="tx1"/>
                </a:solidFill>
                <a:latin typeface="Tahoma" panose="020B0604030504040204" pitchFamily="34" charset="0"/>
              </a:defRPr>
            </a:lvl7pPr>
            <a:lvl8pPr marL="3429000" indent="-228600" algn="l" rtl="0" eaLnBrk="0" fontAlgn="base" hangingPunct="0">
              <a:spcBef>
                <a:spcPct val="0"/>
              </a:spcBef>
              <a:spcAft>
                <a:spcPct val="0"/>
              </a:spcAft>
              <a:defRPr>
                <a:solidFill>
                  <a:schemeClr val="tx1"/>
                </a:solidFill>
                <a:latin typeface="Tahoma" panose="020B0604030504040204" pitchFamily="34" charset="0"/>
              </a:defRPr>
            </a:lvl8pPr>
            <a:lvl9pPr marL="3886200" indent="-228600" algn="l" rtl="0" eaLnBrk="0" fontAlgn="base" hangingPunct="0">
              <a:spcBef>
                <a:spcPct val="0"/>
              </a:spcBef>
              <a:spcAft>
                <a:spcPct val="0"/>
              </a:spcAft>
              <a:defRPr>
                <a:solidFill>
                  <a:schemeClr val="tx1"/>
                </a:solidFill>
                <a:latin typeface="Tahoma" panose="020B0604030504040204" pitchFamily="34" charset="0"/>
              </a:defRPr>
            </a:lvl9pPr>
          </a:lstStyle>
          <a:p>
            <a:pPr algn="r" rtl="1">
              <a:spcBef>
                <a:spcPct val="50000"/>
              </a:spcBef>
            </a:pPr>
            <a:r>
              <a:rPr lang="en-US" b="1" dirty="0">
                <a:solidFill>
                  <a:prstClr val="black"/>
                </a:solidFill>
              </a:rPr>
              <a:t>Nutrition therapy</a:t>
            </a:r>
          </a:p>
        </p:txBody>
      </p:sp>
      <p:sp>
        <p:nvSpPr>
          <p:cNvPr id="70662" name="Text Box 6"/>
          <p:cNvSpPr txBox="1">
            <a:spLocks noChangeArrowheads="1"/>
          </p:cNvSpPr>
          <p:nvPr/>
        </p:nvSpPr>
        <p:spPr bwMode="auto">
          <a:xfrm>
            <a:off x="3841133" y="4963150"/>
            <a:ext cx="3218035" cy="369332"/>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l" rtl="0" eaLnBrk="0" fontAlgn="base" hangingPunct="0">
              <a:spcBef>
                <a:spcPct val="0"/>
              </a:spcBef>
              <a:spcAft>
                <a:spcPct val="0"/>
              </a:spcAft>
              <a:defRPr>
                <a:solidFill>
                  <a:schemeClr val="tx1"/>
                </a:solidFill>
                <a:latin typeface="Tahoma" panose="020B0604030504040204" pitchFamily="34" charset="0"/>
              </a:defRPr>
            </a:lvl6pPr>
            <a:lvl7pPr marL="2971800" indent="-228600" algn="l" rtl="0" eaLnBrk="0" fontAlgn="base" hangingPunct="0">
              <a:spcBef>
                <a:spcPct val="0"/>
              </a:spcBef>
              <a:spcAft>
                <a:spcPct val="0"/>
              </a:spcAft>
              <a:defRPr>
                <a:solidFill>
                  <a:schemeClr val="tx1"/>
                </a:solidFill>
                <a:latin typeface="Tahoma" panose="020B0604030504040204" pitchFamily="34" charset="0"/>
              </a:defRPr>
            </a:lvl7pPr>
            <a:lvl8pPr marL="3429000" indent="-228600" algn="l" rtl="0" eaLnBrk="0" fontAlgn="base" hangingPunct="0">
              <a:spcBef>
                <a:spcPct val="0"/>
              </a:spcBef>
              <a:spcAft>
                <a:spcPct val="0"/>
              </a:spcAft>
              <a:defRPr>
                <a:solidFill>
                  <a:schemeClr val="tx1"/>
                </a:solidFill>
                <a:latin typeface="Tahoma" panose="020B0604030504040204" pitchFamily="34" charset="0"/>
              </a:defRPr>
            </a:lvl8pPr>
            <a:lvl9pPr marL="3886200" indent="-228600" algn="l" rtl="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b="1" dirty="0">
                <a:solidFill>
                  <a:prstClr val="black"/>
                </a:solidFill>
              </a:rPr>
              <a:t>Decubitus/pressure ulcers</a:t>
            </a:r>
          </a:p>
        </p:txBody>
      </p:sp>
      <p:sp>
        <p:nvSpPr>
          <p:cNvPr id="70663" name="Text Box 7"/>
          <p:cNvSpPr txBox="1">
            <a:spLocks noChangeArrowheads="1"/>
          </p:cNvSpPr>
          <p:nvPr/>
        </p:nvSpPr>
        <p:spPr bwMode="auto">
          <a:xfrm>
            <a:off x="2618941" y="6294559"/>
            <a:ext cx="1714500" cy="369332"/>
          </a:xfrm>
          <a:prstGeom prst="rect">
            <a:avLst/>
          </a:prstGeom>
          <a:ln/>
          <a:extLst/>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l" rtl="0" eaLnBrk="0" fontAlgn="base" hangingPunct="0">
              <a:spcBef>
                <a:spcPct val="0"/>
              </a:spcBef>
              <a:spcAft>
                <a:spcPct val="0"/>
              </a:spcAft>
              <a:defRPr>
                <a:solidFill>
                  <a:schemeClr val="tx1"/>
                </a:solidFill>
                <a:latin typeface="Tahoma" panose="020B0604030504040204" pitchFamily="34" charset="0"/>
              </a:defRPr>
            </a:lvl6pPr>
            <a:lvl7pPr marL="2971800" indent="-228600" algn="l" rtl="0" eaLnBrk="0" fontAlgn="base" hangingPunct="0">
              <a:spcBef>
                <a:spcPct val="0"/>
              </a:spcBef>
              <a:spcAft>
                <a:spcPct val="0"/>
              </a:spcAft>
              <a:defRPr>
                <a:solidFill>
                  <a:schemeClr val="tx1"/>
                </a:solidFill>
                <a:latin typeface="Tahoma" panose="020B0604030504040204" pitchFamily="34" charset="0"/>
              </a:defRPr>
            </a:lvl7pPr>
            <a:lvl8pPr marL="3429000" indent="-228600" algn="l" rtl="0" eaLnBrk="0" fontAlgn="base" hangingPunct="0">
              <a:spcBef>
                <a:spcPct val="0"/>
              </a:spcBef>
              <a:spcAft>
                <a:spcPct val="0"/>
              </a:spcAft>
              <a:defRPr>
                <a:solidFill>
                  <a:schemeClr val="tx1"/>
                </a:solidFill>
                <a:latin typeface="Tahoma" panose="020B0604030504040204" pitchFamily="34" charset="0"/>
              </a:defRPr>
            </a:lvl8pPr>
            <a:lvl9pPr marL="3886200" indent="-228600" algn="l" rtl="0" eaLnBrk="0" fontAlgn="base" hangingPunct="0">
              <a:spcBef>
                <a:spcPct val="0"/>
              </a:spcBef>
              <a:spcAft>
                <a:spcPct val="0"/>
              </a:spcAft>
              <a:defRPr>
                <a:solidFill>
                  <a:schemeClr val="tx1"/>
                </a:solidFill>
                <a:latin typeface="Tahoma" panose="020B0604030504040204" pitchFamily="34" charset="0"/>
              </a:defRPr>
            </a:lvl9pPr>
          </a:lstStyle>
          <a:p>
            <a:pPr algn="r" rtl="1">
              <a:spcBef>
                <a:spcPct val="50000"/>
              </a:spcBef>
            </a:pPr>
            <a:r>
              <a:rPr lang="en-US" b="1" dirty="0">
                <a:solidFill>
                  <a:prstClr val="black"/>
                </a:solidFill>
              </a:rPr>
              <a:t>Ulcer healing</a:t>
            </a:r>
          </a:p>
        </p:txBody>
      </p:sp>
      <p:sp>
        <p:nvSpPr>
          <p:cNvPr id="70665" name="Text Box 9"/>
          <p:cNvSpPr txBox="1">
            <a:spLocks noChangeArrowheads="1"/>
          </p:cNvSpPr>
          <p:nvPr/>
        </p:nvSpPr>
        <p:spPr bwMode="auto">
          <a:xfrm>
            <a:off x="5183125" y="6318689"/>
            <a:ext cx="2085839" cy="369332"/>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l" rtl="0" eaLnBrk="0" fontAlgn="base" hangingPunct="0">
              <a:spcBef>
                <a:spcPct val="0"/>
              </a:spcBef>
              <a:spcAft>
                <a:spcPct val="0"/>
              </a:spcAft>
              <a:defRPr>
                <a:solidFill>
                  <a:schemeClr val="tx1"/>
                </a:solidFill>
                <a:latin typeface="Tahoma" panose="020B0604030504040204" pitchFamily="34" charset="0"/>
              </a:defRPr>
            </a:lvl6pPr>
            <a:lvl7pPr marL="2971800" indent="-228600" algn="l" rtl="0" eaLnBrk="0" fontAlgn="base" hangingPunct="0">
              <a:spcBef>
                <a:spcPct val="0"/>
              </a:spcBef>
              <a:spcAft>
                <a:spcPct val="0"/>
              </a:spcAft>
              <a:defRPr>
                <a:solidFill>
                  <a:schemeClr val="tx1"/>
                </a:solidFill>
                <a:latin typeface="Tahoma" panose="020B0604030504040204" pitchFamily="34" charset="0"/>
              </a:defRPr>
            </a:lvl7pPr>
            <a:lvl8pPr marL="3429000" indent="-228600" algn="l" rtl="0" eaLnBrk="0" fontAlgn="base" hangingPunct="0">
              <a:spcBef>
                <a:spcPct val="0"/>
              </a:spcBef>
              <a:spcAft>
                <a:spcPct val="0"/>
              </a:spcAft>
              <a:defRPr>
                <a:solidFill>
                  <a:schemeClr val="tx1"/>
                </a:solidFill>
                <a:latin typeface="Tahoma" panose="020B0604030504040204" pitchFamily="34" charset="0"/>
              </a:defRPr>
            </a:lvl8pPr>
            <a:lvl9pPr marL="3886200" indent="-228600" algn="l" rtl="0" eaLnBrk="0" fontAlgn="base" hangingPunct="0">
              <a:spcBef>
                <a:spcPct val="0"/>
              </a:spcBef>
              <a:spcAft>
                <a:spcPct val="0"/>
              </a:spcAft>
              <a:defRPr>
                <a:solidFill>
                  <a:schemeClr val="tx1"/>
                </a:solidFill>
                <a:latin typeface="Tahoma" panose="020B0604030504040204" pitchFamily="34" charset="0"/>
              </a:defRPr>
            </a:lvl9pPr>
          </a:lstStyle>
          <a:p>
            <a:pPr algn="r" rtl="1">
              <a:spcBef>
                <a:spcPct val="50000"/>
              </a:spcBef>
            </a:pPr>
            <a:r>
              <a:rPr lang="en-US" b="1" dirty="0">
                <a:solidFill>
                  <a:prstClr val="black"/>
                </a:solidFill>
              </a:rPr>
              <a:t>Elderly patients</a:t>
            </a:r>
          </a:p>
        </p:txBody>
      </p:sp>
      <p:sp>
        <p:nvSpPr>
          <p:cNvPr id="70666" name="Text Box 10"/>
          <p:cNvSpPr txBox="1">
            <a:spLocks noChangeArrowheads="1"/>
          </p:cNvSpPr>
          <p:nvPr/>
        </p:nvSpPr>
        <p:spPr bwMode="auto">
          <a:xfrm>
            <a:off x="7496177" y="5445637"/>
            <a:ext cx="1464945" cy="369332"/>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l" rtl="0" eaLnBrk="0" fontAlgn="base" hangingPunct="0">
              <a:spcBef>
                <a:spcPct val="0"/>
              </a:spcBef>
              <a:spcAft>
                <a:spcPct val="0"/>
              </a:spcAft>
              <a:defRPr>
                <a:solidFill>
                  <a:schemeClr val="tx1"/>
                </a:solidFill>
                <a:latin typeface="Tahoma" panose="020B0604030504040204" pitchFamily="34" charset="0"/>
              </a:defRPr>
            </a:lvl6pPr>
            <a:lvl7pPr marL="2971800" indent="-228600" algn="l" rtl="0" eaLnBrk="0" fontAlgn="base" hangingPunct="0">
              <a:spcBef>
                <a:spcPct val="0"/>
              </a:spcBef>
              <a:spcAft>
                <a:spcPct val="0"/>
              </a:spcAft>
              <a:defRPr>
                <a:solidFill>
                  <a:schemeClr val="tx1"/>
                </a:solidFill>
                <a:latin typeface="Tahoma" panose="020B0604030504040204" pitchFamily="34" charset="0"/>
              </a:defRPr>
            </a:lvl7pPr>
            <a:lvl8pPr marL="3429000" indent="-228600" algn="l" rtl="0" eaLnBrk="0" fontAlgn="base" hangingPunct="0">
              <a:spcBef>
                <a:spcPct val="0"/>
              </a:spcBef>
              <a:spcAft>
                <a:spcPct val="0"/>
              </a:spcAft>
              <a:defRPr>
                <a:solidFill>
                  <a:schemeClr val="tx1"/>
                </a:solidFill>
                <a:latin typeface="Tahoma" panose="020B0604030504040204" pitchFamily="34" charset="0"/>
              </a:defRPr>
            </a:lvl8pPr>
            <a:lvl9pPr marL="3886200" indent="-228600" algn="l" rtl="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b="1" dirty="0" smtClean="0">
                <a:solidFill>
                  <a:prstClr val="black"/>
                </a:solidFill>
              </a:rPr>
              <a:t>Treatment</a:t>
            </a:r>
            <a:endParaRPr lang="en-US" b="1" dirty="0">
              <a:solidFill>
                <a:prstClr val="black"/>
              </a:solidFill>
            </a:endParaRPr>
          </a:p>
        </p:txBody>
      </p:sp>
    </p:spTree>
    <p:extLst>
      <p:ext uri="{BB962C8B-B14F-4D97-AF65-F5344CB8AC3E}">
        <p14:creationId xmlns:p14="http://schemas.microsoft.com/office/powerpoint/2010/main" val="1417536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1000" fill="hold"/>
                                        <p:tgtEl>
                                          <p:spTgt spid="70661"/>
                                        </p:tgtEl>
                                        <p:attrNameLst>
                                          <p:attrName>ppt_x</p:attrName>
                                        </p:attrNameLst>
                                      </p:cBhvr>
                                      <p:tavLst>
                                        <p:tav tm="0">
                                          <p:val>
                                            <p:strVal val="#ppt_x"/>
                                          </p:val>
                                        </p:tav>
                                        <p:tav tm="100000">
                                          <p:val>
                                            <p:strVal val="#ppt_x"/>
                                          </p:val>
                                        </p:tav>
                                      </p:tavLst>
                                    </p:anim>
                                    <p:anim calcmode="lin" valueType="num">
                                      <p:cBhvr additive="base">
                                        <p:cTn id="8" dur="1000" fill="hold"/>
                                        <p:tgtEl>
                                          <p:spTgt spid="7066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0662"/>
                                        </p:tgtEl>
                                        <p:attrNameLst>
                                          <p:attrName>style.visibility</p:attrName>
                                        </p:attrNameLst>
                                      </p:cBhvr>
                                      <p:to>
                                        <p:strVal val="visible"/>
                                      </p:to>
                                    </p:set>
                                    <p:anim calcmode="lin" valueType="num">
                                      <p:cBhvr additive="base">
                                        <p:cTn id="13" dur="1000" fill="hold"/>
                                        <p:tgtEl>
                                          <p:spTgt spid="70662"/>
                                        </p:tgtEl>
                                        <p:attrNameLst>
                                          <p:attrName>ppt_x</p:attrName>
                                        </p:attrNameLst>
                                      </p:cBhvr>
                                      <p:tavLst>
                                        <p:tav tm="0">
                                          <p:val>
                                            <p:strVal val="#ppt_x"/>
                                          </p:val>
                                        </p:tav>
                                        <p:tav tm="100000">
                                          <p:val>
                                            <p:strVal val="#ppt_x"/>
                                          </p:val>
                                        </p:tav>
                                      </p:tavLst>
                                    </p:anim>
                                    <p:anim calcmode="lin" valueType="num">
                                      <p:cBhvr additive="base">
                                        <p:cTn id="14" dur="1000" fill="hold"/>
                                        <p:tgtEl>
                                          <p:spTgt spid="7066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70663"/>
                                        </p:tgtEl>
                                        <p:attrNameLst>
                                          <p:attrName>style.visibility</p:attrName>
                                        </p:attrNameLst>
                                      </p:cBhvr>
                                      <p:to>
                                        <p:strVal val="visible"/>
                                      </p:to>
                                    </p:set>
                                    <p:anim calcmode="lin" valueType="num">
                                      <p:cBhvr additive="base">
                                        <p:cTn id="19" dur="1000" fill="hold"/>
                                        <p:tgtEl>
                                          <p:spTgt spid="70663"/>
                                        </p:tgtEl>
                                        <p:attrNameLst>
                                          <p:attrName>ppt_x</p:attrName>
                                        </p:attrNameLst>
                                      </p:cBhvr>
                                      <p:tavLst>
                                        <p:tav tm="0">
                                          <p:val>
                                            <p:strVal val="1+#ppt_w/2"/>
                                          </p:val>
                                        </p:tav>
                                        <p:tav tm="100000">
                                          <p:val>
                                            <p:strVal val="#ppt_x"/>
                                          </p:val>
                                        </p:tav>
                                      </p:tavLst>
                                    </p:anim>
                                    <p:anim calcmode="lin" valueType="num">
                                      <p:cBhvr additive="base">
                                        <p:cTn id="20" dur="1000" fill="hold"/>
                                        <p:tgtEl>
                                          <p:spTgt spid="7066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0665"/>
                                        </p:tgtEl>
                                        <p:attrNameLst>
                                          <p:attrName>style.visibility</p:attrName>
                                        </p:attrNameLst>
                                      </p:cBhvr>
                                      <p:to>
                                        <p:strVal val="visible"/>
                                      </p:to>
                                    </p:set>
                                    <p:anim calcmode="lin" valueType="num">
                                      <p:cBhvr additive="base">
                                        <p:cTn id="25" dur="1000" fill="hold"/>
                                        <p:tgtEl>
                                          <p:spTgt spid="70665"/>
                                        </p:tgtEl>
                                        <p:attrNameLst>
                                          <p:attrName>ppt_x</p:attrName>
                                        </p:attrNameLst>
                                      </p:cBhvr>
                                      <p:tavLst>
                                        <p:tav tm="0">
                                          <p:val>
                                            <p:strVal val="#ppt_x"/>
                                          </p:val>
                                        </p:tav>
                                        <p:tav tm="100000">
                                          <p:val>
                                            <p:strVal val="#ppt_x"/>
                                          </p:val>
                                        </p:tav>
                                      </p:tavLst>
                                    </p:anim>
                                    <p:anim calcmode="lin" valueType="num">
                                      <p:cBhvr additive="base">
                                        <p:cTn id="26" dur="1000" fill="hold"/>
                                        <p:tgtEl>
                                          <p:spTgt spid="70665"/>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0666"/>
                                        </p:tgtEl>
                                        <p:attrNameLst>
                                          <p:attrName>style.visibility</p:attrName>
                                        </p:attrNameLst>
                                      </p:cBhvr>
                                      <p:to>
                                        <p:strVal val="visible"/>
                                      </p:to>
                                    </p:set>
                                    <p:anim calcmode="lin" valueType="num">
                                      <p:cBhvr additive="base">
                                        <p:cTn id="31" dur="1000" fill="hold"/>
                                        <p:tgtEl>
                                          <p:spTgt spid="70666"/>
                                        </p:tgtEl>
                                        <p:attrNameLst>
                                          <p:attrName>ppt_x</p:attrName>
                                        </p:attrNameLst>
                                      </p:cBhvr>
                                      <p:tavLst>
                                        <p:tav tm="0">
                                          <p:val>
                                            <p:strVal val="0-#ppt_w/2"/>
                                          </p:val>
                                        </p:tav>
                                        <p:tav tm="100000">
                                          <p:val>
                                            <p:strVal val="#ppt_x"/>
                                          </p:val>
                                        </p:tav>
                                      </p:tavLst>
                                    </p:anim>
                                    <p:anim calcmode="lin" valueType="num">
                                      <p:cBhvr additive="base">
                                        <p:cTn id="32" dur="1000" fill="hold"/>
                                        <p:tgtEl>
                                          <p:spTgt spid="706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p:bldP spid="70662" grpId="0" animBg="1"/>
      <p:bldP spid="70663" grpId="0" animBg="1"/>
      <p:bldP spid="70665" grpId="0" animBg="1"/>
      <p:bldP spid="706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895475" y="793253"/>
            <a:ext cx="8229600" cy="1143000"/>
          </a:xfrm>
        </p:spPr>
        <p:txBody>
          <a:bodyPr/>
          <a:lstStyle/>
          <a:p>
            <a:pPr eaLnBrk="1" hangingPunct="1"/>
            <a:r>
              <a:rPr lang="en-US" dirty="0" smtClean="0"/>
              <a:t>Creating a Boolean Search</a:t>
            </a:r>
          </a:p>
        </p:txBody>
      </p:sp>
      <p:graphicFrame>
        <p:nvGraphicFramePr>
          <p:cNvPr id="22579" name="Group 51"/>
          <p:cNvGraphicFramePr>
            <a:graphicFrameLocks noGrp="1"/>
          </p:cNvGraphicFramePr>
          <p:nvPr>
            <p:ph type="tbl" idx="1"/>
            <p:extLst>
              <p:ext uri="{D42A27DB-BD31-4B8C-83A1-F6EECF244321}">
                <p14:modId xmlns:p14="http://schemas.microsoft.com/office/powerpoint/2010/main" val="1348545012"/>
              </p:ext>
            </p:extLst>
          </p:nvPr>
        </p:nvGraphicFramePr>
        <p:xfrm>
          <a:off x="2450593" y="3724656"/>
          <a:ext cx="6542532" cy="2804160"/>
        </p:xfrm>
        <a:graphic>
          <a:graphicData uri="http://schemas.openxmlformats.org/drawingml/2006/table">
            <a:tbl>
              <a:tblPr/>
              <a:tblGrid>
                <a:gridCol w="2180844"/>
                <a:gridCol w="2180844"/>
                <a:gridCol w="2180844"/>
              </a:tblGrid>
              <a:tr h="9057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FF00"/>
                          </a:solidFill>
                          <a:effectLst>
                            <a:outerShdw blurRad="38100" dist="38100" dir="2700000" algn="tl">
                              <a:srgbClr val="000000"/>
                            </a:outerShdw>
                          </a:effectLst>
                          <a:latin typeface="Tahoma" charset="0"/>
                        </a:rPr>
                        <a:t>Concept 1</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FF00"/>
                          </a:solidFill>
                          <a:effectLst>
                            <a:outerShdw blurRad="38100" dist="38100" dir="2700000" algn="tl">
                              <a:srgbClr val="000000"/>
                            </a:outerShdw>
                          </a:effectLst>
                          <a:latin typeface="Tahoma" charset="0"/>
                        </a:rPr>
                        <a:t>Influenza</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FF00"/>
                          </a:solidFill>
                          <a:effectLst>
                            <a:outerShdw blurRad="38100" dist="38100" dir="2700000" algn="tl">
                              <a:srgbClr val="000000"/>
                            </a:outerShdw>
                          </a:effectLst>
                          <a:latin typeface="Tahoma" charset="0"/>
                        </a:rPr>
                        <a:t>Concept 2</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FF00"/>
                          </a:solidFill>
                          <a:effectLst>
                            <a:outerShdw blurRad="38100" dist="38100" dir="2700000" algn="tl">
                              <a:srgbClr val="000000"/>
                            </a:outerShdw>
                          </a:effectLst>
                          <a:latin typeface="Tahoma" charset="0"/>
                        </a:rPr>
                        <a:t>Vitamin C</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FF00"/>
                          </a:solidFill>
                          <a:effectLst>
                            <a:outerShdw blurRad="38100" dist="38100" dir="2700000" algn="tl">
                              <a:srgbClr val="000000"/>
                            </a:outerShdw>
                          </a:effectLst>
                          <a:latin typeface="Tahoma" charset="0"/>
                        </a:rPr>
                        <a:t>Concept 3</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FFFF00"/>
                          </a:solidFill>
                          <a:effectLst>
                            <a:outerShdw blurRad="38100" dist="38100" dir="2700000" algn="tl">
                              <a:srgbClr val="000000"/>
                            </a:outerShdw>
                          </a:effectLst>
                          <a:latin typeface="Tahoma" charset="0"/>
                        </a:rPr>
                        <a:t>Treatment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59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charset="0"/>
                        </a:rPr>
                        <a:t>Influenza</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charset="0"/>
                        </a:rPr>
                        <a:t>Vitamin C</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charset="0"/>
                        </a:rPr>
                        <a:t>Treatment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21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charset="0"/>
                        </a:rPr>
                        <a:t>Flu</a:t>
                      </a: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charset="0"/>
                        </a:rPr>
                        <a:t>Ascorbic acid</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charset="0"/>
                        </a:rPr>
                        <a:t>Therapy</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02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marL="68580" marR="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charset="0"/>
                        </a:rPr>
                        <a:t>Orange Juice</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charset="0"/>
                        </a:rPr>
                        <a:t>Management</a:t>
                      </a:r>
                    </a:p>
                  </a:txBody>
                  <a:tcPr marL="68580" marR="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750" name="Text Box 37"/>
          <p:cNvSpPr txBox="1">
            <a:spLocks noChangeArrowheads="1"/>
          </p:cNvSpPr>
          <p:nvPr/>
        </p:nvSpPr>
        <p:spPr bwMode="auto">
          <a:xfrm>
            <a:off x="429769" y="2286007"/>
            <a:ext cx="8466583" cy="1015663"/>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lvl1pPr marL="342900" indent="-342900">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l" rtl="0" eaLnBrk="0" fontAlgn="base" hangingPunct="0">
              <a:spcBef>
                <a:spcPct val="0"/>
              </a:spcBef>
              <a:spcAft>
                <a:spcPct val="0"/>
              </a:spcAft>
              <a:defRPr>
                <a:solidFill>
                  <a:schemeClr val="tx1"/>
                </a:solidFill>
                <a:latin typeface="Tahoma" panose="020B0604030504040204" pitchFamily="34" charset="0"/>
              </a:defRPr>
            </a:lvl6pPr>
            <a:lvl7pPr marL="2971800" indent="-228600" algn="l" rtl="0" eaLnBrk="0" fontAlgn="base" hangingPunct="0">
              <a:spcBef>
                <a:spcPct val="0"/>
              </a:spcBef>
              <a:spcAft>
                <a:spcPct val="0"/>
              </a:spcAft>
              <a:defRPr>
                <a:solidFill>
                  <a:schemeClr val="tx1"/>
                </a:solidFill>
                <a:latin typeface="Tahoma" panose="020B0604030504040204" pitchFamily="34" charset="0"/>
              </a:defRPr>
            </a:lvl7pPr>
            <a:lvl8pPr marL="3429000" indent="-228600" algn="l" rtl="0" eaLnBrk="0" fontAlgn="base" hangingPunct="0">
              <a:spcBef>
                <a:spcPct val="0"/>
              </a:spcBef>
              <a:spcAft>
                <a:spcPct val="0"/>
              </a:spcAft>
              <a:defRPr>
                <a:solidFill>
                  <a:schemeClr val="tx1"/>
                </a:solidFill>
                <a:latin typeface="Tahoma" panose="020B0604030504040204" pitchFamily="34" charset="0"/>
              </a:defRPr>
            </a:lvl8pPr>
            <a:lvl9pPr marL="3886200" indent="-228600" algn="l" rtl="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sz="2400" b="1" dirty="0">
                <a:solidFill>
                  <a:prstClr val="black"/>
                </a:solidFill>
                <a:latin typeface="Arial" panose="020B0604020202020204" pitchFamily="34" charset="0"/>
              </a:rPr>
              <a:t>QUESTION: Is Vitamin C helpful in treating the flu?</a:t>
            </a:r>
          </a:p>
          <a:p>
            <a:pPr>
              <a:spcBef>
                <a:spcPct val="50000"/>
              </a:spcBef>
              <a:buFontTx/>
              <a:buAutoNum type="arabicPeriod"/>
            </a:pPr>
            <a:r>
              <a:rPr lang="en-US" sz="2400" b="1" i="1" dirty="0">
                <a:solidFill>
                  <a:srgbClr val="00B050"/>
                </a:solidFill>
                <a:latin typeface="Arial" panose="020B0604020202020204" pitchFamily="34" charset="0"/>
              </a:rPr>
              <a:t>Identify concepts and list terms</a:t>
            </a:r>
          </a:p>
        </p:txBody>
      </p:sp>
    </p:spTree>
    <p:extLst>
      <p:ext uri="{BB962C8B-B14F-4D97-AF65-F5344CB8AC3E}">
        <p14:creationId xmlns:p14="http://schemas.microsoft.com/office/powerpoint/2010/main" val="1108272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862333" y="1104900"/>
            <a:ext cx="6115051" cy="990600"/>
          </a:xfrm>
        </p:spPr>
        <p:txBody>
          <a:bodyPr/>
          <a:lstStyle/>
          <a:p>
            <a:pPr eaLnBrk="1" hangingPunct="1"/>
            <a:endParaRPr lang="en-US" dirty="0" smtClean="0">
              <a:solidFill>
                <a:schemeClr val="tx1"/>
              </a:solidFill>
            </a:endParaRPr>
          </a:p>
        </p:txBody>
      </p:sp>
      <p:sp>
        <p:nvSpPr>
          <p:cNvPr id="31747" name="Rectangle 3"/>
          <p:cNvSpPr>
            <a:spLocks noGrp="1" noChangeArrowheads="1"/>
          </p:cNvSpPr>
          <p:nvPr>
            <p:ph idx="1"/>
          </p:nvPr>
        </p:nvSpPr>
        <p:spPr>
          <a:xfrm>
            <a:off x="1472184" y="2713857"/>
            <a:ext cx="8419600" cy="4495800"/>
          </a:xfrm>
        </p:spPr>
        <p:txBody>
          <a:bodyPr>
            <a:normAutofit/>
          </a:bodyPr>
          <a:lstStyle/>
          <a:p>
            <a:pPr marL="609600" indent="-609600" algn="l" rtl="0">
              <a:buNone/>
            </a:pPr>
            <a:r>
              <a:rPr lang="en-US" sz="2800" dirty="0"/>
              <a:t>2</a:t>
            </a:r>
            <a:r>
              <a:rPr lang="en-US" sz="2800" dirty="0">
                <a:solidFill>
                  <a:srgbClr val="FF0000"/>
                </a:solidFill>
              </a:rPr>
              <a:t>. Make your OR statements, one per </a:t>
            </a:r>
            <a:r>
              <a:rPr lang="en-US" sz="2800" dirty="0" smtClean="0">
                <a:solidFill>
                  <a:srgbClr val="FF0000"/>
                </a:solidFill>
              </a:rPr>
              <a:t>concept</a:t>
            </a:r>
          </a:p>
          <a:p>
            <a:pPr marL="609600" indent="-609600" algn="l" rtl="0">
              <a:buNone/>
            </a:pPr>
            <a:endParaRPr lang="en-US" sz="2800" dirty="0">
              <a:solidFill>
                <a:srgbClr val="FF0000"/>
              </a:solidFill>
            </a:endParaRPr>
          </a:p>
          <a:p>
            <a:pPr marL="990600" lvl="1" indent="-533400" algn="l" rtl="0"/>
            <a:r>
              <a:rPr lang="en-US" sz="2400" dirty="0"/>
              <a:t>(influenza OR </a:t>
            </a:r>
            <a:r>
              <a:rPr lang="en-US" sz="2400" dirty="0" smtClean="0"/>
              <a:t>flu)</a:t>
            </a:r>
            <a:endParaRPr lang="en-US" sz="2400" dirty="0"/>
          </a:p>
          <a:p>
            <a:pPr marL="990600" lvl="1" indent="-533400" algn="l" rtl="0"/>
            <a:r>
              <a:rPr lang="en-US" sz="2400" dirty="0"/>
              <a:t>(vitamin C OR ascorbic acid OR </a:t>
            </a:r>
            <a:r>
              <a:rPr lang="en-US" sz="2400" dirty="0" err="1"/>
              <a:t>ascorbate</a:t>
            </a:r>
            <a:r>
              <a:rPr lang="en-US" sz="2400" dirty="0"/>
              <a:t>)</a:t>
            </a:r>
          </a:p>
          <a:p>
            <a:pPr marL="990600" lvl="1" indent="-533400" algn="l" rtl="0"/>
            <a:r>
              <a:rPr lang="en-US" sz="2400" dirty="0"/>
              <a:t>(treatment OR therapy OR management)</a:t>
            </a:r>
          </a:p>
          <a:p>
            <a:pPr marL="990600" lvl="1" indent="-533400" algn="l" rtl="0"/>
            <a:endParaRPr lang="en-US" sz="2400" dirty="0"/>
          </a:p>
        </p:txBody>
      </p:sp>
    </p:spTree>
    <p:extLst>
      <p:ext uri="{BB962C8B-B14F-4D97-AF65-F5344CB8AC3E}">
        <p14:creationId xmlns:p14="http://schemas.microsoft.com/office/powerpoint/2010/main" val="2551948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952572" y="883693"/>
            <a:ext cx="6115051" cy="990600"/>
          </a:xfrm>
        </p:spPr>
        <p:txBody>
          <a:bodyPr/>
          <a:lstStyle/>
          <a:p>
            <a:pPr eaLnBrk="1" hangingPunct="1"/>
            <a:endParaRPr lang="en-US" dirty="0" smtClean="0">
              <a:solidFill>
                <a:schemeClr val="tx1"/>
              </a:solidFill>
            </a:endParaRPr>
          </a:p>
        </p:txBody>
      </p:sp>
      <p:sp>
        <p:nvSpPr>
          <p:cNvPr id="32771" name="Rectangle 3"/>
          <p:cNvSpPr>
            <a:spLocks noGrp="1" noChangeArrowheads="1"/>
          </p:cNvSpPr>
          <p:nvPr>
            <p:ph idx="1"/>
          </p:nvPr>
        </p:nvSpPr>
        <p:spPr>
          <a:xfrm>
            <a:off x="1143002" y="2466333"/>
            <a:ext cx="8893783" cy="4495800"/>
          </a:xfrm>
        </p:spPr>
        <p:txBody>
          <a:bodyPr>
            <a:normAutofit/>
          </a:bodyPr>
          <a:lstStyle/>
          <a:p>
            <a:pPr algn="l" rtl="0" eaLnBrk="1" hangingPunct="1">
              <a:lnSpc>
                <a:spcPct val="90000"/>
              </a:lnSpc>
              <a:buFont typeface="Wingdings" panose="05000000000000000000" pitchFamily="2" charset="2"/>
              <a:buNone/>
            </a:pPr>
            <a:r>
              <a:rPr lang="en-US" dirty="0"/>
              <a:t>3. </a:t>
            </a:r>
            <a:r>
              <a:rPr lang="en-US" dirty="0">
                <a:solidFill>
                  <a:srgbClr val="FF0000"/>
                </a:solidFill>
              </a:rPr>
              <a:t>Put “AND” between each of the OR statements</a:t>
            </a:r>
          </a:p>
          <a:p>
            <a:pPr algn="just" rtl="0" eaLnBrk="1" hangingPunct="1">
              <a:lnSpc>
                <a:spcPct val="90000"/>
              </a:lnSpc>
              <a:buFont typeface="Wingdings" panose="05000000000000000000" pitchFamily="2" charset="2"/>
              <a:buNone/>
            </a:pPr>
            <a:r>
              <a:rPr lang="en-US" b="1" dirty="0">
                <a:solidFill>
                  <a:srgbClr val="FFFF00"/>
                </a:solidFill>
              </a:rPr>
              <a:t>(influenza OR flu) AND (vitamin C OR ascorbic acid OR orange juice) AND (treatment OR therapy OR management) AND (outcome OR recovery OR success)</a:t>
            </a:r>
          </a:p>
          <a:p>
            <a:pPr algn="l" rtl="0" eaLnBrk="1" hangingPunct="1">
              <a:lnSpc>
                <a:spcPct val="90000"/>
              </a:lnSpc>
              <a:buFont typeface="Wingdings" panose="05000000000000000000" pitchFamily="2" charset="2"/>
              <a:buNone/>
            </a:pPr>
            <a:endParaRPr lang="en-US" dirty="0"/>
          </a:p>
          <a:p>
            <a:pPr algn="l" rtl="0" eaLnBrk="1" hangingPunct="1">
              <a:lnSpc>
                <a:spcPct val="90000"/>
              </a:lnSpc>
              <a:buFont typeface="Wingdings" panose="05000000000000000000" pitchFamily="2" charset="2"/>
              <a:buNone/>
            </a:pPr>
            <a:r>
              <a:rPr lang="en-US" dirty="0"/>
              <a:t>4. </a:t>
            </a:r>
            <a:r>
              <a:rPr lang="en-US" dirty="0">
                <a:solidFill>
                  <a:srgbClr val="FF0000"/>
                </a:solidFill>
              </a:rPr>
              <a:t>Consider any NOT statements you might want to add. </a:t>
            </a:r>
          </a:p>
          <a:p>
            <a:pPr algn="l" rtl="0" eaLnBrk="1" hangingPunct="1">
              <a:lnSpc>
                <a:spcPct val="90000"/>
              </a:lnSpc>
              <a:buFont typeface="Wingdings" panose="05000000000000000000" pitchFamily="2" charset="2"/>
              <a:buNone/>
            </a:pPr>
            <a:endParaRPr lang="en-US" dirty="0">
              <a:solidFill>
                <a:srgbClr val="FF0000"/>
              </a:solidFill>
            </a:endParaRPr>
          </a:p>
          <a:p>
            <a:pPr algn="l" rtl="0" eaLnBrk="1" hangingPunct="1">
              <a:lnSpc>
                <a:spcPct val="90000"/>
              </a:lnSpc>
              <a:buFont typeface="Wingdings" panose="05000000000000000000" pitchFamily="2" charset="2"/>
              <a:buNone/>
            </a:pPr>
            <a:r>
              <a:rPr lang="en-US" i="1" dirty="0"/>
              <a:t>Note: NOT isn’t used very often</a:t>
            </a:r>
          </a:p>
          <a:p>
            <a:pPr algn="l" rtl="0" eaLnBrk="1" hangingPunct="1">
              <a:lnSpc>
                <a:spcPct val="90000"/>
              </a:lnSpc>
              <a:buFont typeface="Wingdings" panose="05000000000000000000" pitchFamily="2" charset="2"/>
              <a:buNone/>
            </a:pPr>
            <a:endParaRPr lang="en-US" dirty="0"/>
          </a:p>
          <a:p>
            <a:pPr algn="l" rtl="0" eaLnBrk="1" hangingPunct="1">
              <a:lnSpc>
                <a:spcPct val="90000"/>
              </a:lnSpc>
              <a:buFont typeface="Wingdings" panose="05000000000000000000" pitchFamily="2" charset="2"/>
              <a:buNone/>
            </a:pPr>
            <a:endParaRPr lang="en-US" dirty="0"/>
          </a:p>
        </p:txBody>
      </p:sp>
    </p:spTree>
    <p:extLst>
      <p:ext uri="{BB962C8B-B14F-4D97-AF65-F5344CB8AC3E}">
        <p14:creationId xmlns:p14="http://schemas.microsoft.com/office/powerpoint/2010/main" val="89531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911629" y="979227"/>
            <a:ext cx="6115051" cy="990600"/>
          </a:xfrm>
        </p:spPr>
        <p:txBody>
          <a:bodyPr/>
          <a:lstStyle/>
          <a:p>
            <a:pPr eaLnBrk="1" hangingPunct="1"/>
            <a:r>
              <a:rPr lang="en-US" dirty="0" smtClean="0"/>
              <a:t>Final Notes on Fields</a:t>
            </a:r>
          </a:p>
        </p:txBody>
      </p:sp>
      <p:sp>
        <p:nvSpPr>
          <p:cNvPr id="44035" name="Rectangle 3"/>
          <p:cNvSpPr>
            <a:spLocks noGrp="1" noChangeArrowheads="1"/>
          </p:cNvSpPr>
          <p:nvPr>
            <p:ph idx="1"/>
          </p:nvPr>
        </p:nvSpPr>
        <p:spPr>
          <a:xfrm>
            <a:off x="576072" y="2787555"/>
            <a:ext cx="10588752" cy="4495800"/>
          </a:xfrm>
        </p:spPr>
        <p:txBody>
          <a:bodyPr/>
          <a:lstStyle/>
          <a:p>
            <a:pPr algn="l" rtl="0" eaLnBrk="1" hangingPunct="1">
              <a:lnSpc>
                <a:spcPct val="150000"/>
              </a:lnSpc>
            </a:pPr>
            <a:r>
              <a:rPr lang="en-US" dirty="0" smtClean="0"/>
              <a:t>Each database provides its own specific fields</a:t>
            </a:r>
          </a:p>
          <a:p>
            <a:pPr algn="l" rtl="0" eaLnBrk="1" hangingPunct="1">
              <a:lnSpc>
                <a:spcPct val="150000"/>
              </a:lnSpc>
            </a:pPr>
            <a:r>
              <a:rPr lang="en-US" dirty="0" smtClean="0"/>
              <a:t>Each database requires a specific format to designate field searching</a:t>
            </a:r>
          </a:p>
          <a:p>
            <a:pPr algn="l" rtl="0" eaLnBrk="1" hangingPunct="1">
              <a:lnSpc>
                <a:spcPct val="100000"/>
              </a:lnSpc>
            </a:pPr>
            <a:r>
              <a:rPr lang="en-US" dirty="0" smtClean="0"/>
              <a:t>When searching a new database, take a moment to read the help documentation; most will provide a list of fields and how to search them.</a:t>
            </a:r>
          </a:p>
        </p:txBody>
      </p:sp>
    </p:spTree>
    <p:extLst>
      <p:ext uri="{BB962C8B-B14F-4D97-AF65-F5344CB8AC3E}">
        <p14:creationId xmlns:p14="http://schemas.microsoft.com/office/powerpoint/2010/main" val="183291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009900" y="870045"/>
            <a:ext cx="6115051" cy="990600"/>
          </a:xfrm>
        </p:spPr>
        <p:txBody>
          <a:bodyPr/>
          <a:lstStyle/>
          <a:p>
            <a:pPr eaLnBrk="1" hangingPunct="1"/>
            <a:r>
              <a:rPr lang="en-US" dirty="0" smtClean="0"/>
              <a:t>Truncation</a:t>
            </a:r>
          </a:p>
        </p:txBody>
      </p:sp>
      <p:sp>
        <p:nvSpPr>
          <p:cNvPr id="56323" name="Rectangle 3"/>
          <p:cNvSpPr>
            <a:spLocks noGrp="1" noChangeArrowheads="1"/>
          </p:cNvSpPr>
          <p:nvPr>
            <p:ph idx="1"/>
          </p:nvPr>
        </p:nvSpPr>
        <p:spPr>
          <a:xfrm>
            <a:off x="1344169" y="2680648"/>
            <a:ext cx="8988251" cy="4800600"/>
          </a:xfrm>
        </p:spPr>
        <p:txBody>
          <a:bodyPr>
            <a:normAutofit/>
          </a:bodyPr>
          <a:lstStyle/>
          <a:p>
            <a:pPr algn="l" rtl="0" eaLnBrk="1" hangingPunct="1">
              <a:lnSpc>
                <a:spcPct val="80000"/>
              </a:lnSpc>
              <a:buFont typeface="Wingdings" panose="05000000000000000000" pitchFamily="2" charset="2"/>
              <a:buNone/>
            </a:pPr>
            <a:r>
              <a:rPr lang="en-US" dirty="0"/>
              <a:t>What about including the singular and plural versions of words as well as other word variations?</a:t>
            </a:r>
          </a:p>
          <a:p>
            <a:pPr algn="l" rtl="0" eaLnBrk="1" hangingPunct="1">
              <a:lnSpc>
                <a:spcPct val="80000"/>
              </a:lnSpc>
              <a:buFont typeface="Wingdings" panose="05000000000000000000" pitchFamily="2" charset="2"/>
              <a:buNone/>
            </a:pPr>
            <a:r>
              <a:rPr lang="en-US" dirty="0"/>
              <a:t>For example:  </a:t>
            </a:r>
            <a:r>
              <a:rPr lang="en-US" b="1" dirty="0">
                <a:solidFill>
                  <a:srgbClr val="FFFF00"/>
                </a:solidFill>
              </a:rPr>
              <a:t>therapy, therapies, </a:t>
            </a:r>
            <a:r>
              <a:rPr lang="en-US" b="1" dirty="0" smtClean="0">
                <a:solidFill>
                  <a:srgbClr val="FFFF00"/>
                </a:solidFill>
              </a:rPr>
              <a:t>therapeutics</a:t>
            </a:r>
            <a:endParaRPr lang="en-US" b="1" dirty="0">
              <a:solidFill>
                <a:srgbClr val="FFFF00"/>
              </a:solidFill>
            </a:endParaRPr>
          </a:p>
          <a:p>
            <a:pPr algn="l" rtl="0" eaLnBrk="1" hangingPunct="1">
              <a:lnSpc>
                <a:spcPct val="80000"/>
              </a:lnSpc>
              <a:buFont typeface="Wingdings" panose="05000000000000000000" pitchFamily="2" charset="2"/>
              <a:buNone/>
            </a:pPr>
            <a:endParaRPr lang="en-US" dirty="0"/>
          </a:p>
          <a:p>
            <a:pPr algn="l" rtl="0" eaLnBrk="1" hangingPunct="1">
              <a:lnSpc>
                <a:spcPct val="80000"/>
              </a:lnSpc>
              <a:buFont typeface="Wingdings" panose="05000000000000000000" pitchFamily="2" charset="2"/>
              <a:buNone/>
            </a:pPr>
            <a:r>
              <a:rPr lang="en-US" dirty="0"/>
              <a:t>You could combine them all in an OR relationship: </a:t>
            </a:r>
            <a:r>
              <a:rPr lang="en-US" b="1" dirty="0"/>
              <a:t>		</a:t>
            </a:r>
          </a:p>
          <a:p>
            <a:pPr algn="l" rtl="0" eaLnBrk="1" hangingPunct="1">
              <a:lnSpc>
                <a:spcPct val="80000"/>
              </a:lnSpc>
              <a:buFont typeface="Wingdings" panose="05000000000000000000" pitchFamily="2" charset="2"/>
              <a:buNone/>
            </a:pPr>
            <a:r>
              <a:rPr lang="en-US" b="1" dirty="0"/>
              <a:t>	(therapy OR therapies OR therapeutics OR </a:t>
            </a:r>
            <a:r>
              <a:rPr lang="en-US" b="1" dirty="0" smtClean="0"/>
              <a:t>therapeutic)</a:t>
            </a:r>
            <a:r>
              <a:rPr lang="en-US" dirty="0" smtClean="0"/>
              <a:t> </a:t>
            </a:r>
          </a:p>
        </p:txBody>
      </p:sp>
    </p:spTree>
    <p:extLst>
      <p:ext uri="{BB962C8B-B14F-4D97-AF65-F5344CB8AC3E}">
        <p14:creationId xmlns:p14="http://schemas.microsoft.com/office/powerpoint/2010/main" val="956712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l" rtl="0">
              <a:lnSpc>
                <a:spcPct val="80000"/>
              </a:lnSpc>
              <a:buNone/>
            </a:pPr>
            <a:endParaRPr lang="en-US" sz="2800" dirty="0"/>
          </a:p>
          <a:p>
            <a:pPr algn="l" rtl="0">
              <a:lnSpc>
                <a:spcPct val="80000"/>
              </a:lnSpc>
              <a:buNone/>
            </a:pPr>
            <a:r>
              <a:rPr lang="en-US" sz="2800" dirty="0"/>
              <a:t>But an easier way is by the use of truncation. 	</a:t>
            </a:r>
          </a:p>
          <a:p>
            <a:pPr algn="l" rtl="0">
              <a:lnSpc>
                <a:spcPct val="80000"/>
              </a:lnSpc>
              <a:buNone/>
            </a:pPr>
            <a:r>
              <a:rPr lang="en-US" sz="2800" dirty="0"/>
              <a:t>				</a:t>
            </a:r>
            <a:r>
              <a:rPr lang="en-US" sz="2800" b="1" dirty="0" err="1">
                <a:solidFill>
                  <a:srgbClr val="FFFF00"/>
                </a:solidFill>
              </a:rPr>
              <a:t>therap</a:t>
            </a:r>
            <a:r>
              <a:rPr lang="en-US" sz="2800" b="1" dirty="0">
                <a:solidFill>
                  <a:srgbClr val="FFFF00"/>
                </a:solidFill>
              </a:rPr>
              <a:t>*</a:t>
            </a:r>
            <a:endParaRPr lang="en-US" sz="2800" dirty="0">
              <a:solidFill>
                <a:srgbClr val="FFFF00"/>
              </a:solidFill>
            </a:endParaRPr>
          </a:p>
          <a:p>
            <a:pPr algn="l" rtl="0">
              <a:lnSpc>
                <a:spcPct val="80000"/>
              </a:lnSpc>
              <a:buNone/>
            </a:pPr>
            <a:endParaRPr lang="en-US" sz="2800" dirty="0"/>
          </a:p>
          <a:p>
            <a:pPr algn="l" rtl="0">
              <a:lnSpc>
                <a:spcPct val="80000"/>
              </a:lnSpc>
              <a:buNone/>
            </a:pPr>
            <a:r>
              <a:rPr lang="en-US" sz="2800" dirty="0"/>
              <a:t>Each database handles truncation in a unique way. </a:t>
            </a:r>
          </a:p>
          <a:p>
            <a:pPr algn="l" rtl="0">
              <a:lnSpc>
                <a:spcPct val="80000"/>
              </a:lnSpc>
              <a:buNone/>
            </a:pPr>
            <a:r>
              <a:rPr lang="en-US" sz="2800" dirty="0"/>
              <a:t>The ‘*’ and ‘$’ are the most common wildcard symbols.</a:t>
            </a:r>
          </a:p>
        </p:txBody>
      </p:sp>
    </p:spTree>
    <p:extLst>
      <p:ext uri="{BB962C8B-B14F-4D97-AF65-F5344CB8AC3E}">
        <p14:creationId xmlns:p14="http://schemas.microsoft.com/office/powerpoint/2010/main" val="352430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850394" y="2285999"/>
            <a:ext cx="10040111" cy="3318936"/>
          </a:xfrm>
        </p:spPr>
        <p:txBody>
          <a:bodyPr>
            <a:noAutofit/>
          </a:bodyPr>
          <a:lstStyle/>
          <a:p>
            <a:pPr algn="l" rtl="0">
              <a:lnSpc>
                <a:spcPct val="80000"/>
              </a:lnSpc>
              <a:buNone/>
            </a:pPr>
            <a:endParaRPr lang="en-US" dirty="0"/>
          </a:p>
          <a:p>
            <a:pPr algn="l" rtl="0">
              <a:lnSpc>
                <a:spcPct val="80000"/>
              </a:lnSpc>
              <a:buNone/>
            </a:pPr>
            <a:r>
              <a:rPr lang="en-US" sz="2800" dirty="0"/>
              <a:t>Be cautious when truncating! </a:t>
            </a:r>
          </a:p>
          <a:p>
            <a:pPr algn="l" rtl="0">
              <a:lnSpc>
                <a:spcPct val="80000"/>
              </a:lnSpc>
              <a:buNone/>
            </a:pPr>
            <a:endParaRPr lang="en-US" sz="2800" dirty="0"/>
          </a:p>
          <a:p>
            <a:pPr algn="l" rtl="0">
              <a:lnSpc>
                <a:spcPct val="80000"/>
              </a:lnSpc>
              <a:buNone/>
            </a:pPr>
            <a:r>
              <a:rPr lang="en-US" sz="2800" dirty="0"/>
              <a:t>If the word stem is too short, there may be too many possible variations and you might pick up unrelated terms. </a:t>
            </a:r>
          </a:p>
          <a:p>
            <a:pPr algn="l" rtl="0">
              <a:lnSpc>
                <a:spcPct val="80000"/>
              </a:lnSpc>
              <a:buNone/>
            </a:pPr>
            <a:endParaRPr lang="en-US" sz="2800" dirty="0"/>
          </a:p>
          <a:p>
            <a:pPr algn="l" rtl="0">
              <a:lnSpc>
                <a:spcPct val="80000"/>
              </a:lnSpc>
              <a:buNone/>
            </a:pPr>
            <a:r>
              <a:rPr lang="en-US" sz="2800" dirty="0"/>
              <a:t>For example, using </a:t>
            </a:r>
            <a:r>
              <a:rPr lang="en-US" sz="2800" dirty="0" err="1">
                <a:solidFill>
                  <a:srgbClr val="FFFF00"/>
                </a:solidFill>
              </a:rPr>
              <a:t>proc</a:t>
            </a:r>
            <a:r>
              <a:rPr lang="en-US" sz="2800" dirty="0">
                <a:solidFill>
                  <a:srgbClr val="FFFF00"/>
                </a:solidFill>
              </a:rPr>
              <a:t>*</a:t>
            </a:r>
            <a:r>
              <a:rPr lang="en-US" sz="2800" dirty="0"/>
              <a:t> for finding </a:t>
            </a:r>
            <a:r>
              <a:rPr lang="en-US" sz="2800" dirty="0">
                <a:solidFill>
                  <a:srgbClr val="92D050"/>
                </a:solidFill>
              </a:rPr>
              <a:t>procaine-like drugs </a:t>
            </a:r>
            <a:r>
              <a:rPr lang="en-US" sz="2800" dirty="0"/>
              <a:t>will also include words like </a:t>
            </a:r>
            <a:r>
              <a:rPr lang="en-US" sz="2800" dirty="0">
                <a:solidFill>
                  <a:srgbClr val="FF0000"/>
                </a:solidFill>
              </a:rPr>
              <a:t>proceedings and process</a:t>
            </a:r>
            <a:r>
              <a:rPr lang="en-US" sz="2800" dirty="0"/>
              <a:t>.</a:t>
            </a:r>
            <a:br>
              <a:rPr lang="en-US" sz="2800" dirty="0"/>
            </a:br>
            <a:endParaRPr lang="en-US" sz="2800" dirty="0"/>
          </a:p>
          <a:p>
            <a:pPr algn="l" rtl="0"/>
            <a:endParaRPr lang="fa-IR" sz="2800" dirty="0"/>
          </a:p>
        </p:txBody>
      </p:sp>
    </p:spTree>
    <p:extLst>
      <p:ext uri="{BB962C8B-B14F-4D97-AF65-F5344CB8AC3E}">
        <p14:creationId xmlns:p14="http://schemas.microsoft.com/office/powerpoint/2010/main" val="1227078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126581" y="897341"/>
            <a:ext cx="6115051" cy="990600"/>
          </a:xfrm>
        </p:spPr>
        <p:txBody>
          <a:bodyPr/>
          <a:lstStyle/>
          <a:p>
            <a:pPr eaLnBrk="1" hangingPunct="1"/>
            <a:r>
              <a:rPr lang="en-US" smtClean="0"/>
              <a:t>Phrase Searching</a:t>
            </a:r>
          </a:p>
        </p:txBody>
      </p:sp>
      <p:sp>
        <p:nvSpPr>
          <p:cNvPr id="58371" name="Rectangle 3"/>
          <p:cNvSpPr>
            <a:spLocks noGrp="1" noChangeArrowheads="1"/>
          </p:cNvSpPr>
          <p:nvPr>
            <p:ph idx="1"/>
          </p:nvPr>
        </p:nvSpPr>
        <p:spPr>
          <a:xfrm>
            <a:off x="694945" y="2362200"/>
            <a:ext cx="9107651" cy="4495800"/>
          </a:xfrm>
        </p:spPr>
        <p:txBody>
          <a:bodyPr>
            <a:normAutofit/>
          </a:bodyPr>
          <a:lstStyle/>
          <a:p>
            <a:pPr algn="l" rtl="0" eaLnBrk="1" hangingPunct="1">
              <a:lnSpc>
                <a:spcPct val="90000"/>
              </a:lnSpc>
            </a:pPr>
            <a:r>
              <a:rPr lang="en-US" dirty="0"/>
              <a:t>Sometimes you want to force the database to search for a set of words in exact </a:t>
            </a:r>
            <a:r>
              <a:rPr lang="en-US" dirty="0" smtClean="0"/>
              <a:t>order</a:t>
            </a:r>
          </a:p>
          <a:p>
            <a:pPr algn="ctr" rtl="0" eaLnBrk="1" hangingPunct="1">
              <a:lnSpc>
                <a:spcPct val="90000"/>
              </a:lnSpc>
              <a:buFont typeface="Wingdings" panose="05000000000000000000" pitchFamily="2" charset="2"/>
              <a:buNone/>
            </a:pPr>
            <a:r>
              <a:rPr lang="en-US" dirty="0" smtClean="0"/>
              <a:t>“fever of unknown origin”</a:t>
            </a:r>
          </a:p>
          <a:p>
            <a:pPr algn="ctr" rtl="0" eaLnBrk="1" hangingPunct="1">
              <a:lnSpc>
                <a:spcPct val="90000"/>
              </a:lnSpc>
              <a:buFont typeface="Wingdings" panose="05000000000000000000" pitchFamily="2" charset="2"/>
              <a:buNone/>
            </a:pPr>
            <a:r>
              <a:rPr lang="en-US" dirty="0" smtClean="0"/>
              <a:t>“World health organization”</a:t>
            </a:r>
            <a:endParaRPr lang="en-US" dirty="0"/>
          </a:p>
          <a:p>
            <a:pPr algn="l" rtl="0" eaLnBrk="1" hangingPunct="1">
              <a:lnSpc>
                <a:spcPct val="90000"/>
              </a:lnSpc>
              <a:buFont typeface="Wingdings" panose="05000000000000000000" pitchFamily="2" charset="2"/>
              <a:buNone/>
            </a:pPr>
            <a:endParaRPr lang="en-US" dirty="0"/>
          </a:p>
          <a:p>
            <a:pPr algn="l" rtl="0" eaLnBrk="1" hangingPunct="1">
              <a:lnSpc>
                <a:spcPct val="90000"/>
              </a:lnSpc>
              <a:buFont typeface="Wingdings" panose="05000000000000000000" pitchFamily="2" charset="2"/>
              <a:buNone/>
            </a:pPr>
            <a:r>
              <a:rPr lang="en-US" dirty="0"/>
              <a:t>Most databases will accept a phrase in quotes. </a:t>
            </a:r>
          </a:p>
          <a:p>
            <a:pPr algn="l" rtl="0" eaLnBrk="1" hangingPunct="1">
              <a:lnSpc>
                <a:spcPct val="90000"/>
              </a:lnSpc>
              <a:buFont typeface="Wingdings" panose="05000000000000000000" pitchFamily="2" charset="2"/>
              <a:buNone/>
            </a:pPr>
            <a:endParaRPr lang="en-US" dirty="0"/>
          </a:p>
        </p:txBody>
      </p:sp>
    </p:spTree>
    <p:extLst>
      <p:ext uri="{BB962C8B-B14F-4D97-AF65-F5344CB8AC3E}">
        <p14:creationId xmlns:p14="http://schemas.microsoft.com/office/powerpoint/2010/main" val="298430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54579418"/>
              </p:ext>
            </p:extLst>
          </p:nvPr>
        </p:nvGraphicFramePr>
        <p:xfrm>
          <a:off x="1583501" y="494677"/>
          <a:ext cx="8448939" cy="4236737"/>
        </p:xfrm>
        <a:graphic>
          <a:graphicData uri="http://schemas.openxmlformats.org/drawingml/2006/table">
            <a:tbl>
              <a:tblPr rtl="1" firstRow="1" firstCol="1" bandRow="1"/>
              <a:tblGrid>
                <a:gridCol w="4470087"/>
                <a:gridCol w="2015677"/>
                <a:gridCol w="1963175"/>
              </a:tblGrid>
              <a:tr h="273036">
                <a:tc>
                  <a:txBody>
                    <a:bodyPr/>
                    <a:lstStyle/>
                    <a:p>
                      <a:pPr algn="ctr" rtl="1">
                        <a:lnSpc>
                          <a:spcPct val="115000"/>
                        </a:lnSpc>
                        <a:spcAft>
                          <a:spcPts val="0"/>
                        </a:spcAft>
                      </a:pPr>
                      <a:r>
                        <a:rPr lang="fa-IR" sz="1500" b="1" dirty="0">
                          <a:solidFill>
                            <a:schemeClr val="bg1"/>
                          </a:solidFill>
                          <a:effectLst/>
                          <a:latin typeface="Calibri"/>
                          <a:ea typeface="Calibri"/>
                          <a:cs typeface="Arial"/>
                        </a:rPr>
                        <a:t>الف</a:t>
                      </a:r>
                      <a:endParaRPr lang="en-US" sz="8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500" b="1" dirty="0">
                          <a:solidFill>
                            <a:schemeClr val="bg1"/>
                          </a:solidFill>
                          <a:effectLst/>
                          <a:latin typeface="Calibri"/>
                          <a:ea typeface="Calibri"/>
                          <a:cs typeface="Arial"/>
                        </a:rPr>
                        <a:t>ب</a:t>
                      </a:r>
                      <a:endParaRPr lang="en-US" sz="8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fa-IR" sz="1500" b="1" dirty="0">
                          <a:solidFill>
                            <a:schemeClr val="bg1"/>
                          </a:solidFill>
                          <a:effectLst/>
                          <a:latin typeface="Calibri"/>
                          <a:ea typeface="Calibri"/>
                          <a:cs typeface="Arial"/>
                        </a:rPr>
                        <a:t>ج</a:t>
                      </a:r>
                      <a:endParaRPr lang="en-US" sz="8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1101">
                <a:tc>
                  <a:txBody>
                    <a:bodyPr/>
                    <a:lstStyle/>
                    <a:p>
                      <a:pPr algn="r" rtl="1">
                        <a:lnSpc>
                          <a:spcPct val="115000"/>
                        </a:lnSpc>
                        <a:spcAft>
                          <a:spcPts val="0"/>
                        </a:spcAft>
                      </a:pPr>
                      <a:r>
                        <a:rPr lang="fa-IR" sz="1200" dirty="0">
                          <a:solidFill>
                            <a:schemeClr val="bg1"/>
                          </a:solidFill>
                          <a:effectLst/>
                          <a:latin typeface="Calibri"/>
                          <a:ea typeface="Calibri"/>
                          <a:cs typeface="Arial"/>
                        </a:rPr>
                        <a:t>+ + + </a:t>
                      </a:r>
                      <a:r>
                        <a:rPr kumimoji="0" lang="fa-IR" sz="2400" b="1" kern="1200"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 + + + + +</a:t>
                      </a:r>
                      <a:r>
                        <a:rPr lang="fa-IR" sz="1200" b="1" dirty="0">
                          <a:solidFill>
                            <a:schemeClr val="bg1"/>
                          </a:solidFill>
                          <a:effectLst/>
                          <a:latin typeface="Calibri"/>
                          <a:ea typeface="Calibri"/>
                          <a:cs typeface="Arial"/>
                        </a:rPr>
                        <a:t> </a:t>
                      </a:r>
                      <a:r>
                        <a:rPr lang="fa-IR" sz="1200" dirty="0">
                          <a:solidFill>
                            <a:schemeClr val="bg1"/>
                          </a:solidFill>
                          <a:effectLst/>
                          <a:latin typeface="Calibri"/>
                          <a:ea typeface="Calibri"/>
                          <a:cs typeface="Arial"/>
                        </a:rPr>
                        <a:t>+ </a:t>
                      </a:r>
                      <a:r>
                        <a:rPr lang="fa-IR" sz="1500" b="1"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 + + </a:t>
                      </a:r>
                      <a:r>
                        <a:rPr lang="fa-IR" sz="1500" b="1"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 + </a:t>
                      </a:r>
                      <a:r>
                        <a:rPr kumimoji="0" lang="fa-IR" sz="2400" b="1" kern="1200"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 + + </a:t>
                      </a:r>
                      <a:r>
                        <a:rPr lang="fa-IR" sz="1500" b="1"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 + + + + + + + + + + ++++</a:t>
                      </a:r>
                      <a:r>
                        <a:rPr kumimoji="0" lang="fa-IR" sz="2400" b="1" kern="1200"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a:t>
                      </a:r>
                      <a:r>
                        <a:rPr lang="fa-IR" sz="1500" b="1" dirty="0">
                          <a:solidFill>
                            <a:schemeClr val="bg1"/>
                          </a:solidFill>
                          <a:effectLst/>
                          <a:latin typeface="Calibri"/>
                          <a:ea typeface="Calibri"/>
                          <a:cs typeface="Arial"/>
                        </a:rPr>
                        <a:t>+</a:t>
                      </a:r>
                      <a:r>
                        <a:rPr kumimoji="0" lang="fa-IR" sz="2400" b="1" kern="1200"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a:t>
                      </a:r>
                      <a:r>
                        <a:rPr kumimoji="0" lang="fa-IR" sz="2400" b="1" kern="1200"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a:t>
                      </a:r>
                      <a:r>
                        <a:rPr lang="fa-IR" sz="1500" b="1" dirty="0">
                          <a:solidFill>
                            <a:schemeClr val="bg1"/>
                          </a:solidFill>
                          <a:effectLst/>
                          <a:latin typeface="Calibri"/>
                          <a:ea typeface="Calibri"/>
                          <a:cs typeface="Arial"/>
                        </a:rPr>
                        <a:t>+</a:t>
                      </a:r>
                      <a:r>
                        <a:rPr kumimoji="0" lang="fa-IR" sz="2400" b="1" kern="1200"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a:t>
                      </a:r>
                      <a:r>
                        <a:rPr lang="fa-IR" sz="1500" b="1"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a:t>
                      </a:r>
                      <a:endParaRPr lang="en-US" sz="800" dirty="0">
                        <a:solidFill>
                          <a:schemeClr val="bg1"/>
                        </a:solidFill>
                        <a:effectLst/>
                        <a:latin typeface="Calibri"/>
                        <a:ea typeface="Calibri"/>
                        <a:cs typeface="Arial"/>
                      </a:endParaRPr>
                    </a:p>
                    <a:p>
                      <a:pPr algn="r" rtl="1">
                        <a:lnSpc>
                          <a:spcPct val="115000"/>
                        </a:lnSpc>
                        <a:spcAft>
                          <a:spcPts val="0"/>
                        </a:spcAft>
                      </a:pPr>
                      <a:r>
                        <a:rPr lang="fa-IR" sz="1200" dirty="0">
                          <a:solidFill>
                            <a:schemeClr val="bg1"/>
                          </a:solidFill>
                          <a:effectLst/>
                          <a:latin typeface="Calibri"/>
                          <a:ea typeface="Calibri"/>
                          <a:cs typeface="Arial"/>
                        </a:rPr>
                        <a:t>++++++++</a:t>
                      </a:r>
                      <a:r>
                        <a:rPr kumimoji="0" lang="fa-IR" sz="2400" b="1" kern="1200"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a:t>
                      </a:r>
                      <a:endParaRPr lang="en-US" sz="800" dirty="0">
                        <a:solidFill>
                          <a:schemeClr val="bg1"/>
                        </a:solidFill>
                        <a:effectLst/>
                        <a:latin typeface="Calibri"/>
                        <a:ea typeface="Calibri"/>
                        <a:cs typeface="Arial"/>
                      </a:endParaRPr>
                    </a:p>
                    <a:p>
                      <a:pPr algn="r" rtl="1">
                        <a:lnSpc>
                          <a:spcPct val="115000"/>
                        </a:lnSpc>
                        <a:spcAft>
                          <a:spcPts val="0"/>
                        </a:spcAft>
                      </a:pPr>
                      <a:r>
                        <a:rPr lang="fa-IR" sz="1200" dirty="0">
                          <a:solidFill>
                            <a:schemeClr val="bg1"/>
                          </a:solidFill>
                          <a:effectLst/>
                          <a:latin typeface="Calibri"/>
                          <a:ea typeface="Calibri"/>
                          <a:cs typeface="Arial"/>
                        </a:rPr>
                        <a:t>+++++</a:t>
                      </a:r>
                      <a:r>
                        <a:rPr lang="fa-IR" sz="1500" b="1"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a:t>
                      </a:r>
                      <a:r>
                        <a:rPr kumimoji="0" lang="fa-IR" sz="2400" b="1" kern="1200"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a:t>
                      </a:r>
                      <a:r>
                        <a:rPr kumimoji="0" lang="fa-IR" sz="2400" b="1" kern="1200"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a:t>
                      </a:r>
                      <a:endParaRPr lang="en-US" sz="800" dirty="0">
                        <a:solidFill>
                          <a:schemeClr val="bg1"/>
                        </a:solidFill>
                        <a:effectLst/>
                        <a:latin typeface="Calibri"/>
                        <a:ea typeface="Calibri"/>
                        <a:cs typeface="Arial"/>
                      </a:endParaRPr>
                    </a:p>
                    <a:p>
                      <a:pPr algn="r" rtl="1">
                        <a:lnSpc>
                          <a:spcPct val="115000"/>
                        </a:lnSpc>
                        <a:spcAft>
                          <a:spcPts val="0"/>
                        </a:spcAft>
                      </a:pPr>
                      <a:r>
                        <a:rPr lang="fa-IR" sz="1200" dirty="0">
                          <a:solidFill>
                            <a:schemeClr val="bg1"/>
                          </a:solidFill>
                          <a:effectLst/>
                          <a:latin typeface="Calibri"/>
                          <a:ea typeface="Calibri"/>
                          <a:cs typeface="Arial"/>
                        </a:rPr>
                        <a:t>+++</a:t>
                      </a:r>
                      <a:r>
                        <a:rPr lang="fa-IR" sz="2400" b="1" dirty="0">
                          <a:solidFill>
                            <a:schemeClr val="bg1"/>
                          </a:solidFill>
                          <a:effectLst/>
                          <a:latin typeface="Calibri"/>
                          <a:ea typeface="Calibri"/>
                          <a:cs typeface="Arial"/>
                        </a:rPr>
                        <a:t>+</a:t>
                      </a:r>
                      <a:r>
                        <a:rPr lang="fa-IR" sz="1200" dirty="0">
                          <a:solidFill>
                            <a:schemeClr val="bg1"/>
                          </a:solidFill>
                          <a:effectLst/>
                          <a:latin typeface="Calibri"/>
                          <a:ea typeface="Calibri"/>
                          <a:cs typeface="Arial"/>
                        </a:rPr>
                        <a:t>+++</a:t>
                      </a:r>
                      <a:endParaRPr lang="en-US" sz="8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200" dirty="0">
                          <a:solidFill>
                            <a:schemeClr val="bg1"/>
                          </a:solidFill>
                          <a:effectLst/>
                          <a:latin typeface="Calibri"/>
                          <a:ea typeface="Calibri"/>
                          <a:cs typeface="Arial"/>
                        </a:rPr>
                        <a:t>+-+-+-+-+-+-+-+-+-+-+-+-+-+-+-+-+-+-+-+-+-+-+-+-+-+-+-+-+-+--+-+-+-+-+-+-+-+-+-+-+-+-+-+-+-+-+-+-+-+--+-+-+-+--+-+-+-+-+-+-+-+-+--+-+--+-+--+-+-+--+---+-+--+-+-+--+-+--+-</a:t>
                      </a:r>
                      <a:endParaRPr lang="en-US" sz="8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1200" dirty="0">
                          <a:solidFill>
                            <a:schemeClr val="bg1"/>
                          </a:solidFill>
                          <a:effectLst/>
                          <a:latin typeface="Calibri"/>
                          <a:ea typeface="Calibri"/>
                          <a:cs typeface="Arial"/>
                        </a:rPr>
                        <a:t>----+---+-+-+-+------+---+----+++++-----------++</a:t>
                      </a:r>
                      <a:endParaRPr lang="en-US" sz="800" dirty="0">
                        <a:solidFill>
                          <a:schemeClr val="bg1"/>
                        </a:solidFill>
                        <a:effectLst/>
                        <a:latin typeface="Calibri"/>
                        <a:ea typeface="Calibri"/>
                        <a:cs typeface="Arial"/>
                      </a:endParaRPr>
                    </a:p>
                    <a:p>
                      <a:pPr algn="r" rtl="1">
                        <a:lnSpc>
                          <a:spcPct val="115000"/>
                        </a:lnSpc>
                        <a:spcAft>
                          <a:spcPts val="0"/>
                        </a:spcAft>
                      </a:pPr>
                      <a:r>
                        <a:rPr lang="fa-IR" sz="1200" dirty="0">
                          <a:solidFill>
                            <a:schemeClr val="bg1"/>
                          </a:solidFill>
                          <a:effectLst/>
                          <a:latin typeface="Calibri"/>
                          <a:ea typeface="Calibri"/>
                          <a:cs typeface="Arial"/>
                        </a:rPr>
                        <a:t>+</a:t>
                      </a:r>
                      <a:endParaRPr lang="en-US" sz="800" dirty="0">
                        <a:solidFill>
                          <a:schemeClr val="bg1"/>
                        </a:solidFill>
                        <a:effectLst/>
                        <a:latin typeface="Calibri"/>
                        <a:ea typeface="Calibri"/>
                        <a:cs typeface="Arial"/>
                      </a:endParaRPr>
                    </a:p>
                    <a:p>
                      <a:pPr algn="r" rtl="1">
                        <a:lnSpc>
                          <a:spcPct val="115000"/>
                        </a:lnSpc>
                        <a:spcAft>
                          <a:spcPts val="0"/>
                        </a:spcAft>
                      </a:pPr>
                      <a:r>
                        <a:rPr lang="fa-IR" sz="1200" dirty="0">
                          <a:solidFill>
                            <a:schemeClr val="bg1"/>
                          </a:solidFill>
                          <a:effectLst/>
                          <a:latin typeface="Calibri"/>
                          <a:ea typeface="Calibri"/>
                          <a:cs typeface="Arial"/>
                        </a:rPr>
                        <a:t>+--</a:t>
                      </a:r>
                      <a:endParaRPr lang="en-US" sz="800" dirty="0">
                        <a:solidFill>
                          <a:schemeClr val="bg1"/>
                        </a:solidFill>
                        <a:effectLst/>
                        <a:latin typeface="Calibri"/>
                        <a:ea typeface="Calibri"/>
                        <a:cs typeface="Arial"/>
                      </a:endParaRPr>
                    </a:p>
                    <a:p>
                      <a:pPr algn="r" rtl="1">
                        <a:lnSpc>
                          <a:spcPct val="115000"/>
                        </a:lnSpc>
                        <a:spcAft>
                          <a:spcPts val="0"/>
                        </a:spcAft>
                      </a:pPr>
                      <a:r>
                        <a:rPr lang="fa-IR" sz="1200" dirty="0">
                          <a:solidFill>
                            <a:schemeClr val="bg1"/>
                          </a:solidFill>
                          <a:effectLst/>
                          <a:latin typeface="Calibri"/>
                          <a:ea typeface="Calibri"/>
                          <a:cs typeface="Arial"/>
                        </a:rPr>
                        <a:t>+ ---- ---- ---+ - + -+ </a:t>
                      </a:r>
                      <a:endParaRPr lang="en-US" sz="800" dirty="0">
                        <a:solidFill>
                          <a:schemeClr val="bg1"/>
                        </a:solidFill>
                        <a:effectLst/>
                        <a:latin typeface="Calibri"/>
                        <a:ea typeface="Calibri"/>
                        <a:cs typeface="Arial"/>
                      </a:endParaRPr>
                    </a:p>
                    <a:p>
                      <a:pPr algn="r" rtl="1">
                        <a:lnSpc>
                          <a:spcPct val="115000"/>
                        </a:lnSpc>
                        <a:spcAft>
                          <a:spcPts val="0"/>
                        </a:spcAft>
                      </a:pPr>
                      <a:r>
                        <a:rPr lang="fa-IR" sz="1200" dirty="0">
                          <a:solidFill>
                            <a:schemeClr val="bg1"/>
                          </a:solidFill>
                          <a:effectLst/>
                          <a:latin typeface="Calibri"/>
                          <a:ea typeface="Calibri"/>
                          <a:cs typeface="Arial"/>
                        </a:rPr>
                        <a:t>+------- + + + +---- +--- ---</a:t>
                      </a:r>
                      <a:endParaRPr lang="en-US" sz="8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5016">
                <a:tc>
                  <a:txBody>
                    <a:bodyPr/>
                    <a:lstStyle/>
                    <a:p>
                      <a:pPr algn="r" rtl="1">
                        <a:lnSpc>
                          <a:spcPct val="115000"/>
                        </a:lnSpc>
                        <a:spcAft>
                          <a:spcPts val="0"/>
                        </a:spcAft>
                      </a:pPr>
                      <a:r>
                        <a:rPr lang="fa-IR" sz="2000" dirty="0" smtClean="0">
                          <a:solidFill>
                            <a:schemeClr val="bg1"/>
                          </a:solidFill>
                          <a:effectLst/>
                          <a:latin typeface="Calibri"/>
                          <a:ea typeface="Calibri"/>
                          <a:cs typeface="Arial"/>
                        </a:rPr>
                        <a:t>150</a:t>
                      </a:r>
                      <a:r>
                        <a:rPr lang="fa-IR" sz="2000" dirty="0">
                          <a:solidFill>
                            <a:schemeClr val="bg1"/>
                          </a:solidFill>
                          <a:effectLst/>
                          <a:latin typeface="Calibri"/>
                          <a:ea typeface="Calibri"/>
                          <a:cs typeface="Arial"/>
                        </a:rPr>
                        <a:t>=+</a:t>
                      </a:r>
                      <a:endParaRPr lang="en-US" sz="2000" dirty="0">
                        <a:solidFill>
                          <a:schemeClr val="bg1"/>
                        </a:solidFill>
                        <a:effectLst/>
                        <a:latin typeface="Calibri"/>
                        <a:ea typeface="Calibri"/>
                        <a:cs typeface="Arial"/>
                      </a:endParaRPr>
                    </a:p>
                    <a:p>
                      <a:pPr marL="0" marR="0" lvl="0" indent="0" algn="r" defTabSz="914400" rtl="1" eaLnBrk="1" fontAlgn="auto" latinLnBrk="0" hangingPunct="1">
                        <a:lnSpc>
                          <a:spcPct val="115000"/>
                        </a:lnSpc>
                        <a:spcBef>
                          <a:spcPts val="0"/>
                        </a:spcBef>
                        <a:spcAft>
                          <a:spcPts val="0"/>
                        </a:spcAft>
                        <a:buClrTx/>
                        <a:buSzTx/>
                        <a:buFontTx/>
                        <a:buNone/>
                        <a:tabLst/>
                        <a:defRPr/>
                      </a:pPr>
                      <a:r>
                        <a:rPr lang="fa-IR" sz="2000" dirty="0">
                          <a:solidFill>
                            <a:schemeClr val="bg1"/>
                          </a:solidFill>
                          <a:effectLst/>
                          <a:latin typeface="Calibri"/>
                          <a:ea typeface="Calibri"/>
                          <a:cs typeface="Arial"/>
                        </a:rPr>
                        <a:t> </a:t>
                      </a:r>
                      <a:r>
                        <a:rPr kumimoji="0" lang="fa-IR" sz="2000" b="0" i="0" u="none" strike="noStrike" kern="1200" cap="none" spc="0" normalizeH="0" baseline="0" noProof="0" dirty="0" smtClean="0">
                          <a:ln>
                            <a:noFill/>
                          </a:ln>
                          <a:solidFill>
                            <a:prstClr val="black"/>
                          </a:solidFill>
                          <a:effectLst/>
                          <a:uLnTx/>
                          <a:uFillTx/>
                          <a:latin typeface="Calibri"/>
                          <a:ea typeface="Calibri"/>
                          <a:cs typeface="+mn-cs"/>
                        </a:rPr>
                        <a:t>30=</a:t>
                      </a:r>
                      <a:r>
                        <a:rPr kumimoji="0" lang="fa-IR" sz="2000" b="1" i="0" u="none" strike="noStrike" kern="1200" cap="none" spc="0" normalizeH="0" baseline="0" noProof="0" dirty="0" smtClean="0">
                          <a:ln>
                            <a:noFill/>
                          </a:ln>
                          <a:solidFill>
                            <a:prstClr val="black"/>
                          </a:solidFill>
                          <a:effectLst/>
                          <a:uLnTx/>
                          <a:uFillTx/>
                          <a:latin typeface="Calibri"/>
                          <a:ea typeface="Calibri"/>
                          <a:cs typeface="+mn-cs"/>
                        </a:rPr>
                        <a:t>+</a:t>
                      </a:r>
                      <a:endParaRPr kumimoji="0" lang="en-US" sz="2000" b="0" i="0" u="none" strike="noStrike" kern="1200" cap="none" spc="0" normalizeH="0" baseline="0" noProof="0" dirty="0" smtClean="0">
                        <a:ln>
                          <a:noFill/>
                        </a:ln>
                        <a:solidFill>
                          <a:prstClr val="black"/>
                        </a:solidFill>
                        <a:effectLst/>
                        <a:uLnTx/>
                        <a:uFillTx/>
                        <a:latin typeface="Calibri"/>
                        <a:ea typeface="Calibri"/>
                        <a:cs typeface="Arial"/>
                      </a:endParaRPr>
                    </a:p>
                    <a:p>
                      <a:pPr algn="r" rtl="1">
                        <a:lnSpc>
                          <a:spcPct val="115000"/>
                        </a:lnSpc>
                        <a:spcAft>
                          <a:spcPts val="0"/>
                        </a:spcAft>
                      </a:pPr>
                      <a:endParaRPr lang="en-US" sz="20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2000" dirty="0" smtClean="0">
                          <a:solidFill>
                            <a:schemeClr val="bg1"/>
                          </a:solidFill>
                          <a:effectLst/>
                          <a:latin typeface="Calibri"/>
                          <a:ea typeface="Calibri"/>
                          <a:cs typeface="Arial"/>
                        </a:rPr>
                        <a:t>40</a:t>
                      </a:r>
                      <a:r>
                        <a:rPr lang="fa-IR" sz="2000" dirty="0">
                          <a:solidFill>
                            <a:schemeClr val="bg1"/>
                          </a:solidFill>
                          <a:effectLst/>
                          <a:latin typeface="Calibri"/>
                          <a:ea typeface="Calibri"/>
                          <a:cs typeface="Arial"/>
                        </a:rPr>
                        <a:t>=+</a:t>
                      </a:r>
                      <a:endParaRPr lang="en-US" sz="2000" dirty="0">
                        <a:solidFill>
                          <a:schemeClr val="bg1"/>
                        </a:solidFill>
                        <a:effectLst/>
                        <a:latin typeface="Calibri"/>
                        <a:ea typeface="Calibri"/>
                        <a:cs typeface="Arial"/>
                      </a:endParaRPr>
                    </a:p>
                    <a:p>
                      <a:pPr algn="r" rtl="1">
                        <a:lnSpc>
                          <a:spcPct val="115000"/>
                        </a:lnSpc>
                        <a:spcAft>
                          <a:spcPts val="0"/>
                        </a:spcAft>
                      </a:pPr>
                      <a:r>
                        <a:rPr lang="fa-IR" sz="2000" dirty="0">
                          <a:solidFill>
                            <a:schemeClr val="bg1"/>
                          </a:solidFill>
                          <a:effectLst/>
                          <a:latin typeface="Calibri"/>
                          <a:ea typeface="Calibri"/>
                          <a:cs typeface="Arial"/>
                        </a:rPr>
                        <a:t> </a:t>
                      </a:r>
                      <a:endParaRPr lang="en-US" sz="20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2000" dirty="0" smtClean="0">
                          <a:solidFill>
                            <a:schemeClr val="bg1"/>
                          </a:solidFill>
                          <a:effectLst/>
                          <a:latin typeface="Calibri"/>
                          <a:ea typeface="Calibri"/>
                          <a:cs typeface="Arial"/>
                        </a:rPr>
                        <a:t>10=+</a:t>
                      </a:r>
                      <a:endParaRPr lang="en-US" sz="2000" dirty="0">
                        <a:solidFill>
                          <a:schemeClr val="bg1"/>
                        </a:solidFill>
                        <a:effectLst/>
                        <a:latin typeface="Calibri"/>
                        <a:ea typeface="Calibri"/>
                        <a:cs typeface="Arial"/>
                      </a:endParaRPr>
                    </a:p>
                    <a:p>
                      <a:pPr algn="r" rtl="1">
                        <a:lnSpc>
                          <a:spcPct val="115000"/>
                        </a:lnSpc>
                        <a:spcAft>
                          <a:spcPts val="0"/>
                        </a:spcAft>
                      </a:pPr>
                      <a:r>
                        <a:rPr lang="fa-IR" sz="2000" dirty="0">
                          <a:solidFill>
                            <a:schemeClr val="bg1"/>
                          </a:solidFill>
                          <a:effectLst/>
                          <a:latin typeface="Calibri"/>
                          <a:ea typeface="Calibri"/>
                          <a:cs typeface="Arial"/>
                        </a:rPr>
                        <a:t> </a:t>
                      </a:r>
                      <a:endParaRPr lang="en-US" sz="20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1407">
                <a:tc>
                  <a:txBody>
                    <a:bodyPr/>
                    <a:lstStyle/>
                    <a:p>
                      <a:pPr algn="r" rtl="1">
                        <a:lnSpc>
                          <a:spcPct val="115000"/>
                        </a:lnSpc>
                        <a:spcAft>
                          <a:spcPts val="0"/>
                        </a:spcAft>
                      </a:pPr>
                      <a:r>
                        <a:rPr lang="fa-IR" sz="2000" dirty="0">
                          <a:solidFill>
                            <a:schemeClr val="bg1"/>
                          </a:solidFill>
                          <a:effectLst/>
                          <a:latin typeface="Calibri"/>
                          <a:ea typeface="Calibri"/>
                          <a:cs typeface="Arial"/>
                        </a:rPr>
                        <a:t>30=</a:t>
                      </a:r>
                      <a:r>
                        <a:rPr lang="fa-IR" sz="2000" b="1" dirty="0">
                          <a:solidFill>
                            <a:schemeClr val="bg1"/>
                          </a:solidFill>
                          <a:effectLst/>
                          <a:latin typeface="Calibri"/>
                          <a:ea typeface="Calibri"/>
                          <a:cs typeface="Arial"/>
                        </a:rPr>
                        <a:t>+</a:t>
                      </a:r>
                      <a:endParaRPr lang="en-US" sz="2000" dirty="0">
                        <a:solidFill>
                          <a:schemeClr val="bg1"/>
                        </a:solidFill>
                        <a:effectLst/>
                        <a:latin typeface="Calibri"/>
                        <a:ea typeface="Calibri"/>
                        <a:cs typeface="Arial"/>
                      </a:endParaRPr>
                    </a:p>
                    <a:p>
                      <a:pPr algn="r" rtl="1">
                        <a:lnSpc>
                          <a:spcPct val="115000"/>
                        </a:lnSpc>
                        <a:spcAft>
                          <a:spcPts val="0"/>
                        </a:spcAft>
                      </a:pPr>
                      <a:r>
                        <a:rPr lang="fa-IR" sz="2000" dirty="0">
                          <a:solidFill>
                            <a:schemeClr val="bg1"/>
                          </a:solidFill>
                          <a:effectLst/>
                          <a:latin typeface="Calibri"/>
                          <a:ea typeface="Calibri"/>
                          <a:cs typeface="Arial"/>
                        </a:rPr>
                        <a:t>0=-</a:t>
                      </a:r>
                      <a:endParaRPr lang="en-US" sz="20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2000">
                          <a:solidFill>
                            <a:schemeClr val="bg1"/>
                          </a:solidFill>
                          <a:effectLst/>
                          <a:latin typeface="Calibri"/>
                          <a:ea typeface="Calibri"/>
                          <a:cs typeface="Arial"/>
                        </a:rPr>
                        <a:t>20=-</a:t>
                      </a:r>
                      <a:endParaRPr lang="en-US" sz="200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15000"/>
                        </a:lnSpc>
                        <a:spcAft>
                          <a:spcPts val="0"/>
                        </a:spcAft>
                      </a:pPr>
                      <a:r>
                        <a:rPr lang="fa-IR" sz="2000" dirty="0">
                          <a:solidFill>
                            <a:schemeClr val="bg1"/>
                          </a:solidFill>
                          <a:effectLst/>
                          <a:latin typeface="Calibri"/>
                          <a:ea typeface="Calibri"/>
                          <a:cs typeface="Arial"/>
                        </a:rPr>
                        <a:t>50=-</a:t>
                      </a:r>
                      <a:endParaRPr lang="en-US" sz="2000" dirty="0">
                        <a:solidFill>
                          <a:schemeClr val="bg1"/>
                        </a:solidFill>
                        <a:effectLst/>
                        <a:latin typeface="Calibri"/>
                        <a:ea typeface="Calibri"/>
                        <a:cs typeface="Arial"/>
                      </a:endParaRPr>
                    </a:p>
                  </a:txBody>
                  <a:tcPr marL="70445" marR="704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5" name="Rectangle 4"/>
              <p:cNvSpPr/>
              <p:nvPr/>
            </p:nvSpPr>
            <p:spPr>
              <a:xfrm>
                <a:off x="1583501" y="4645236"/>
                <a:ext cx="8448939" cy="1795363"/>
              </a:xfrm>
              <a:prstGeom prst="rect">
                <a:avLst/>
              </a:prstGeom>
            </p:spPr>
            <p:txBody>
              <a:bodyPr wrap="square">
                <a:spAutoFit/>
              </a:bodyPr>
              <a:lstStyle/>
              <a:p>
                <a:pPr algn="r" rtl="1">
                  <a:lnSpc>
                    <a:spcPct val="115000"/>
                  </a:lnSpc>
                  <a:spcAft>
                    <a:spcPts val="1000"/>
                  </a:spcAft>
                </a:pPr>
                <a:r>
                  <a:rPr lang="en-US" dirty="0" smtClean="0">
                    <a:solidFill>
                      <a:prstClr val="black"/>
                    </a:solidFill>
                    <a:latin typeface="Times New Roman"/>
                    <a:ea typeface="Calibri"/>
                    <a:cs typeface="Arial"/>
                  </a:rPr>
                  <a:t>Precision </a:t>
                </a:r>
                <a:r>
                  <a:rPr lang="fa-IR" dirty="0" smtClean="0">
                    <a:solidFill>
                      <a:prstClr val="black"/>
                    </a:solidFill>
                    <a:latin typeface="Calibri"/>
                    <a:ea typeface="Calibri"/>
                    <a:cs typeface="Times New Roman"/>
                  </a:rPr>
                  <a:t> </a:t>
                </a:r>
                <a:r>
                  <a:rPr lang="fa-IR" dirty="0">
                    <a:solidFill>
                      <a:prstClr val="black"/>
                    </a:solidFill>
                    <a:latin typeface="Calibri"/>
                    <a:ea typeface="Calibri"/>
                    <a:cs typeface="Times New Roman"/>
                  </a:rPr>
                  <a:t>مانعیت = نرخ پذیرش=</a:t>
                </a:r>
                <a14:m>
                  <m:oMath xmlns:m="http://schemas.openxmlformats.org/officeDocument/2006/math">
                    <m:f>
                      <m:fPr>
                        <m:ctrlPr>
                          <a:rPr lang="en-US" i="1">
                            <a:solidFill>
                              <a:prstClr val="black"/>
                            </a:solidFill>
                            <a:latin typeface="Cambria Math"/>
                            <a:ea typeface="Calibri"/>
                            <a:cs typeface="Times New Roman"/>
                          </a:rPr>
                        </m:ctrlPr>
                      </m:fPr>
                      <m:num>
                        <m:r>
                          <a:rPr lang="fa-IR">
                            <a:solidFill>
                              <a:prstClr val="black"/>
                            </a:solidFill>
                            <a:latin typeface="Cambria Math"/>
                            <a:ea typeface="Calibri"/>
                            <a:cs typeface="Times New Roman"/>
                          </a:rPr>
                          <m:t>مرتبط</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شده</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بازیابی</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اسناد</m:t>
                        </m:r>
                        <m:r>
                          <a:rPr lang="fa-IR">
                            <a:solidFill>
                              <a:prstClr val="black"/>
                            </a:solidFill>
                            <a:latin typeface="Cambria Math"/>
                            <a:ea typeface="Calibri"/>
                            <a:cs typeface="Times New Roman"/>
                          </a:rPr>
                          <m:t> </m:t>
                        </m:r>
                      </m:num>
                      <m:den>
                        <m:r>
                          <a:rPr lang="fa-IR">
                            <a:solidFill>
                              <a:prstClr val="black"/>
                            </a:solidFill>
                            <a:latin typeface="Cambria Math"/>
                            <a:ea typeface="Calibri"/>
                            <a:cs typeface="Times New Roman"/>
                          </a:rPr>
                          <m:t>شده</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بازیابی</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اسناد</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کل</m:t>
                        </m:r>
                      </m:den>
                    </m:f>
                  </m:oMath>
                </a14:m>
                <a:r>
                  <a:rPr lang="en-US" dirty="0">
                    <a:solidFill>
                      <a:prstClr val="black"/>
                    </a:solidFill>
                    <a:latin typeface="Times New Roman"/>
                    <a:ea typeface="Calibri"/>
                    <a:cs typeface="Arial"/>
                  </a:rPr>
                  <a:t> </a:t>
                </a:r>
                <a:endParaRPr lang="en-US" sz="1050" dirty="0">
                  <a:solidFill>
                    <a:prstClr val="black"/>
                  </a:solidFill>
                  <a:latin typeface="Calibri"/>
                  <a:ea typeface="Calibri"/>
                  <a:cs typeface="Arial"/>
                </a:endParaRPr>
              </a:p>
              <a:p>
                <a:pPr algn="r" rtl="1">
                  <a:lnSpc>
                    <a:spcPct val="115000"/>
                  </a:lnSpc>
                  <a:spcAft>
                    <a:spcPts val="1000"/>
                  </a:spcAft>
                </a:pPr>
                <a:r>
                  <a:rPr lang="fa-IR" dirty="0">
                    <a:solidFill>
                      <a:prstClr val="black"/>
                    </a:solidFill>
                    <a:latin typeface="Calibri"/>
                    <a:ea typeface="Calibri"/>
                    <a:cs typeface="Times New Roman"/>
                  </a:rPr>
                  <a:t> </a:t>
                </a:r>
                <a:endParaRPr lang="en-US" sz="1050" dirty="0">
                  <a:solidFill>
                    <a:prstClr val="black"/>
                  </a:solidFill>
                  <a:latin typeface="Calibri"/>
                  <a:ea typeface="Calibri"/>
                  <a:cs typeface="Arial"/>
                </a:endParaRPr>
              </a:p>
              <a:p>
                <a:pPr algn="r" rtl="1">
                  <a:lnSpc>
                    <a:spcPct val="115000"/>
                  </a:lnSpc>
                  <a:spcAft>
                    <a:spcPts val="1000"/>
                  </a:spcAft>
                </a:pPr>
                <a:r>
                  <a:rPr lang="en-US" dirty="0">
                    <a:solidFill>
                      <a:prstClr val="black"/>
                    </a:solidFill>
                    <a:latin typeface="Times New Roman"/>
                    <a:ea typeface="Calibri"/>
                    <a:cs typeface="Arial"/>
                  </a:rPr>
                  <a:t>Recall</a:t>
                </a:r>
                <a:r>
                  <a:rPr lang="fa-IR" dirty="0">
                    <a:solidFill>
                      <a:prstClr val="black"/>
                    </a:solidFill>
                    <a:latin typeface="Calibri"/>
                    <a:ea typeface="Calibri"/>
                    <a:cs typeface="Times New Roman"/>
                  </a:rPr>
                  <a:t> جامعیت = نرخ موفقیت =</a:t>
                </a:r>
                <a14:m>
                  <m:oMath xmlns:m="http://schemas.openxmlformats.org/officeDocument/2006/math">
                    <m:r>
                      <a:rPr lang="fa-IR">
                        <a:solidFill>
                          <a:prstClr val="black"/>
                        </a:solidFill>
                        <a:latin typeface="Cambria Math"/>
                        <a:ea typeface="Calibri"/>
                        <a:cs typeface="Cambria Math"/>
                      </a:rPr>
                      <m:t> </m:t>
                    </m:r>
                    <m:f>
                      <m:fPr>
                        <m:ctrlPr>
                          <a:rPr lang="en-US" i="1">
                            <a:solidFill>
                              <a:prstClr val="black"/>
                            </a:solidFill>
                            <a:latin typeface="Cambria Math"/>
                            <a:ea typeface="Calibri"/>
                            <a:cs typeface="Times New Roman"/>
                          </a:rPr>
                        </m:ctrlPr>
                      </m:fPr>
                      <m:num>
                        <m:r>
                          <a:rPr lang="en-US" i="1">
                            <a:solidFill>
                              <a:prstClr val="black"/>
                            </a:solidFill>
                            <a:latin typeface="Cambria Math"/>
                            <a:ea typeface="Calibri"/>
                            <a:cs typeface="Times New Roman"/>
                          </a:rPr>
                          <m:t> </m:t>
                        </m:r>
                        <m:r>
                          <a:rPr lang="fa-IR">
                            <a:solidFill>
                              <a:prstClr val="black"/>
                            </a:solidFill>
                            <a:latin typeface="Cambria Math"/>
                            <a:ea typeface="Calibri"/>
                            <a:cs typeface="Times New Roman"/>
                          </a:rPr>
                          <m:t>مرتبط</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شده</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بازیابی</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اسناد</m:t>
                        </m:r>
                        <m:r>
                          <a:rPr lang="fa-IR">
                            <a:solidFill>
                              <a:prstClr val="black"/>
                            </a:solidFill>
                            <a:latin typeface="Cambria Math"/>
                            <a:ea typeface="Calibri"/>
                            <a:cs typeface="Times New Roman"/>
                          </a:rPr>
                          <m:t> </m:t>
                        </m:r>
                      </m:num>
                      <m:den>
                        <m:r>
                          <a:rPr lang="fa-IR">
                            <a:solidFill>
                              <a:prstClr val="black"/>
                            </a:solidFill>
                            <a:latin typeface="Cambria Math"/>
                            <a:ea typeface="Calibri"/>
                            <a:cs typeface="Times New Roman"/>
                          </a:rPr>
                          <m:t>مجموعه</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در</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موجود</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مرتبط</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اسناد</m:t>
                        </m:r>
                        <m:r>
                          <a:rPr lang="fa-IR">
                            <a:solidFill>
                              <a:prstClr val="black"/>
                            </a:solidFill>
                            <a:latin typeface="Cambria Math"/>
                            <a:ea typeface="Calibri"/>
                            <a:cs typeface="Times New Roman"/>
                          </a:rPr>
                          <m:t> </m:t>
                        </m:r>
                        <m:r>
                          <a:rPr lang="fa-IR">
                            <a:solidFill>
                              <a:prstClr val="black"/>
                            </a:solidFill>
                            <a:latin typeface="Cambria Math"/>
                            <a:ea typeface="Calibri"/>
                            <a:cs typeface="Times New Roman"/>
                          </a:rPr>
                          <m:t>کل</m:t>
                        </m:r>
                      </m:den>
                    </m:f>
                  </m:oMath>
                </a14:m>
                <a:endParaRPr lang="en-US" sz="1050" dirty="0">
                  <a:solidFill>
                    <a:prstClr val="black"/>
                  </a:solidFill>
                  <a:latin typeface="Calibri"/>
                  <a:ea typeface="Calibri"/>
                  <a:cs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1187624" y="4645231"/>
                <a:ext cx="6336704" cy="1795363"/>
              </a:xfrm>
              <a:prstGeom prst="rect">
                <a:avLst/>
              </a:prstGeom>
              <a:blipFill rotWithShape="1">
                <a:blip r:embed="rId3"/>
                <a:stretch>
                  <a:fillRect r="-866"/>
                </a:stretch>
              </a:blipFill>
            </p:spPr>
            <p:txBody>
              <a:bodyPr/>
              <a:lstStyle/>
              <a:p>
                <a:r>
                  <a:rPr lang="fa-IR">
                    <a:noFill/>
                  </a:rPr>
                  <a:t> </a:t>
                </a:r>
              </a:p>
            </p:txBody>
          </p:sp>
        </mc:Fallback>
      </mc:AlternateContent>
    </p:spTree>
    <p:extLst>
      <p:ext uri="{BB962C8B-B14F-4D97-AF65-F5344CB8AC3E}">
        <p14:creationId xmlns:p14="http://schemas.microsoft.com/office/powerpoint/2010/main" val="3483147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126581" y="1006522"/>
            <a:ext cx="6115051" cy="990600"/>
          </a:xfrm>
        </p:spPr>
        <p:txBody>
          <a:bodyPr/>
          <a:lstStyle/>
          <a:p>
            <a:pPr eaLnBrk="1" hangingPunct="1"/>
            <a:r>
              <a:rPr lang="en-US" dirty="0" smtClean="0"/>
              <a:t>Limits Options</a:t>
            </a:r>
          </a:p>
        </p:txBody>
      </p:sp>
      <p:sp>
        <p:nvSpPr>
          <p:cNvPr id="59395" name="Rectangle 3"/>
          <p:cNvSpPr>
            <a:spLocks noGrp="1" noChangeArrowheads="1"/>
          </p:cNvSpPr>
          <p:nvPr>
            <p:ph idx="1"/>
          </p:nvPr>
        </p:nvSpPr>
        <p:spPr>
          <a:xfrm>
            <a:off x="685800" y="2362200"/>
            <a:ext cx="10433304" cy="4495800"/>
          </a:xfrm>
        </p:spPr>
        <p:txBody>
          <a:bodyPr>
            <a:normAutofit/>
          </a:bodyPr>
          <a:lstStyle/>
          <a:p>
            <a:pPr algn="just" rtl="0" eaLnBrk="1" hangingPunct="1">
              <a:lnSpc>
                <a:spcPct val="90000"/>
              </a:lnSpc>
            </a:pPr>
            <a:r>
              <a:rPr lang="en-US" sz="2800" dirty="0"/>
              <a:t>Many databases provide “limits” pages that make it easier for you to select common options such as </a:t>
            </a:r>
            <a:r>
              <a:rPr lang="en-US" sz="2800" dirty="0">
                <a:solidFill>
                  <a:srgbClr val="FFFF00"/>
                </a:solidFill>
              </a:rPr>
              <a:t>language, article type, publication dates, human or animal, gender, age groups, etc. </a:t>
            </a:r>
          </a:p>
          <a:p>
            <a:pPr algn="just" rtl="0" eaLnBrk="1" hangingPunct="1">
              <a:lnSpc>
                <a:spcPct val="90000"/>
              </a:lnSpc>
            </a:pPr>
            <a:endParaRPr lang="en-US" sz="2800" dirty="0"/>
          </a:p>
          <a:p>
            <a:pPr algn="just" rtl="0" eaLnBrk="1" hangingPunct="1">
              <a:lnSpc>
                <a:spcPct val="90000"/>
              </a:lnSpc>
            </a:pPr>
            <a:r>
              <a:rPr lang="en-US" sz="2800" dirty="0"/>
              <a:t>Each database’s limits options are unique</a:t>
            </a:r>
          </a:p>
          <a:p>
            <a:pPr algn="just" rtl="0" eaLnBrk="1" hangingPunct="1">
              <a:lnSpc>
                <a:spcPct val="90000"/>
              </a:lnSpc>
            </a:pPr>
            <a:endParaRPr lang="en-US" sz="2800" dirty="0"/>
          </a:p>
          <a:p>
            <a:pPr algn="just" rtl="0" eaLnBrk="1" hangingPunct="1">
              <a:lnSpc>
                <a:spcPct val="90000"/>
              </a:lnSpc>
            </a:pPr>
            <a:r>
              <a:rPr lang="en-US" sz="2800" dirty="0"/>
              <a:t>Most limits can be done ‘by hand’ using field tags, but sometimes limit pages save time</a:t>
            </a:r>
          </a:p>
        </p:txBody>
      </p:sp>
    </p:spTree>
    <p:extLst>
      <p:ext uri="{BB962C8B-B14F-4D97-AF65-F5344CB8AC3E}">
        <p14:creationId xmlns:p14="http://schemas.microsoft.com/office/powerpoint/2010/main" val="49823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64465" y="1020170"/>
            <a:ext cx="6115051" cy="990600"/>
          </a:xfrm>
        </p:spPr>
        <p:txBody>
          <a:bodyPr/>
          <a:lstStyle/>
          <a:p>
            <a:pPr eaLnBrk="1" hangingPunct="1"/>
            <a:r>
              <a:rPr lang="en-US" dirty="0" smtClean="0"/>
              <a:t>PubMed Limits Page</a:t>
            </a:r>
          </a:p>
        </p:txBody>
      </p:sp>
      <p:pic>
        <p:nvPicPr>
          <p:cNvPr id="6" name="Picture 5"/>
          <p:cNvPicPr/>
          <p:nvPr/>
        </p:nvPicPr>
        <p:blipFill rotWithShape="1">
          <a:blip r:embed="rId2"/>
          <a:srcRect l="61510" t="10417" r="10477" b="20958"/>
          <a:stretch/>
        </p:blipFill>
        <p:spPr bwMode="auto">
          <a:xfrm>
            <a:off x="2617001" y="2262210"/>
            <a:ext cx="6609983" cy="417516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721558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126581" y="992875"/>
            <a:ext cx="6115051" cy="990600"/>
          </a:xfrm>
        </p:spPr>
        <p:txBody>
          <a:bodyPr>
            <a:normAutofit fontScale="90000"/>
          </a:bodyPr>
          <a:lstStyle/>
          <a:p>
            <a:pPr eaLnBrk="1" hangingPunct="1"/>
            <a:r>
              <a:rPr lang="en-US" sz="4000" dirty="0"/>
              <a:t>Step-By-Step Search Construction</a:t>
            </a:r>
          </a:p>
        </p:txBody>
      </p:sp>
      <p:sp>
        <p:nvSpPr>
          <p:cNvPr id="61443" name="Rectangle 3"/>
          <p:cNvSpPr>
            <a:spLocks noGrp="1" noChangeArrowheads="1"/>
          </p:cNvSpPr>
          <p:nvPr>
            <p:ph idx="1"/>
          </p:nvPr>
        </p:nvSpPr>
        <p:spPr>
          <a:xfrm>
            <a:off x="1133856" y="2362200"/>
            <a:ext cx="9793224" cy="4495800"/>
          </a:xfrm>
        </p:spPr>
        <p:txBody>
          <a:bodyPr>
            <a:normAutofit/>
          </a:bodyPr>
          <a:lstStyle/>
          <a:p>
            <a:pPr marL="609600" indent="-609600" algn="l" rtl="0">
              <a:lnSpc>
                <a:spcPct val="80000"/>
              </a:lnSpc>
              <a:buFont typeface="Wingdings" panose="05000000000000000000" pitchFamily="2" charset="2"/>
              <a:buAutoNum type="arabicPeriod"/>
            </a:pPr>
            <a:r>
              <a:rPr lang="en-US" dirty="0"/>
              <a:t>State the question </a:t>
            </a:r>
          </a:p>
          <a:p>
            <a:pPr marL="609600" indent="-609600" algn="l" rtl="0">
              <a:lnSpc>
                <a:spcPct val="80000"/>
              </a:lnSpc>
              <a:buFont typeface="Wingdings" panose="05000000000000000000" pitchFamily="2" charset="2"/>
              <a:buAutoNum type="arabicPeriod"/>
            </a:pPr>
            <a:r>
              <a:rPr lang="en-US" dirty="0"/>
              <a:t>Identify the concepts in the question</a:t>
            </a:r>
          </a:p>
          <a:p>
            <a:pPr marL="609600" indent="-609600" algn="l" rtl="0">
              <a:lnSpc>
                <a:spcPct val="80000"/>
              </a:lnSpc>
              <a:buFont typeface="Wingdings" panose="05000000000000000000" pitchFamily="2" charset="2"/>
              <a:buAutoNum type="arabicPeriod"/>
            </a:pPr>
            <a:r>
              <a:rPr lang="en-US" dirty="0"/>
              <a:t>For each concept, determine keywords and subject terms</a:t>
            </a:r>
          </a:p>
          <a:p>
            <a:pPr marL="609600" indent="-609600" algn="l" rtl="0">
              <a:lnSpc>
                <a:spcPct val="80000"/>
              </a:lnSpc>
              <a:buFont typeface="Wingdings" panose="05000000000000000000" pitchFamily="2" charset="2"/>
              <a:buAutoNum type="arabicPeriod"/>
            </a:pPr>
            <a:r>
              <a:rPr lang="en-US" dirty="0"/>
              <a:t>Specify field tags after terms if needed</a:t>
            </a:r>
          </a:p>
          <a:p>
            <a:pPr marL="609600" indent="-609600" algn="l" rtl="0">
              <a:lnSpc>
                <a:spcPct val="80000"/>
              </a:lnSpc>
              <a:buFont typeface="Wingdings" panose="05000000000000000000" pitchFamily="2" charset="2"/>
              <a:buAutoNum type="arabicPeriod"/>
            </a:pPr>
            <a:r>
              <a:rPr lang="en-US" dirty="0"/>
              <a:t>Combine terms for the same concept with “OR” in parenthesis</a:t>
            </a:r>
          </a:p>
          <a:p>
            <a:pPr marL="609600" indent="-609600" algn="l" rtl="0">
              <a:lnSpc>
                <a:spcPct val="80000"/>
              </a:lnSpc>
              <a:buFont typeface="Wingdings" panose="05000000000000000000" pitchFamily="2" charset="2"/>
              <a:buAutoNum type="arabicPeriod"/>
            </a:pPr>
            <a:r>
              <a:rPr lang="en-US" dirty="0"/>
              <a:t>Combine “OR” statements with AND</a:t>
            </a:r>
          </a:p>
          <a:p>
            <a:pPr marL="609600" indent="-609600" algn="l" rtl="0">
              <a:lnSpc>
                <a:spcPct val="80000"/>
              </a:lnSpc>
              <a:buFont typeface="Wingdings" panose="05000000000000000000" pitchFamily="2" charset="2"/>
              <a:buAutoNum type="arabicPeriod"/>
            </a:pPr>
            <a:r>
              <a:rPr lang="en-US" dirty="0"/>
              <a:t>Put any NOT terms at the end</a:t>
            </a:r>
          </a:p>
          <a:p>
            <a:pPr marL="609600" indent="-609600" algn="l" rtl="0">
              <a:lnSpc>
                <a:spcPct val="80000"/>
              </a:lnSpc>
              <a:buNone/>
            </a:pPr>
            <a:r>
              <a:rPr lang="en-US" dirty="0"/>
              <a:t>Keep track of your searches, how many articles were found total, and how many you selected as relevant</a:t>
            </a:r>
          </a:p>
        </p:txBody>
      </p:sp>
    </p:spTree>
    <p:extLst>
      <p:ext uri="{BB962C8B-B14F-4D97-AF65-F5344CB8AC3E}">
        <p14:creationId xmlns:p14="http://schemas.microsoft.com/office/powerpoint/2010/main" val="3840687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Types of Scientific Database</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17106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type of databases</a:t>
            </a:r>
            <a:endParaRPr lang="en-US" dirty="0"/>
          </a:p>
        </p:txBody>
      </p:sp>
      <p:sp>
        <p:nvSpPr>
          <p:cNvPr id="3" name="Content Placeholder 2"/>
          <p:cNvSpPr>
            <a:spLocks noGrp="1"/>
          </p:cNvSpPr>
          <p:nvPr>
            <p:ph idx="1"/>
          </p:nvPr>
        </p:nvSpPr>
        <p:spPr/>
        <p:txBody>
          <a:bodyPr/>
          <a:lstStyle/>
          <a:p>
            <a:pPr>
              <a:lnSpc>
                <a:spcPct val="150000"/>
              </a:lnSpc>
            </a:pPr>
            <a:r>
              <a:rPr lang="en-US" b="1" dirty="0" smtClean="0"/>
              <a:t>Bibliographic databases</a:t>
            </a:r>
          </a:p>
          <a:p>
            <a:pPr>
              <a:lnSpc>
                <a:spcPct val="150000"/>
              </a:lnSpc>
            </a:pPr>
            <a:r>
              <a:rPr lang="en-US" b="1" dirty="0" smtClean="0"/>
              <a:t>Citation databases</a:t>
            </a:r>
          </a:p>
          <a:p>
            <a:pPr>
              <a:lnSpc>
                <a:spcPct val="150000"/>
              </a:lnSpc>
            </a:pPr>
            <a:r>
              <a:rPr lang="en-US" b="1" dirty="0" smtClean="0"/>
              <a:t>EBM databases</a:t>
            </a:r>
            <a:endParaRPr lang="en-US" b="1" dirty="0"/>
          </a:p>
        </p:txBody>
      </p:sp>
    </p:spTree>
    <p:extLst>
      <p:ext uri="{BB962C8B-B14F-4D97-AF65-F5344CB8AC3E}">
        <p14:creationId xmlns:p14="http://schemas.microsoft.com/office/powerpoint/2010/main" val="253841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Bibliographic databases</a:t>
            </a:r>
            <a:endParaRPr lang="en-US" dirty="0"/>
          </a:p>
        </p:txBody>
      </p:sp>
      <p:sp>
        <p:nvSpPr>
          <p:cNvPr id="3" name="Content Placeholder 2"/>
          <p:cNvSpPr>
            <a:spLocks noGrp="1"/>
          </p:cNvSpPr>
          <p:nvPr>
            <p:ph idx="1"/>
          </p:nvPr>
        </p:nvSpPr>
        <p:spPr/>
        <p:txBody>
          <a:bodyPr>
            <a:normAutofit/>
          </a:bodyPr>
          <a:lstStyle/>
          <a:p>
            <a:r>
              <a:rPr lang="en-US" dirty="0" smtClean="0"/>
              <a:t>A bibliographic database is a database of bibliographic records, an </a:t>
            </a:r>
            <a:r>
              <a:rPr lang="en-US" dirty="0" smtClean="0">
                <a:solidFill>
                  <a:srgbClr val="FFFF00"/>
                </a:solidFill>
              </a:rPr>
              <a:t>organized digital collection </a:t>
            </a:r>
            <a:r>
              <a:rPr lang="en-US" dirty="0" smtClean="0"/>
              <a:t>of references to published literature, including journal and newspaper articles, conference proceedings, reports, government and legal publications, patents, books, etc. </a:t>
            </a:r>
          </a:p>
          <a:p>
            <a:endParaRPr lang="en-US" dirty="0" smtClean="0"/>
          </a:p>
          <a:p>
            <a:r>
              <a:rPr lang="en-US" dirty="0" smtClean="0"/>
              <a:t>A bibliographic database may be </a:t>
            </a:r>
            <a:r>
              <a:rPr lang="en-US" dirty="0" smtClean="0">
                <a:solidFill>
                  <a:srgbClr val="FFFF00"/>
                </a:solidFill>
              </a:rPr>
              <a:t>general</a:t>
            </a:r>
            <a:r>
              <a:rPr lang="en-US" dirty="0" smtClean="0"/>
              <a:t> in scope or cover a </a:t>
            </a:r>
            <a:r>
              <a:rPr lang="en-US" dirty="0" smtClean="0">
                <a:solidFill>
                  <a:srgbClr val="FFFF00"/>
                </a:solidFill>
              </a:rPr>
              <a:t>specific</a:t>
            </a:r>
            <a:r>
              <a:rPr lang="en-US" dirty="0" smtClean="0"/>
              <a:t> academic discipline like medical science.</a:t>
            </a:r>
          </a:p>
          <a:p>
            <a:endParaRPr lang="en-US" dirty="0"/>
          </a:p>
        </p:txBody>
      </p:sp>
    </p:spTree>
    <p:extLst>
      <p:ext uri="{BB962C8B-B14F-4D97-AF65-F5344CB8AC3E}">
        <p14:creationId xmlns:p14="http://schemas.microsoft.com/office/powerpoint/2010/main" val="96749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bibliographic databases</a:t>
            </a:r>
            <a:endParaRPr lang="en-US" dirty="0"/>
          </a:p>
        </p:txBody>
      </p:sp>
      <p:sp>
        <p:nvSpPr>
          <p:cNvPr id="3" name="Content Placeholder 2"/>
          <p:cNvSpPr>
            <a:spLocks noGrp="1"/>
          </p:cNvSpPr>
          <p:nvPr>
            <p:ph idx="1"/>
          </p:nvPr>
        </p:nvSpPr>
        <p:spPr/>
        <p:txBody>
          <a:bodyPr/>
          <a:lstStyle/>
          <a:p>
            <a:r>
              <a:rPr lang="en-US" dirty="0" smtClean="0"/>
              <a:t>PubMed</a:t>
            </a:r>
          </a:p>
          <a:p>
            <a:r>
              <a:rPr lang="en-US" dirty="0" err="1" smtClean="0"/>
              <a:t>Embase</a:t>
            </a:r>
            <a:endParaRPr lang="en-US" dirty="0" smtClean="0"/>
          </a:p>
          <a:p>
            <a:r>
              <a:rPr lang="en-US" dirty="0" smtClean="0"/>
              <a:t>Science Direct</a:t>
            </a:r>
          </a:p>
          <a:p>
            <a:r>
              <a:rPr lang="en-US" dirty="0" err="1" smtClean="0"/>
              <a:t>LitCovid</a:t>
            </a:r>
            <a:endParaRPr lang="en-US" dirty="0" smtClean="0"/>
          </a:p>
          <a:p>
            <a:r>
              <a:rPr lang="en-US" dirty="0" smtClean="0"/>
              <a:t>Cochrane Library</a:t>
            </a:r>
          </a:p>
          <a:p>
            <a:r>
              <a:rPr lang="en-US" dirty="0" smtClean="0"/>
              <a:t>Emerald</a:t>
            </a:r>
          </a:p>
          <a:p>
            <a:r>
              <a:rPr lang="en-US" dirty="0" smtClean="0"/>
              <a:t>….</a:t>
            </a:r>
            <a:endParaRPr lang="en-US" dirty="0"/>
          </a:p>
        </p:txBody>
      </p:sp>
    </p:spTree>
    <p:extLst>
      <p:ext uri="{BB962C8B-B14F-4D97-AF65-F5344CB8AC3E}">
        <p14:creationId xmlns:p14="http://schemas.microsoft.com/office/powerpoint/2010/main" val="405688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 databases</a:t>
            </a:r>
            <a:endParaRPr lang="en-US" dirty="0"/>
          </a:p>
        </p:txBody>
      </p:sp>
      <p:sp>
        <p:nvSpPr>
          <p:cNvPr id="3" name="Content Placeholder 2"/>
          <p:cNvSpPr>
            <a:spLocks noGrp="1"/>
          </p:cNvSpPr>
          <p:nvPr>
            <p:ph idx="1"/>
          </p:nvPr>
        </p:nvSpPr>
        <p:spPr>
          <a:xfrm>
            <a:off x="680322" y="2336874"/>
            <a:ext cx="10841119" cy="4191943"/>
          </a:xfrm>
        </p:spPr>
        <p:txBody>
          <a:bodyPr>
            <a:noAutofit/>
          </a:bodyPr>
          <a:lstStyle/>
          <a:p>
            <a:r>
              <a:rPr lang="en-US" b="1" dirty="0"/>
              <a:t>Citation databases</a:t>
            </a:r>
            <a:r>
              <a:rPr lang="en-US" dirty="0"/>
              <a:t> compile the citations in the reference lists (bibliographies) of scholarly publications. </a:t>
            </a:r>
            <a:endParaRPr lang="en-US" dirty="0" smtClean="0"/>
          </a:p>
          <a:p>
            <a:r>
              <a:rPr lang="en-US" dirty="0" smtClean="0"/>
              <a:t>Citation database records also include bibliographic content that identify a publication: article title, journal name, author, abstract, etc.</a:t>
            </a:r>
          </a:p>
          <a:p>
            <a:endParaRPr lang="en-US" b="1" dirty="0" smtClean="0"/>
          </a:p>
          <a:p>
            <a:r>
              <a:rPr lang="en-US" b="1" dirty="0" smtClean="0"/>
              <a:t>Why use a citation database?</a:t>
            </a:r>
            <a:endParaRPr lang="en-US" dirty="0" smtClean="0"/>
          </a:p>
          <a:p>
            <a:pPr lvl="1"/>
            <a:r>
              <a:rPr lang="en-US" sz="1800" dirty="0" smtClean="0"/>
              <a:t>Citation </a:t>
            </a:r>
            <a:r>
              <a:rPr lang="en-US" sz="1800" dirty="0"/>
              <a:t>databases enable you to find newer papers that reference a paper or author you already know about. You might want to do this in order to:</a:t>
            </a:r>
          </a:p>
          <a:p>
            <a:pPr lvl="1"/>
            <a:r>
              <a:rPr lang="en-US" sz="1800" dirty="0" smtClean="0"/>
              <a:t>trace </a:t>
            </a:r>
            <a:r>
              <a:rPr lang="en-US" sz="1800" dirty="0"/>
              <a:t>how an idea has been confirmed, applied, extended or corrected in later publications</a:t>
            </a:r>
          </a:p>
          <a:p>
            <a:pPr lvl="1"/>
            <a:r>
              <a:rPr lang="en-US" sz="1800" dirty="0"/>
              <a:t>see which other researchers are citing your work or the work of your </a:t>
            </a:r>
            <a:r>
              <a:rPr lang="en-US" sz="1800" dirty="0" err="1"/>
              <a:t>labmates</a:t>
            </a:r>
            <a:endParaRPr lang="en-US" sz="1800" dirty="0"/>
          </a:p>
          <a:p>
            <a:pPr lvl="1"/>
            <a:r>
              <a:rPr lang="en-US" sz="1800" dirty="0"/>
              <a:t>find citation numbers and metrics to report on job or grant applications, evaluations, etc</a:t>
            </a:r>
            <a:r>
              <a:rPr lang="en-US" sz="1800" dirty="0" smtClean="0"/>
              <a:t>.</a:t>
            </a:r>
            <a:endParaRPr lang="en-US" sz="1800" dirty="0"/>
          </a:p>
        </p:txBody>
      </p:sp>
    </p:spTree>
    <p:extLst>
      <p:ext uri="{BB962C8B-B14F-4D97-AF65-F5344CB8AC3E}">
        <p14:creationId xmlns:p14="http://schemas.microsoft.com/office/powerpoint/2010/main" val="2421354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0322" y="2336874"/>
            <a:ext cx="11289175" cy="4429687"/>
          </a:xfrm>
        </p:spPr>
        <p:txBody>
          <a:bodyPr>
            <a:normAutofit fontScale="92500"/>
          </a:bodyPr>
          <a:lstStyle/>
          <a:p>
            <a:r>
              <a:rPr lang="en-US" b="1" dirty="0"/>
              <a:t>Three major databases allow interdisciplinary citation searching: </a:t>
            </a:r>
            <a:endParaRPr lang="en-US" b="1" dirty="0" smtClean="0"/>
          </a:p>
          <a:p>
            <a:pPr lvl="1"/>
            <a:r>
              <a:rPr lang="en-US" b="1" dirty="0" smtClean="0">
                <a:solidFill>
                  <a:srgbClr val="FFFF00"/>
                </a:solidFill>
              </a:rPr>
              <a:t>Web </a:t>
            </a:r>
            <a:r>
              <a:rPr lang="en-US" b="1" dirty="0">
                <a:solidFill>
                  <a:srgbClr val="FFFF00"/>
                </a:solidFill>
              </a:rPr>
              <a:t>of Science (</a:t>
            </a:r>
            <a:r>
              <a:rPr lang="en-US" b="1" dirty="0" err="1">
                <a:solidFill>
                  <a:srgbClr val="FFFF00"/>
                </a:solidFill>
              </a:rPr>
              <a:t>WoS</a:t>
            </a:r>
            <a:r>
              <a:rPr lang="en-US" b="1" dirty="0" smtClean="0">
                <a:solidFill>
                  <a:srgbClr val="FFFF00"/>
                </a:solidFill>
              </a:rPr>
              <a:t>)</a:t>
            </a:r>
          </a:p>
          <a:p>
            <a:pPr lvl="1"/>
            <a:r>
              <a:rPr lang="en-US" b="1" dirty="0">
                <a:solidFill>
                  <a:srgbClr val="FFFF00"/>
                </a:solidFill>
              </a:rPr>
              <a:t> </a:t>
            </a:r>
            <a:r>
              <a:rPr lang="en-US" b="1" dirty="0" smtClean="0">
                <a:solidFill>
                  <a:srgbClr val="FFFF00"/>
                </a:solidFill>
              </a:rPr>
              <a:t>Scopus</a:t>
            </a:r>
          </a:p>
          <a:p>
            <a:pPr lvl="1"/>
            <a:r>
              <a:rPr lang="en-US" b="1" dirty="0" smtClean="0">
                <a:solidFill>
                  <a:srgbClr val="FFFF00"/>
                </a:solidFill>
              </a:rPr>
              <a:t>Google Scholar</a:t>
            </a:r>
            <a:r>
              <a:rPr lang="en-US" dirty="0" smtClean="0">
                <a:solidFill>
                  <a:srgbClr val="FFFF00"/>
                </a:solidFill>
              </a:rPr>
              <a:t> (Search engine)</a:t>
            </a:r>
            <a:endParaRPr lang="fa-IR" dirty="0" smtClean="0">
              <a:solidFill>
                <a:srgbClr val="FFFF00"/>
              </a:solidFill>
            </a:endParaRPr>
          </a:p>
          <a:p>
            <a:r>
              <a:rPr lang="en-US" b="1" dirty="0"/>
              <a:t>What's the Difference?</a:t>
            </a:r>
            <a:endParaRPr lang="fa-IR" dirty="0"/>
          </a:p>
          <a:p>
            <a:pPr lvl="1"/>
            <a:r>
              <a:rPr lang="en-US" b="1" dirty="0" err="1">
                <a:solidFill>
                  <a:srgbClr val="FF0000"/>
                </a:solidFill>
                <a:effectLst/>
              </a:rPr>
              <a:t>WoS</a:t>
            </a:r>
            <a:r>
              <a:rPr lang="en-US" dirty="0"/>
              <a:t> covers many fewer journal than Scopus, but it selects only "top tier" journals: those most likely to publish major scholarly papers.</a:t>
            </a:r>
          </a:p>
          <a:p>
            <a:pPr lvl="1"/>
            <a:r>
              <a:rPr lang="en-US" b="1" dirty="0">
                <a:solidFill>
                  <a:srgbClr val="FF0000"/>
                </a:solidFill>
                <a:effectLst/>
              </a:rPr>
              <a:t>Scopus</a:t>
            </a:r>
            <a:r>
              <a:rPr lang="en-US" dirty="0"/>
              <a:t> covers more journals and more international journals than does </a:t>
            </a:r>
            <a:r>
              <a:rPr lang="en-US" dirty="0" err="1"/>
              <a:t>WoS</a:t>
            </a:r>
            <a:r>
              <a:rPr lang="en-US" dirty="0"/>
              <a:t>. </a:t>
            </a:r>
          </a:p>
          <a:p>
            <a:pPr lvl="1"/>
            <a:r>
              <a:rPr lang="en-US" b="1" dirty="0">
                <a:solidFill>
                  <a:srgbClr val="FF0000"/>
                </a:solidFill>
                <a:effectLst/>
              </a:rPr>
              <a:t>Google Scholar </a:t>
            </a:r>
            <a:r>
              <a:rPr lang="en-US" dirty="0"/>
              <a:t>only includes papers if they have online abstracts or full-text. No one knows how much of the scholarly literature they cover. With Google Scholar, you can't know what you are missing</a:t>
            </a:r>
            <a:r>
              <a:rPr lang="en-US" dirty="0" smtClean="0"/>
              <a:t>.</a:t>
            </a:r>
            <a:endParaRPr lang="en-US" dirty="0"/>
          </a:p>
        </p:txBody>
      </p:sp>
    </p:spTree>
    <p:extLst>
      <p:ext uri="{BB962C8B-B14F-4D97-AF65-F5344CB8AC3E}">
        <p14:creationId xmlns:p14="http://schemas.microsoft.com/office/powerpoint/2010/main" val="3334684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0322" y="1984248"/>
            <a:ext cx="11307463" cy="4983480"/>
          </a:xfrm>
        </p:spPr>
        <p:txBody>
          <a:bodyPr>
            <a:noAutofit/>
          </a:bodyPr>
          <a:lstStyle/>
          <a:p>
            <a:r>
              <a:rPr lang="en-US" b="1" dirty="0">
                <a:solidFill>
                  <a:srgbClr val="FFFF00"/>
                </a:solidFill>
              </a:rPr>
              <a:t>Do you need to identify core articles published before the dawn of the Internet? </a:t>
            </a:r>
            <a:endParaRPr lang="en-US" b="1" dirty="0" smtClean="0">
              <a:solidFill>
                <a:srgbClr val="FFFF00"/>
              </a:solidFill>
            </a:endParaRPr>
          </a:p>
          <a:p>
            <a:pPr lvl="1"/>
            <a:r>
              <a:rPr lang="en-US" dirty="0" err="1" smtClean="0"/>
              <a:t>WoS</a:t>
            </a:r>
            <a:r>
              <a:rPr lang="en-US" dirty="0" smtClean="0"/>
              <a:t> </a:t>
            </a:r>
            <a:r>
              <a:rPr lang="en-US" dirty="0"/>
              <a:t>has full citation data for every paper it indexes back to 1900; Scopus has that data back to 1996. We don't know how far Google Scholar goes back.</a:t>
            </a:r>
          </a:p>
          <a:p>
            <a:r>
              <a:rPr lang="en-US" b="1" dirty="0">
                <a:solidFill>
                  <a:srgbClr val="FFFF00"/>
                </a:solidFill>
              </a:rPr>
              <a:t>Do you need accurate citations for your paper's reference list or a bibliography? </a:t>
            </a:r>
          </a:p>
          <a:p>
            <a:pPr lvl="1"/>
            <a:r>
              <a:rPr lang="en-US" dirty="0" smtClean="0"/>
              <a:t>It's </a:t>
            </a:r>
            <a:r>
              <a:rPr lang="en-US" dirty="0"/>
              <a:t>better to use </a:t>
            </a:r>
            <a:r>
              <a:rPr lang="en-US" b="1" dirty="0">
                <a:solidFill>
                  <a:srgbClr val="C00000"/>
                </a:solidFill>
                <a:effectLst/>
              </a:rPr>
              <a:t>Web of Science or Scopus</a:t>
            </a:r>
            <a:r>
              <a:rPr lang="en-US" dirty="0"/>
              <a:t>. Citation errors occur in all databases, but Google Scholar's bibliographic information is extracted by robots performing an automated Web search. </a:t>
            </a:r>
            <a:r>
              <a:rPr lang="en-US" dirty="0" smtClean="0"/>
              <a:t>This </a:t>
            </a:r>
            <a:r>
              <a:rPr lang="en-US" dirty="0"/>
              <a:t>system may lead to incorrect identification of bibliographic information, especially if metadata on publisher Web sites is irregular. You may notice citation errors and/or duplicate citations when you search Google Scholar.</a:t>
            </a:r>
          </a:p>
          <a:p>
            <a:r>
              <a:rPr lang="en-US" b="1" dirty="0">
                <a:solidFill>
                  <a:srgbClr val="FFFF00"/>
                </a:solidFill>
              </a:rPr>
              <a:t>How do you think the information you need will have been published?  </a:t>
            </a:r>
          </a:p>
          <a:p>
            <a:pPr lvl="1"/>
            <a:r>
              <a:rPr lang="en-US" b="1" dirty="0">
                <a:solidFill>
                  <a:srgbClr val="7030A0"/>
                </a:solidFill>
                <a:effectLst/>
              </a:rPr>
              <a:t>Google Scholar </a:t>
            </a:r>
            <a:r>
              <a:rPr lang="en-US" dirty="0"/>
              <a:t>covers many more types of documents than </a:t>
            </a:r>
            <a:r>
              <a:rPr lang="en-US" dirty="0" err="1"/>
              <a:t>WoS</a:t>
            </a:r>
            <a:r>
              <a:rPr lang="en-US" dirty="0"/>
              <a:t> and Scopus, e.g., dissertations, books, technical reports and more. Google Scholar is great when you are looking for more than journal articles.</a:t>
            </a:r>
          </a:p>
          <a:p>
            <a:endParaRPr lang="en-US" dirty="0"/>
          </a:p>
        </p:txBody>
      </p:sp>
    </p:spTree>
    <p:extLst>
      <p:ext uri="{BB962C8B-B14F-4D97-AF65-F5344CB8AC3E}">
        <p14:creationId xmlns:p14="http://schemas.microsoft.com/office/powerpoint/2010/main" val="2102549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92459" y="749672"/>
            <a:ext cx="6115051" cy="990600"/>
          </a:xfrm>
        </p:spPr>
        <p:txBody>
          <a:bodyPr/>
          <a:lstStyle/>
          <a:p>
            <a:r>
              <a:rPr lang="en-US" sz="4000" dirty="0" smtClean="0"/>
              <a:t>steps</a:t>
            </a:r>
            <a:endParaRPr lang="en-US" sz="4000" dirty="0"/>
          </a:p>
        </p:txBody>
      </p:sp>
      <p:sp>
        <p:nvSpPr>
          <p:cNvPr id="12291" name="Rectangle 3"/>
          <p:cNvSpPr>
            <a:spLocks noGrp="1" noChangeArrowheads="1"/>
          </p:cNvSpPr>
          <p:nvPr>
            <p:ph idx="1"/>
          </p:nvPr>
        </p:nvSpPr>
        <p:spPr>
          <a:xfrm>
            <a:off x="1481329" y="2119270"/>
            <a:ext cx="7785143" cy="4495800"/>
          </a:xfrm>
        </p:spPr>
        <p:txBody>
          <a:bodyPr>
            <a:normAutofit fontScale="92500" lnSpcReduction="20000"/>
          </a:bodyPr>
          <a:lstStyle/>
          <a:p>
            <a:pPr marL="609600" indent="-609600" algn="l" rtl="0">
              <a:lnSpc>
                <a:spcPct val="150000"/>
              </a:lnSpc>
              <a:buFont typeface="Wingdings" panose="05000000000000000000" pitchFamily="2" charset="2"/>
              <a:buAutoNum type="arabicPeriod"/>
            </a:pPr>
            <a:r>
              <a:rPr lang="en-US" dirty="0" smtClean="0"/>
              <a:t>Understand basic database structure</a:t>
            </a:r>
          </a:p>
          <a:p>
            <a:pPr marL="609600" indent="-609600">
              <a:lnSpc>
                <a:spcPct val="150000"/>
              </a:lnSpc>
              <a:buFont typeface="Wingdings" panose="05000000000000000000" pitchFamily="2" charset="2"/>
              <a:buAutoNum type="arabicPeriod"/>
            </a:pPr>
            <a:r>
              <a:rPr lang="en-US" dirty="0"/>
              <a:t>Understand </a:t>
            </a:r>
            <a:r>
              <a:rPr lang="en-US" dirty="0" smtClean="0"/>
              <a:t>Using of</a:t>
            </a:r>
          </a:p>
          <a:p>
            <a:pPr lvl="1">
              <a:lnSpc>
                <a:spcPct val="150000"/>
              </a:lnSpc>
            </a:pPr>
            <a:r>
              <a:rPr lang="en-US" dirty="0" smtClean="0">
                <a:solidFill>
                  <a:schemeClr val="accent2">
                    <a:lumMod val="40000"/>
                    <a:lumOff val="60000"/>
                  </a:schemeClr>
                </a:solidFill>
              </a:rPr>
              <a:t>Boolean Logic</a:t>
            </a:r>
          </a:p>
          <a:p>
            <a:pPr lvl="1">
              <a:lnSpc>
                <a:spcPct val="150000"/>
              </a:lnSpc>
            </a:pPr>
            <a:r>
              <a:rPr lang="en-US" dirty="0" smtClean="0">
                <a:solidFill>
                  <a:schemeClr val="accent2">
                    <a:lumMod val="40000"/>
                    <a:lumOff val="60000"/>
                  </a:schemeClr>
                </a:solidFill>
              </a:rPr>
              <a:t>Field Searching</a:t>
            </a:r>
          </a:p>
          <a:p>
            <a:pPr lvl="1">
              <a:lnSpc>
                <a:spcPct val="150000"/>
              </a:lnSpc>
            </a:pPr>
            <a:r>
              <a:rPr lang="en-US" dirty="0">
                <a:solidFill>
                  <a:srgbClr val="C0504D">
                    <a:lumMod val="40000"/>
                    <a:lumOff val="60000"/>
                  </a:srgbClr>
                </a:solidFill>
              </a:rPr>
              <a:t>Controlled Vocabulary</a:t>
            </a:r>
          </a:p>
          <a:p>
            <a:pPr lvl="1">
              <a:lnSpc>
                <a:spcPct val="150000"/>
              </a:lnSpc>
            </a:pPr>
            <a:r>
              <a:rPr lang="en-US" dirty="0" smtClean="0">
                <a:solidFill>
                  <a:schemeClr val="accent2">
                    <a:lumMod val="40000"/>
                    <a:lumOff val="60000"/>
                  </a:schemeClr>
                </a:solidFill>
              </a:rPr>
              <a:t>Specialty techniques (truncation, etc.)</a:t>
            </a:r>
          </a:p>
          <a:p>
            <a:pPr marL="457200" indent="-457200">
              <a:lnSpc>
                <a:spcPct val="150000"/>
              </a:lnSpc>
              <a:buFont typeface="+mj-lt"/>
              <a:buAutoNum type="arabicPeriod"/>
            </a:pPr>
            <a:r>
              <a:rPr lang="en-US" dirty="0"/>
              <a:t>Formulate your question</a:t>
            </a:r>
          </a:p>
          <a:p>
            <a:pPr marL="609600" indent="-609600" algn="l" rtl="0">
              <a:lnSpc>
                <a:spcPct val="150000"/>
              </a:lnSpc>
              <a:buFont typeface="Wingdings" panose="05000000000000000000" pitchFamily="2" charset="2"/>
              <a:buAutoNum type="arabicPeriod"/>
            </a:pPr>
            <a:r>
              <a:rPr lang="en-US" dirty="0" smtClean="0"/>
              <a:t>Building your search strategy</a:t>
            </a:r>
          </a:p>
          <a:p>
            <a:pPr marL="609600" indent="-609600" algn="l" rtl="0">
              <a:lnSpc>
                <a:spcPct val="150000"/>
              </a:lnSpc>
              <a:buFont typeface="Wingdings" panose="05000000000000000000" pitchFamily="2" charset="2"/>
              <a:buAutoNum type="arabicPeriod"/>
            </a:pPr>
            <a:endParaRPr lang="en-US" dirty="0" smtClean="0"/>
          </a:p>
        </p:txBody>
      </p:sp>
    </p:spTree>
    <p:extLst>
      <p:ext uri="{BB962C8B-B14F-4D97-AF65-F5344CB8AC3E}">
        <p14:creationId xmlns:p14="http://schemas.microsoft.com/office/powerpoint/2010/main" val="2026441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t>
            </a:r>
            <a:r>
              <a:rPr lang="en-US" dirty="0" smtClean="0"/>
              <a:t>ompares </a:t>
            </a:r>
            <a:r>
              <a:rPr lang="en-US" dirty="0"/>
              <a:t>the coverage of Web of Science, Scopus, and Google Scholar</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40567460"/>
              </p:ext>
            </p:extLst>
          </p:nvPr>
        </p:nvGraphicFramePr>
        <p:xfrm>
          <a:off x="256032" y="2163955"/>
          <a:ext cx="11612880" cy="4497902"/>
        </p:xfrm>
        <a:graphic>
          <a:graphicData uri="http://schemas.openxmlformats.org/drawingml/2006/table">
            <a:tbl>
              <a:tblPr>
                <a:tableStyleId>{3C2FFA5D-87B4-456A-9821-1D502468CF0F}</a:tableStyleId>
              </a:tblPr>
              <a:tblGrid>
                <a:gridCol w="1720545"/>
                <a:gridCol w="2668680"/>
                <a:gridCol w="4320435"/>
                <a:gridCol w="2903220"/>
              </a:tblGrid>
              <a:tr h="190308">
                <a:tc>
                  <a:txBody>
                    <a:bodyPr/>
                    <a:lstStyle/>
                    <a:p>
                      <a:r>
                        <a:rPr lang="en-US" sz="1400" dirty="0">
                          <a:effectLst/>
                        </a:rPr>
                        <a:t>COVERAGE</a:t>
                      </a:r>
                      <a:endParaRPr lang="en-US" sz="1400" b="1" dirty="0">
                        <a:effectLst/>
                      </a:endParaRPr>
                    </a:p>
                  </a:txBody>
                  <a:tcPr marL="17887" marR="17887" marT="17886" marB="17886" anchor="ctr"/>
                </a:tc>
                <a:tc>
                  <a:txBody>
                    <a:bodyPr/>
                    <a:lstStyle/>
                    <a:p>
                      <a:pPr algn="ctr"/>
                      <a:r>
                        <a:rPr lang="en-US" sz="1400" dirty="0">
                          <a:effectLst/>
                        </a:rPr>
                        <a:t>Web of Science</a:t>
                      </a:r>
                      <a:endParaRPr lang="en-US" sz="1400" b="1" dirty="0">
                        <a:effectLst/>
                      </a:endParaRPr>
                    </a:p>
                  </a:txBody>
                  <a:tcPr marL="17887" marR="17887" marT="17886" marB="17886" anchor="ctr"/>
                </a:tc>
                <a:tc>
                  <a:txBody>
                    <a:bodyPr/>
                    <a:lstStyle/>
                    <a:p>
                      <a:pPr algn="ctr"/>
                      <a:r>
                        <a:rPr lang="en-US" sz="1400" dirty="0">
                          <a:effectLst/>
                        </a:rPr>
                        <a:t>Scopus</a:t>
                      </a:r>
                      <a:endParaRPr lang="en-US" sz="1400" b="1" dirty="0">
                        <a:effectLst/>
                      </a:endParaRPr>
                    </a:p>
                  </a:txBody>
                  <a:tcPr marL="17887" marR="17887" marT="17886" marB="17886" anchor="ctr"/>
                </a:tc>
                <a:tc>
                  <a:txBody>
                    <a:bodyPr/>
                    <a:lstStyle/>
                    <a:p>
                      <a:pPr algn="ctr"/>
                      <a:r>
                        <a:rPr lang="en-US" sz="1400" dirty="0">
                          <a:effectLst/>
                        </a:rPr>
                        <a:t>Google Scholar</a:t>
                      </a:r>
                      <a:endParaRPr lang="en-US" sz="1400" b="1" dirty="0">
                        <a:effectLst/>
                      </a:endParaRPr>
                    </a:p>
                  </a:txBody>
                  <a:tcPr marL="17887" marR="17887" marT="17886" marB="17886" anchor="ctr"/>
                </a:tc>
              </a:tr>
              <a:tr h="808453">
                <a:tc>
                  <a:txBody>
                    <a:bodyPr/>
                    <a:lstStyle/>
                    <a:p>
                      <a:r>
                        <a:rPr lang="en-US" sz="1400" dirty="0">
                          <a:effectLst/>
                        </a:rPr>
                        <a:t>Journal Content</a:t>
                      </a:r>
                    </a:p>
                  </a:txBody>
                  <a:tcPr marL="17887" marR="17887" marT="17886" marB="17886" anchor="ctr"/>
                </a:tc>
                <a:tc>
                  <a:txBody>
                    <a:bodyPr/>
                    <a:lstStyle/>
                    <a:p>
                      <a:r>
                        <a:rPr lang="en-US" sz="1400" dirty="0">
                          <a:effectLst/>
                        </a:rPr>
                        <a:t>12,000+ journals</a:t>
                      </a:r>
                    </a:p>
                  </a:txBody>
                  <a:tcPr marL="17887" marR="17887" marT="17886" marB="17886" anchor="ctr"/>
                </a:tc>
                <a:tc>
                  <a:txBody>
                    <a:bodyPr/>
                    <a:lstStyle/>
                    <a:p>
                      <a:r>
                        <a:rPr lang="en-US" sz="1400" dirty="0">
                          <a:effectLst/>
                        </a:rPr>
                        <a:t>21,000+ journals</a:t>
                      </a:r>
                    </a:p>
                  </a:txBody>
                  <a:tcPr marL="17887" marR="17887" marT="17886" marB="17886" anchor="ctr"/>
                </a:tc>
                <a:tc>
                  <a:txBody>
                    <a:bodyPr/>
                    <a:lstStyle/>
                    <a:p>
                      <a:r>
                        <a:rPr lang="en-US" sz="1400">
                          <a:effectLst/>
                        </a:rPr>
                        <a:t>Google Scholar indexes individual papers, not journals. It does not specify how many papers it indexes.</a:t>
                      </a:r>
                    </a:p>
                  </a:txBody>
                  <a:tcPr marL="17887" marR="17887" marT="17886" marB="17886" anchor="ctr"/>
                </a:tc>
              </a:tr>
              <a:tr h="808453">
                <a:tc>
                  <a:txBody>
                    <a:bodyPr/>
                    <a:lstStyle/>
                    <a:p>
                      <a:r>
                        <a:rPr lang="en-US" sz="1400">
                          <a:effectLst/>
                        </a:rPr>
                        <a:t>Coverage</a:t>
                      </a:r>
                    </a:p>
                  </a:txBody>
                  <a:tcPr marL="17887" marR="17887" marT="17886" marB="17886" anchor="ctr"/>
                </a:tc>
                <a:tc>
                  <a:txBody>
                    <a:bodyPr/>
                    <a:lstStyle/>
                    <a:p>
                      <a:r>
                        <a:rPr lang="en-US" sz="1400" dirty="0">
                          <a:effectLst/>
                        </a:rPr>
                        <a:t>1900 to present, coverage varies by title</a:t>
                      </a:r>
                    </a:p>
                  </a:txBody>
                  <a:tcPr marL="17887" marR="17887" marT="17886" marB="17886" anchor="ctr"/>
                </a:tc>
                <a:tc>
                  <a:txBody>
                    <a:bodyPr/>
                    <a:lstStyle/>
                    <a:p>
                      <a:r>
                        <a:rPr lang="en-US" sz="1400" dirty="0">
                          <a:effectLst/>
                        </a:rPr>
                        <a:t>1996 to present for 60% of content, remaining 40% of content dates back further, as far back as the 1820s in some cases.</a:t>
                      </a:r>
                    </a:p>
                  </a:txBody>
                  <a:tcPr marL="17887" marR="17887" marT="17886" marB="17886" anchor="ctr"/>
                </a:tc>
                <a:tc>
                  <a:txBody>
                    <a:bodyPr/>
                    <a:lstStyle/>
                    <a:p>
                      <a:r>
                        <a:rPr lang="en-US" sz="1400">
                          <a:effectLst/>
                        </a:rPr>
                        <a:t>Not specified.</a:t>
                      </a:r>
                    </a:p>
                  </a:txBody>
                  <a:tcPr marL="17887" marR="17887" marT="17886" marB="17886" anchor="ctr"/>
                </a:tc>
              </a:tr>
              <a:tr h="653917">
                <a:tc>
                  <a:txBody>
                    <a:bodyPr/>
                    <a:lstStyle/>
                    <a:p>
                      <a:r>
                        <a:rPr lang="en-US" sz="1400">
                          <a:effectLst/>
                        </a:rPr>
                        <a:t>Specialty Areas</a:t>
                      </a:r>
                    </a:p>
                  </a:txBody>
                  <a:tcPr marL="17887" marR="17887" marT="17886" marB="17886" anchor="ctr"/>
                </a:tc>
                <a:tc>
                  <a:txBody>
                    <a:bodyPr/>
                    <a:lstStyle/>
                    <a:p>
                      <a:r>
                        <a:rPr lang="en-US" sz="1400">
                          <a:effectLst/>
                        </a:rPr>
                        <a:t>Interdisciplinary: Chemistry, medicine, science, social science, arts &amp; humanities</a:t>
                      </a:r>
                    </a:p>
                  </a:txBody>
                  <a:tcPr marL="17887" marR="17887" marT="17886" marB="17886" anchor="ctr"/>
                </a:tc>
                <a:tc>
                  <a:txBody>
                    <a:bodyPr/>
                    <a:lstStyle/>
                    <a:p>
                      <a:r>
                        <a:rPr lang="en-US" sz="1400">
                          <a:effectLst/>
                        </a:rPr>
                        <a:t>Interdisciplinary: science, technology, medicine, social sciences and arts &amp; humanities</a:t>
                      </a:r>
                    </a:p>
                  </a:txBody>
                  <a:tcPr marL="17887" marR="17887" marT="17886" marB="17886" anchor="ctr"/>
                </a:tc>
                <a:tc>
                  <a:txBody>
                    <a:bodyPr/>
                    <a:lstStyle/>
                    <a:p>
                      <a:r>
                        <a:rPr lang="en-US" sz="1400">
                          <a:effectLst/>
                        </a:rPr>
                        <a:t>Not specified.</a:t>
                      </a:r>
                    </a:p>
                  </a:txBody>
                  <a:tcPr marL="17887" marR="17887" marT="17886" marB="17886" anchor="ctr"/>
                </a:tc>
              </a:tr>
              <a:tr h="1890206">
                <a:tc>
                  <a:txBody>
                    <a:bodyPr/>
                    <a:lstStyle/>
                    <a:p>
                      <a:r>
                        <a:rPr lang="en-US" sz="1400">
                          <a:effectLst/>
                        </a:rPr>
                        <a:t>Comments</a:t>
                      </a:r>
                    </a:p>
                  </a:txBody>
                  <a:tcPr marL="17887" marR="17887" marT="17886" marB="17886" anchor="ctr"/>
                </a:tc>
                <a:tc>
                  <a:txBody>
                    <a:bodyPr/>
                    <a:lstStyle/>
                    <a:p>
                      <a:r>
                        <a:rPr lang="en-US" sz="1400">
                          <a:effectLst/>
                        </a:rPr>
                        <a:t>WoS also includes over 30,000 books, and conference proceedings for a large but unspecified number of conferences.</a:t>
                      </a:r>
                    </a:p>
                  </a:txBody>
                  <a:tcPr marL="17887" marR="17887" marT="17886" marB="17886" anchor="ctr"/>
                </a:tc>
                <a:tc>
                  <a:txBody>
                    <a:bodyPr/>
                    <a:lstStyle/>
                    <a:p>
                      <a:r>
                        <a:rPr lang="en-US" sz="1400">
                          <a:effectLst/>
                        </a:rPr>
                        <a:t>Scopus also includes metadata for over 16,000 books and cross-searches 25.2 million patents from five patent offices (US Patent &amp; Trademark Office, European Patent Office, Japan Patent Office, World Intellectual Property Organization and the UK Intellectual Property Office)</a:t>
                      </a:r>
                    </a:p>
                  </a:txBody>
                  <a:tcPr marL="17887" marR="17887" marT="17886" marB="17886" anchor="ctr"/>
                </a:tc>
                <a:tc>
                  <a:txBody>
                    <a:bodyPr/>
                    <a:lstStyle/>
                    <a:p>
                      <a:r>
                        <a:rPr lang="en-US" sz="1400" dirty="0">
                          <a:effectLst/>
                        </a:rPr>
                        <a:t>The Google Scholar about page indicates it indexes, "journal and conference papers, theses and dissertations, academic books, pre-prints, abstracts, technical reports, court opinions, patents, and other scholarly literature from all broad areas of research." For more info, visit</a:t>
                      </a:r>
                    </a:p>
                  </a:txBody>
                  <a:tcPr marL="17887" marR="17887" marT="17886" marB="17886" anchor="ctr"/>
                </a:tc>
              </a:tr>
            </a:tbl>
          </a:graphicData>
        </a:graphic>
      </p:graphicFrame>
    </p:spTree>
    <p:extLst>
      <p:ext uri="{BB962C8B-B14F-4D97-AF65-F5344CB8AC3E}">
        <p14:creationId xmlns:p14="http://schemas.microsoft.com/office/powerpoint/2010/main" val="2823914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Search Functionality in Web of Science, Scopus, and Google </a:t>
            </a:r>
            <a:r>
              <a:rPr lang="en-US" sz="3200" b="1" dirty="0" smtClean="0"/>
              <a:t>Scholar</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53382957"/>
              </p:ext>
            </p:extLst>
          </p:nvPr>
        </p:nvGraphicFramePr>
        <p:xfrm>
          <a:off x="374904" y="2221992"/>
          <a:ext cx="11411712" cy="4291315"/>
        </p:xfrm>
        <a:graphic>
          <a:graphicData uri="http://schemas.openxmlformats.org/drawingml/2006/table">
            <a:tbl>
              <a:tblPr>
                <a:tableStyleId>{3C2FFA5D-87B4-456A-9821-1D502468CF0F}</a:tableStyleId>
              </a:tblPr>
              <a:tblGrid>
                <a:gridCol w="4480560"/>
                <a:gridCol w="1325880"/>
                <a:gridCol w="1088136"/>
                <a:gridCol w="4517136"/>
              </a:tblGrid>
              <a:tr h="219419">
                <a:tc>
                  <a:txBody>
                    <a:bodyPr/>
                    <a:lstStyle/>
                    <a:p>
                      <a:pPr algn="ctr">
                        <a:spcAft>
                          <a:spcPts val="0"/>
                        </a:spcAft>
                      </a:pPr>
                      <a:r>
                        <a:rPr lang="en-US" sz="1400" dirty="0">
                          <a:effectLst/>
                        </a:rPr>
                        <a:t>SEARCH FEATURES</a:t>
                      </a:r>
                      <a:endParaRPr lang="en-US" sz="1800" b="1" dirty="0">
                        <a:effectLst/>
                      </a:endParaRPr>
                    </a:p>
                  </a:txBody>
                  <a:tcPr marL="13067" marR="13067" marT="13067" marB="13067" anchor="ctr"/>
                </a:tc>
                <a:tc>
                  <a:txBody>
                    <a:bodyPr/>
                    <a:lstStyle/>
                    <a:p>
                      <a:pPr algn="ctr">
                        <a:spcAft>
                          <a:spcPts val="0"/>
                        </a:spcAft>
                      </a:pPr>
                      <a:r>
                        <a:rPr lang="en-US" sz="1400" dirty="0">
                          <a:effectLst/>
                        </a:rPr>
                        <a:t>Web of Science</a:t>
                      </a:r>
                      <a:endParaRPr lang="en-US" sz="1800" b="1" dirty="0">
                        <a:effectLst/>
                      </a:endParaRPr>
                    </a:p>
                  </a:txBody>
                  <a:tcPr marL="13067" marR="13067" marT="13067" marB="13067" anchor="ctr"/>
                </a:tc>
                <a:tc>
                  <a:txBody>
                    <a:bodyPr/>
                    <a:lstStyle/>
                    <a:p>
                      <a:pPr algn="ctr">
                        <a:spcAft>
                          <a:spcPts val="0"/>
                        </a:spcAft>
                      </a:pPr>
                      <a:r>
                        <a:rPr lang="en-US" sz="1400" dirty="0">
                          <a:effectLst/>
                        </a:rPr>
                        <a:t>Scopus</a:t>
                      </a:r>
                      <a:endParaRPr lang="en-US" sz="1800" b="1" dirty="0">
                        <a:effectLst/>
                      </a:endParaRPr>
                    </a:p>
                  </a:txBody>
                  <a:tcPr marL="13067" marR="13067" marT="13067" marB="13067" anchor="ctr"/>
                </a:tc>
                <a:tc>
                  <a:txBody>
                    <a:bodyPr/>
                    <a:lstStyle/>
                    <a:p>
                      <a:pPr algn="ctr">
                        <a:spcAft>
                          <a:spcPts val="0"/>
                        </a:spcAft>
                      </a:pPr>
                      <a:r>
                        <a:rPr lang="en-US" sz="1400" dirty="0">
                          <a:effectLst/>
                        </a:rPr>
                        <a:t>Google Scholar</a:t>
                      </a:r>
                      <a:endParaRPr lang="en-US" sz="1800" b="1" dirty="0">
                        <a:effectLst/>
                      </a:endParaRPr>
                    </a:p>
                  </a:txBody>
                  <a:tcPr marL="13067" marR="13067" marT="13067" marB="13067" anchor="ctr"/>
                </a:tc>
              </a:tr>
              <a:tr h="723588">
                <a:tc>
                  <a:txBody>
                    <a:bodyPr/>
                    <a:lstStyle/>
                    <a:p>
                      <a:pPr>
                        <a:spcAft>
                          <a:spcPts val="0"/>
                        </a:spcAft>
                      </a:pPr>
                      <a:r>
                        <a:rPr lang="en-US" sz="1600" dirty="0">
                          <a:effectLst/>
                        </a:rPr>
                        <a:t>Search by Author Article Title, etc. (Field Searching)</a:t>
                      </a:r>
                    </a:p>
                  </a:txBody>
                  <a:tcPr marL="13067" marR="13067" marT="13067" marB="13067" anchor="ctr"/>
                </a:tc>
                <a:tc>
                  <a:txBody>
                    <a:bodyPr/>
                    <a:lstStyle/>
                    <a:p>
                      <a:pPr algn="ctr">
                        <a:spcAft>
                          <a:spcPts val="0"/>
                        </a:spcAft>
                      </a:pPr>
                      <a:r>
                        <a:rPr lang="en-US" sz="1600" dirty="0" smtClean="0">
                          <a:effectLst/>
                        </a:rPr>
                        <a:t>Yes</a:t>
                      </a:r>
                      <a:endParaRPr lang="en-US" sz="1600" dirty="0">
                        <a:effectLst/>
                      </a:endParaRPr>
                    </a:p>
                  </a:txBody>
                  <a:tcPr marL="13067" marR="13067" marT="13067" marB="13067" anchor="ctr"/>
                </a:tc>
                <a:tc>
                  <a:txBody>
                    <a:bodyPr/>
                    <a:lstStyle/>
                    <a:p>
                      <a:pPr algn="ctr">
                        <a:spcAft>
                          <a:spcPts val="0"/>
                        </a:spcAft>
                      </a:pPr>
                      <a:r>
                        <a:rPr lang="en-US" sz="1600">
                          <a:effectLst/>
                        </a:rPr>
                        <a:t>Yes</a:t>
                      </a:r>
                    </a:p>
                  </a:txBody>
                  <a:tcPr marL="13067" marR="13067" marT="13067" marB="13067" anchor="ctr"/>
                </a:tc>
                <a:tc>
                  <a:txBody>
                    <a:bodyPr/>
                    <a:lstStyle/>
                    <a:p>
                      <a:pPr>
                        <a:spcAft>
                          <a:spcPts val="0"/>
                        </a:spcAft>
                      </a:pPr>
                      <a:r>
                        <a:rPr lang="en-US" sz="1600" dirty="0">
                          <a:effectLst/>
                        </a:rPr>
                        <a:t>Yes, on Advanced Search page, but options quite limited compared to those offered on Web of Science and Scopus.</a:t>
                      </a:r>
                    </a:p>
                  </a:txBody>
                  <a:tcPr marL="13067" marR="13067" marT="13067" marB="13067" anchor="ctr"/>
                </a:tc>
              </a:tr>
              <a:tr h="275164">
                <a:tc>
                  <a:txBody>
                    <a:bodyPr/>
                    <a:lstStyle/>
                    <a:p>
                      <a:pPr>
                        <a:spcAft>
                          <a:spcPts val="0"/>
                        </a:spcAft>
                      </a:pPr>
                      <a:r>
                        <a:rPr lang="en-US" sz="1600" dirty="0">
                          <a:effectLst/>
                        </a:rPr>
                        <a:t>Use Search Operators (Boolean Searching) </a:t>
                      </a:r>
                    </a:p>
                  </a:txBody>
                  <a:tcPr marL="13067" marR="13067" marT="13067" marB="13067" anchor="ctr"/>
                </a:tc>
                <a:tc>
                  <a:txBody>
                    <a:bodyPr/>
                    <a:lstStyle/>
                    <a:p>
                      <a:pPr algn="ctr">
                        <a:spcAft>
                          <a:spcPts val="0"/>
                        </a:spcAft>
                      </a:pPr>
                      <a:r>
                        <a:rPr lang="en-US" sz="1600" dirty="0">
                          <a:effectLst/>
                        </a:rPr>
                        <a:t>Yes</a:t>
                      </a:r>
                    </a:p>
                  </a:txBody>
                  <a:tcPr marL="13067" marR="13067" marT="13067" marB="13067" anchor="ctr"/>
                </a:tc>
                <a:tc>
                  <a:txBody>
                    <a:bodyPr/>
                    <a:lstStyle/>
                    <a:p>
                      <a:pPr algn="ctr">
                        <a:spcAft>
                          <a:spcPts val="0"/>
                        </a:spcAft>
                      </a:pPr>
                      <a:r>
                        <a:rPr lang="en-US" sz="1600">
                          <a:effectLst/>
                        </a:rPr>
                        <a:t>Yes</a:t>
                      </a:r>
                    </a:p>
                  </a:txBody>
                  <a:tcPr marL="13067" marR="13067" marT="13067" marB="13067" anchor="ctr"/>
                </a:tc>
                <a:tc>
                  <a:txBody>
                    <a:bodyPr/>
                    <a:lstStyle/>
                    <a:p>
                      <a:pPr>
                        <a:spcAft>
                          <a:spcPts val="0"/>
                        </a:spcAft>
                      </a:pPr>
                      <a:r>
                        <a:rPr lang="en-US" sz="1600">
                          <a:effectLst/>
                        </a:rPr>
                        <a:t>Yes, on Advanced Search page.</a:t>
                      </a:r>
                    </a:p>
                  </a:txBody>
                  <a:tcPr marL="13067" marR="13067" marT="13067" marB="13067" anchor="ctr"/>
                </a:tc>
              </a:tr>
              <a:tr h="275164">
                <a:tc>
                  <a:txBody>
                    <a:bodyPr/>
                    <a:lstStyle/>
                    <a:p>
                      <a:pPr>
                        <a:spcAft>
                          <a:spcPts val="0"/>
                        </a:spcAft>
                      </a:pPr>
                      <a:r>
                        <a:rPr lang="en-US" sz="1600">
                          <a:effectLst/>
                        </a:rPr>
                        <a:t>View References (Bibliographies) of Papers</a:t>
                      </a:r>
                    </a:p>
                  </a:txBody>
                  <a:tcPr marL="13067" marR="13067" marT="13067" marB="13067" anchor="ctr"/>
                </a:tc>
                <a:tc>
                  <a:txBody>
                    <a:bodyPr/>
                    <a:lstStyle/>
                    <a:p>
                      <a:pPr algn="ctr">
                        <a:spcAft>
                          <a:spcPts val="0"/>
                        </a:spcAft>
                      </a:pPr>
                      <a:r>
                        <a:rPr lang="en-US" sz="1600">
                          <a:effectLst/>
                        </a:rPr>
                        <a:t>Yes</a:t>
                      </a:r>
                    </a:p>
                  </a:txBody>
                  <a:tcPr marL="13067" marR="13067" marT="13067" marB="13067" anchor="ctr"/>
                </a:tc>
                <a:tc>
                  <a:txBody>
                    <a:bodyPr/>
                    <a:lstStyle/>
                    <a:p>
                      <a:pPr algn="ctr">
                        <a:spcAft>
                          <a:spcPts val="0"/>
                        </a:spcAft>
                      </a:pPr>
                      <a:r>
                        <a:rPr lang="en-US" sz="1600">
                          <a:effectLst/>
                        </a:rPr>
                        <a:t>Yes</a:t>
                      </a:r>
                    </a:p>
                  </a:txBody>
                  <a:tcPr marL="13067" marR="13067" marT="13067" marB="13067" anchor="ctr"/>
                </a:tc>
                <a:tc>
                  <a:txBody>
                    <a:bodyPr/>
                    <a:lstStyle/>
                    <a:p>
                      <a:pPr algn="ctr">
                        <a:spcAft>
                          <a:spcPts val="0"/>
                        </a:spcAft>
                      </a:pPr>
                      <a:r>
                        <a:rPr lang="en-US" sz="1600">
                          <a:effectLst/>
                        </a:rPr>
                        <a:t>No</a:t>
                      </a:r>
                    </a:p>
                  </a:txBody>
                  <a:tcPr marL="13067" marR="13067" marT="13067" marB="13067" anchor="ctr"/>
                </a:tc>
              </a:tr>
              <a:tr h="768403">
                <a:tc>
                  <a:txBody>
                    <a:bodyPr/>
                    <a:lstStyle/>
                    <a:p>
                      <a:pPr>
                        <a:spcAft>
                          <a:spcPts val="0"/>
                        </a:spcAft>
                      </a:pPr>
                      <a:r>
                        <a:rPr lang="en-US" sz="1600" dirty="0">
                          <a:effectLst/>
                        </a:rPr>
                        <a:t>Find "Related Articles" Based on Shared Citations</a:t>
                      </a:r>
                    </a:p>
                  </a:txBody>
                  <a:tcPr marL="13067" marR="13067" marT="13067" marB="13067" anchor="ctr"/>
                </a:tc>
                <a:tc>
                  <a:txBody>
                    <a:bodyPr/>
                    <a:lstStyle/>
                    <a:p>
                      <a:pPr algn="ctr">
                        <a:spcAft>
                          <a:spcPts val="0"/>
                        </a:spcAft>
                      </a:pPr>
                      <a:r>
                        <a:rPr lang="en-US" sz="1600" dirty="0">
                          <a:effectLst/>
                        </a:rPr>
                        <a:t>Yes</a:t>
                      </a:r>
                    </a:p>
                  </a:txBody>
                  <a:tcPr marL="13067" marR="13067" marT="13067" marB="13067" anchor="ctr"/>
                </a:tc>
                <a:tc>
                  <a:txBody>
                    <a:bodyPr/>
                    <a:lstStyle/>
                    <a:p>
                      <a:pPr algn="ctr">
                        <a:spcAft>
                          <a:spcPts val="0"/>
                        </a:spcAft>
                      </a:pPr>
                      <a:r>
                        <a:rPr lang="en-US" sz="1600">
                          <a:effectLst/>
                        </a:rPr>
                        <a:t>Yes</a:t>
                      </a:r>
                    </a:p>
                  </a:txBody>
                  <a:tcPr marL="13067" marR="13067" marT="13067" marB="13067" anchor="ctr"/>
                </a:tc>
                <a:tc>
                  <a:txBody>
                    <a:bodyPr/>
                    <a:lstStyle/>
                    <a:p>
                      <a:pPr>
                        <a:spcAft>
                          <a:spcPts val="0"/>
                        </a:spcAft>
                      </a:pPr>
                      <a:r>
                        <a:rPr lang="en-US" sz="1600" dirty="0">
                          <a:effectLst/>
                        </a:rPr>
                        <a:t>Unknown; Google Scholar finds Related Articles based on "similarity" and "relevance", but it is not known how this is calculated.</a:t>
                      </a:r>
                    </a:p>
                  </a:txBody>
                  <a:tcPr marL="13067" marR="13067" marT="13067" marB="13067" anchor="ctr"/>
                </a:tc>
              </a:tr>
              <a:tr h="947808">
                <a:tc>
                  <a:txBody>
                    <a:bodyPr/>
                    <a:lstStyle/>
                    <a:p>
                      <a:pPr>
                        <a:spcAft>
                          <a:spcPts val="0"/>
                        </a:spcAft>
                      </a:pPr>
                      <a:r>
                        <a:rPr lang="en-US" sz="1600">
                          <a:effectLst/>
                        </a:rPr>
                        <a:t>Sort Search Results by the Times Each Publication was Cited</a:t>
                      </a:r>
                    </a:p>
                  </a:txBody>
                  <a:tcPr marL="13067" marR="13067" marT="13067" marB="13067" anchor="ctr"/>
                </a:tc>
                <a:tc>
                  <a:txBody>
                    <a:bodyPr/>
                    <a:lstStyle/>
                    <a:p>
                      <a:pPr algn="ctr">
                        <a:spcAft>
                          <a:spcPts val="0"/>
                        </a:spcAft>
                      </a:pPr>
                      <a:r>
                        <a:rPr lang="en-US" sz="1600" dirty="0">
                          <a:effectLst/>
                        </a:rPr>
                        <a:t>Yes</a:t>
                      </a:r>
                    </a:p>
                  </a:txBody>
                  <a:tcPr marL="13067" marR="13067" marT="13067" marB="13067" anchor="ctr"/>
                </a:tc>
                <a:tc>
                  <a:txBody>
                    <a:bodyPr/>
                    <a:lstStyle/>
                    <a:p>
                      <a:pPr algn="ctr">
                        <a:spcAft>
                          <a:spcPts val="0"/>
                        </a:spcAft>
                      </a:pPr>
                      <a:r>
                        <a:rPr lang="en-US" sz="1600">
                          <a:effectLst/>
                        </a:rPr>
                        <a:t>Yes</a:t>
                      </a:r>
                    </a:p>
                  </a:txBody>
                  <a:tcPr marL="13067" marR="13067" marT="13067" marB="13067" anchor="ctr"/>
                </a:tc>
                <a:tc>
                  <a:txBody>
                    <a:bodyPr/>
                    <a:lstStyle/>
                    <a:p>
                      <a:pPr>
                        <a:spcAft>
                          <a:spcPts val="0"/>
                        </a:spcAft>
                      </a:pPr>
                      <a:r>
                        <a:rPr lang="en-US" sz="1600" dirty="0" smtClean="0">
                          <a:effectLst/>
                        </a:rPr>
                        <a:t>There </a:t>
                      </a:r>
                      <a:r>
                        <a:rPr lang="en-US" sz="1600" dirty="0">
                          <a:effectLst/>
                        </a:rPr>
                        <a:t>is no "Sort by times cited" feature like you'll find on Web of Science and </a:t>
                      </a:r>
                      <a:r>
                        <a:rPr lang="en-US" sz="1600" dirty="0" smtClean="0">
                          <a:effectLst/>
                        </a:rPr>
                        <a:t>Scopus</a:t>
                      </a:r>
                      <a:endParaRPr lang="en-US" sz="1600" dirty="0">
                        <a:effectLst/>
                      </a:endParaRPr>
                    </a:p>
                  </a:txBody>
                  <a:tcPr marL="13067" marR="13067" marT="13067" marB="13067" anchor="ctr"/>
                </a:tc>
              </a:tr>
              <a:tr h="236676">
                <a:tc>
                  <a:txBody>
                    <a:bodyPr/>
                    <a:lstStyle/>
                    <a:p>
                      <a:pPr>
                        <a:spcAft>
                          <a:spcPts val="0"/>
                        </a:spcAft>
                      </a:pPr>
                      <a:r>
                        <a:rPr lang="en-US" sz="1600">
                          <a:effectLst/>
                        </a:rPr>
                        <a:t>Search Alerts</a:t>
                      </a:r>
                    </a:p>
                  </a:txBody>
                  <a:tcPr marL="13067" marR="13067" marT="13067" marB="13067" anchor="ctr"/>
                </a:tc>
                <a:tc>
                  <a:txBody>
                    <a:bodyPr/>
                    <a:lstStyle/>
                    <a:p>
                      <a:pPr algn="ctr">
                        <a:spcAft>
                          <a:spcPts val="0"/>
                        </a:spcAft>
                      </a:pPr>
                      <a:r>
                        <a:rPr lang="en-US" sz="1600">
                          <a:effectLst/>
                        </a:rPr>
                        <a:t>Yes</a:t>
                      </a:r>
                    </a:p>
                  </a:txBody>
                  <a:tcPr marL="13067" marR="13067" marT="13067" marB="13067" anchor="ctr"/>
                </a:tc>
                <a:tc>
                  <a:txBody>
                    <a:bodyPr/>
                    <a:lstStyle/>
                    <a:p>
                      <a:pPr algn="ctr">
                        <a:spcAft>
                          <a:spcPts val="0"/>
                        </a:spcAft>
                      </a:pPr>
                      <a:r>
                        <a:rPr lang="en-US" sz="1600">
                          <a:effectLst/>
                        </a:rPr>
                        <a:t>Yes</a:t>
                      </a:r>
                    </a:p>
                  </a:txBody>
                  <a:tcPr marL="13067" marR="13067" marT="13067" marB="13067" anchor="ctr"/>
                </a:tc>
                <a:tc>
                  <a:txBody>
                    <a:bodyPr/>
                    <a:lstStyle/>
                    <a:p>
                      <a:pPr algn="ctr">
                        <a:spcAft>
                          <a:spcPts val="0"/>
                        </a:spcAft>
                      </a:pPr>
                      <a:r>
                        <a:rPr lang="en-US" sz="1600" dirty="0">
                          <a:effectLst/>
                        </a:rPr>
                        <a:t>Yes</a:t>
                      </a:r>
                    </a:p>
                  </a:txBody>
                  <a:tcPr marL="13067" marR="13067" marT="13067" marB="13067" anchor="ctr"/>
                </a:tc>
              </a:tr>
              <a:tr h="645092">
                <a:tc>
                  <a:txBody>
                    <a:bodyPr/>
                    <a:lstStyle/>
                    <a:p>
                      <a:pPr>
                        <a:spcAft>
                          <a:spcPts val="0"/>
                        </a:spcAft>
                      </a:pPr>
                      <a:r>
                        <a:rPr lang="en-US" sz="1600">
                          <a:effectLst/>
                        </a:rPr>
                        <a:t>Export to Bibliographic Managers (EndNote, RefWorks, etc.)</a:t>
                      </a:r>
                    </a:p>
                  </a:txBody>
                  <a:tcPr marL="13067" marR="13067" marT="13067" marB="13067" anchor="ctr"/>
                </a:tc>
                <a:tc>
                  <a:txBody>
                    <a:bodyPr/>
                    <a:lstStyle/>
                    <a:p>
                      <a:pPr algn="ctr">
                        <a:spcAft>
                          <a:spcPts val="0"/>
                        </a:spcAft>
                      </a:pPr>
                      <a:r>
                        <a:rPr lang="en-US" sz="1600">
                          <a:effectLst/>
                        </a:rPr>
                        <a:t>Yes</a:t>
                      </a:r>
                    </a:p>
                  </a:txBody>
                  <a:tcPr marL="13067" marR="13067" marT="13067" marB="13067" anchor="ctr"/>
                </a:tc>
                <a:tc>
                  <a:txBody>
                    <a:bodyPr/>
                    <a:lstStyle/>
                    <a:p>
                      <a:pPr algn="ctr">
                        <a:spcAft>
                          <a:spcPts val="0"/>
                        </a:spcAft>
                      </a:pPr>
                      <a:r>
                        <a:rPr lang="en-US" sz="1600">
                          <a:effectLst/>
                        </a:rPr>
                        <a:t>Yes</a:t>
                      </a:r>
                    </a:p>
                  </a:txBody>
                  <a:tcPr marL="13067" marR="13067" marT="13067" marB="13067" anchor="ctr"/>
                </a:tc>
                <a:tc>
                  <a:txBody>
                    <a:bodyPr/>
                    <a:lstStyle/>
                    <a:p>
                      <a:pPr>
                        <a:spcAft>
                          <a:spcPts val="0"/>
                        </a:spcAft>
                      </a:pPr>
                      <a:r>
                        <a:rPr lang="en-US" sz="1600" dirty="0">
                          <a:effectLst/>
                        </a:rPr>
                        <a:t>Yes, but only one citation at a time (unlike Web of Science and Scopus which let you export a group of citations at once).</a:t>
                      </a:r>
                    </a:p>
                  </a:txBody>
                  <a:tcPr marL="13067" marR="13067" marT="13067" marB="13067" anchor="ctr"/>
                </a:tc>
              </a:tr>
            </a:tbl>
          </a:graphicData>
        </a:graphic>
      </p:graphicFrame>
    </p:spTree>
    <p:extLst>
      <p:ext uri="{BB962C8B-B14F-4D97-AF65-F5344CB8AC3E}">
        <p14:creationId xmlns:p14="http://schemas.microsoft.com/office/powerpoint/2010/main" val="366656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Citation Analysis in Web of Science, Scopus, Google </a:t>
            </a:r>
            <a:r>
              <a:rPr lang="en-US" b="1" dirty="0" smtClean="0"/>
              <a:t>Scholar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1835337"/>
              </p:ext>
            </p:extLst>
          </p:nvPr>
        </p:nvGraphicFramePr>
        <p:xfrm>
          <a:off x="201170" y="2093612"/>
          <a:ext cx="11722608" cy="4755598"/>
        </p:xfrm>
        <a:graphic>
          <a:graphicData uri="http://schemas.openxmlformats.org/drawingml/2006/table">
            <a:tbl>
              <a:tblPr>
                <a:tableStyleId>{3C2FFA5D-87B4-456A-9821-1D502468CF0F}</a:tableStyleId>
              </a:tblPr>
              <a:tblGrid>
                <a:gridCol w="1145191"/>
                <a:gridCol w="3242951"/>
                <a:gridCol w="4617235"/>
                <a:gridCol w="2717231"/>
              </a:tblGrid>
              <a:tr h="186766">
                <a:tc>
                  <a:txBody>
                    <a:bodyPr/>
                    <a:lstStyle/>
                    <a:p>
                      <a:endParaRPr lang="en-US" dirty="0"/>
                    </a:p>
                  </a:txBody>
                  <a:tcPr marL="6692" marR="6692" marT="6692" marB="6692" anchor="ctr"/>
                </a:tc>
                <a:tc>
                  <a:txBody>
                    <a:bodyPr/>
                    <a:lstStyle/>
                    <a:p>
                      <a:pPr algn="ctr"/>
                      <a:r>
                        <a:rPr lang="en-US" sz="1050" dirty="0">
                          <a:effectLst/>
                        </a:rPr>
                        <a:t>Web of Science</a:t>
                      </a:r>
                    </a:p>
                  </a:txBody>
                  <a:tcPr marL="6692" marR="6692" marT="6692" marB="6692" anchor="ctr"/>
                </a:tc>
                <a:tc>
                  <a:txBody>
                    <a:bodyPr/>
                    <a:lstStyle/>
                    <a:p>
                      <a:pPr algn="ctr"/>
                      <a:r>
                        <a:rPr lang="en-US" sz="1050" dirty="0">
                          <a:effectLst/>
                        </a:rPr>
                        <a:t>Scopus</a:t>
                      </a:r>
                    </a:p>
                  </a:txBody>
                  <a:tcPr marL="6692" marR="6692" marT="6692" marB="6692" anchor="ctr"/>
                </a:tc>
                <a:tc>
                  <a:txBody>
                    <a:bodyPr/>
                    <a:lstStyle/>
                    <a:p>
                      <a:pPr algn="ctr"/>
                      <a:r>
                        <a:rPr lang="en-US" sz="1050" dirty="0">
                          <a:effectLst/>
                        </a:rPr>
                        <a:t>Google Scholar</a:t>
                      </a:r>
                    </a:p>
                  </a:txBody>
                  <a:tcPr marL="6692" marR="6692" marT="6692" marB="6692" anchor="ctr"/>
                </a:tc>
              </a:tr>
              <a:tr h="735461">
                <a:tc>
                  <a:txBody>
                    <a:bodyPr/>
                    <a:lstStyle/>
                    <a:p>
                      <a:r>
                        <a:rPr lang="en-US" sz="1050" dirty="0">
                          <a:effectLst/>
                        </a:rPr>
                        <a:t>Article Level Analysis</a:t>
                      </a:r>
                    </a:p>
                  </a:txBody>
                  <a:tcPr marL="6692" marR="6692" marT="6692" marB="6692" anchor="ctr"/>
                </a:tc>
                <a:tc>
                  <a:txBody>
                    <a:bodyPr/>
                    <a:lstStyle/>
                    <a:p>
                      <a:r>
                        <a:rPr lang="en-US" sz="1050">
                          <a:effectLst/>
                        </a:rPr>
                        <a:t>Citation Map feature allows you to visualize citing or cited papers by author, subject, publication year and more.</a:t>
                      </a:r>
                    </a:p>
                  </a:txBody>
                  <a:tcPr marL="6692" marR="6692" marT="6692" marB="6692" anchor="ctr"/>
                </a:tc>
                <a:tc>
                  <a:txBody>
                    <a:bodyPr/>
                    <a:lstStyle/>
                    <a:p>
                      <a:r>
                        <a:rPr lang="en-US" sz="1050" dirty="0">
                          <a:effectLst/>
                        </a:rPr>
                        <a:t>Citation Overview feature allows you to view citation overview for h-index and total citing papers for an article.</a:t>
                      </a:r>
                    </a:p>
                  </a:txBody>
                  <a:tcPr marL="6692" marR="6692" marT="6692" marB="6692" anchor="ctr"/>
                </a:tc>
                <a:tc>
                  <a:txBody>
                    <a:bodyPr/>
                    <a:lstStyle/>
                    <a:p>
                      <a:r>
                        <a:rPr lang="en-US" sz="1050" dirty="0">
                          <a:effectLst/>
                        </a:rPr>
                        <a:t>Google Citations feature allows you to track citations to your publications. (Note: you need to register for a Google Citations account in order to use this feature.)</a:t>
                      </a:r>
                    </a:p>
                  </a:txBody>
                  <a:tcPr marL="6692" marR="6692" marT="6692" marB="6692" anchor="ctr"/>
                </a:tc>
              </a:tr>
              <a:tr h="1427347">
                <a:tc>
                  <a:txBody>
                    <a:bodyPr/>
                    <a:lstStyle/>
                    <a:p>
                      <a:r>
                        <a:rPr lang="en-US" sz="1050" dirty="0">
                          <a:effectLst/>
                        </a:rPr>
                        <a:t>Author Impact Analysis</a:t>
                      </a:r>
                    </a:p>
                  </a:txBody>
                  <a:tcPr marL="6692" marR="6692" marT="6692" marB="6692" anchor="ctr"/>
                </a:tc>
                <a:tc>
                  <a:txBody>
                    <a:bodyPr/>
                    <a:lstStyle/>
                    <a:p>
                      <a:r>
                        <a:rPr lang="en-US" sz="1050" dirty="0">
                          <a:effectLst/>
                        </a:rPr>
                        <a:t>Once you've conducted an author search you can: 1) Analyze Results: by organization, date of publication, funding source and more. 2) Create Citation Report: obtain h-index, average citations per article and more.</a:t>
                      </a:r>
                    </a:p>
                  </a:txBody>
                  <a:tcPr marL="6692" marR="6692" marT="6692" marB="6692" anchor="ctr"/>
                </a:tc>
                <a:tc>
                  <a:txBody>
                    <a:bodyPr/>
                    <a:lstStyle/>
                    <a:p>
                      <a:r>
                        <a:rPr lang="en-US" sz="1050">
                          <a:effectLst/>
                        </a:rPr>
                        <a:t>Once you've conducted an author search you can Analyze Results to view graphical and tabular analysis of publication years, affiliation names, and more. Other Author Impact Analysis options include-- 1) Author Details: click the author name to view the h-index, co-authors, and link to the Author Evaluator page. 2) Author Evaluator: analyze the publishing output of an author's the h Index, documents (including subjects and co-authors), and citations in graphic and tabular view.</a:t>
                      </a:r>
                    </a:p>
                  </a:txBody>
                  <a:tcPr marL="6692" marR="6692" marT="6692" marB="6692" anchor="ctr"/>
                </a:tc>
                <a:tc>
                  <a:txBody>
                    <a:bodyPr/>
                    <a:lstStyle/>
                    <a:p>
                      <a:r>
                        <a:rPr lang="en-US" sz="1050" dirty="0">
                          <a:effectLst/>
                        </a:rPr>
                        <a:t>Register for a Google Citations account to track your total publications, h-index and i10index.</a:t>
                      </a:r>
                    </a:p>
                  </a:txBody>
                  <a:tcPr marL="6692" marR="6692" marT="6692" marB="6692" anchor="ctr"/>
                </a:tc>
              </a:tr>
              <a:tr h="1124309">
                <a:tc>
                  <a:txBody>
                    <a:bodyPr/>
                    <a:lstStyle/>
                    <a:p>
                      <a:r>
                        <a:rPr lang="en-US" sz="1050">
                          <a:effectLst/>
                        </a:rPr>
                        <a:t>Organization, Country or Subject Analysis</a:t>
                      </a:r>
                    </a:p>
                  </a:txBody>
                  <a:tcPr marL="6692" marR="6692" marT="6692" marB="6692" anchor="ctr"/>
                </a:tc>
                <a:tc>
                  <a:txBody>
                    <a:bodyPr/>
                    <a:lstStyle/>
                    <a:p>
                      <a:r>
                        <a:rPr lang="en-US" sz="1050">
                          <a:effectLst/>
                        </a:rPr>
                        <a:t>Once you've conducted a Topic or Organization search you can: 1) Analyze Results: by subject, organization, countries, language and more. 2) Create Citation Report: obtain h-index, average citations per article and more.</a:t>
                      </a:r>
                    </a:p>
                  </a:txBody>
                  <a:tcPr marL="6692" marR="6692" marT="6692" marB="6692" anchor="ctr"/>
                </a:tc>
                <a:tc>
                  <a:txBody>
                    <a:bodyPr/>
                    <a:lstStyle/>
                    <a:p>
                      <a:r>
                        <a:rPr lang="en-US" sz="1050" dirty="0">
                          <a:effectLst/>
                        </a:rPr>
                        <a:t>Once you've conducted an author search you can Analyze Results to view graphical and tabular analysis of countries, languages, affiliation names, dates and more. Additionally the Affiliation Analyzer feature allows you to view documents published, sources the organization has published in, collaborating affiliations and more in graphic and tabular view.</a:t>
                      </a:r>
                    </a:p>
                  </a:txBody>
                  <a:tcPr marL="6692" marR="6692" marT="6692" marB="6692" anchor="ctr"/>
                </a:tc>
                <a:tc>
                  <a:txBody>
                    <a:bodyPr/>
                    <a:lstStyle/>
                    <a:p>
                      <a:r>
                        <a:rPr lang="en-US" sz="1050" dirty="0">
                          <a:effectLst/>
                        </a:rPr>
                        <a:t>This functionality is not available in Google Scholar.</a:t>
                      </a:r>
                    </a:p>
                  </a:txBody>
                  <a:tcPr marL="6692" marR="6692" marT="6692" marB="6692" anchor="ctr"/>
                </a:tc>
              </a:tr>
              <a:tr h="1180777">
                <a:tc>
                  <a:txBody>
                    <a:bodyPr/>
                    <a:lstStyle/>
                    <a:p>
                      <a:r>
                        <a:rPr lang="en-US" sz="1050">
                          <a:effectLst/>
                        </a:rPr>
                        <a:t>Journal Analysis</a:t>
                      </a:r>
                    </a:p>
                  </a:txBody>
                  <a:tcPr marL="6692" marR="6692" marT="6692" marB="6692" anchor="ctr"/>
                </a:tc>
                <a:tc>
                  <a:txBody>
                    <a:bodyPr/>
                    <a:lstStyle/>
                    <a:p>
                      <a:r>
                        <a:rPr lang="en-US" sz="1050">
                          <a:effectLst/>
                        </a:rPr>
                        <a:t>Journal Impact Factor: Provided from Journal Citation Reports on each article record. Further journal analytics are available in the Journal Citation Reports database.</a:t>
                      </a:r>
                    </a:p>
                  </a:txBody>
                  <a:tcPr marL="6692" marR="6692" marT="6692" marB="6692" anchor="ctr"/>
                </a:tc>
                <a:tc>
                  <a:txBody>
                    <a:bodyPr/>
                    <a:lstStyle/>
                    <a:p>
                      <a:r>
                        <a:rPr lang="en-US" sz="1050">
                          <a:effectLst/>
                        </a:rPr>
                        <a:t>Journal Metrics: Click on the journal name in an article record. View the SJR (SCImago Journal Rank), SNIP (Source Normalized Impact per Paper). Links to more analytics in the Sciverse Scopus Journal Analyzer.</a:t>
                      </a:r>
                    </a:p>
                  </a:txBody>
                  <a:tcPr marL="6692" marR="6692" marT="6692" marB="6692" anchor="ctr"/>
                </a:tc>
                <a:tc>
                  <a:txBody>
                    <a:bodyPr/>
                    <a:lstStyle/>
                    <a:p>
                      <a:r>
                        <a:rPr lang="en-US" sz="1050" dirty="0">
                          <a:effectLst/>
                        </a:rPr>
                        <a:t>View the h5-index and h-median of publications included in a calculated list of 'top 100 publications' by language and, for English language journals, the top journals in dozens of subjects. Note however that Google Scholar Journal Metrics are based on citations from 2008 forward only.</a:t>
                      </a:r>
                    </a:p>
                  </a:txBody>
                  <a:tcPr marL="6692" marR="6692" marT="6692" marB="6692" anchor="ctr"/>
                </a:tc>
              </a:tr>
            </a:tbl>
          </a:graphicData>
        </a:graphic>
      </p:graphicFrame>
    </p:spTree>
    <p:extLst>
      <p:ext uri="{BB962C8B-B14F-4D97-AF65-F5344CB8AC3E}">
        <p14:creationId xmlns:p14="http://schemas.microsoft.com/office/powerpoint/2010/main" val="327140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EBM databases</a:t>
            </a:r>
            <a:endParaRPr lang="en-US" dirty="0"/>
          </a:p>
        </p:txBody>
      </p:sp>
      <p:sp>
        <p:nvSpPr>
          <p:cNvPr id="3" name="Content Placeholder 2"/>
          <p:cNvSpPr>
            <a:spLocks noGrp="1"/>
          </p:cNvSpPr>
          <p:nvPr>
            <p:ph idx="1"/>
          </p:nvPr>
        </p:nvSpPr>
        <p:spPr>
          <a:xfrm>
            <a:off x="680321" y="2099945"/>
            <a:ext cx="11021568" cy="4648328"/>
          </a:xfrm>
        </p:spPr>
        <p:txBody>
          <a:bodyPr>
            <a:noAutofit/>
          </a:bodyPr>
          <a:lstStyle/>
          <a:p>
            <a:r>
              <a:rPr lang="en-US" sz="2000" b="1" dirty="0"/>
              <a:t>Filtered resources summarize and appraise evidence from several studies and included systematic reviews, critically appraised topics, evidence-based guidelines and point of care </a:t>
            </a:r>
            <a:r>
              <a:rPr lang="en-US" sz="2000" b="1" dirty="0" smtClean="0"/>
              <a:t>references.</a:t>
            </a:r>
          </a:p>
          <a:p>
            <a:pPr marL="0" indent="0">
              <a:buNone/>
            </a:pPr>
            <a:endParaRPr lang="en-US" sz="2000" b="1" dirty="0"/>
          </a:p>
          <a:p>
            <a:r>
              <a:rPr lang="en-US" sz="1800" dirty="0" err="1" smtClean="0"/>
              <a:t>UpToDate</a:t>
            </a:r>
            <a:endParaRPr lang="en-US" sz="1800" dirty="0" smtClean="0"/>
          </a:p>
          <a:p>
            <a:r>
              <a:rPr lang="en-US" sz="1800" dirty="0" err="1" smtClean="0"/>
              <a:t>DynaMed</a:t>
            </a:r>
            <a:r>
              <a:rPr lang="en-US" sz="1800" dirty="0" smtClean="0"/>
              <a:t> Plus</a:t>
            </a:r>
          </a:p>
          <a:p>
            <a:r>
              <a:rPr lang="en-US" sz="1800" dirty="0" smtClean="0"/>
              <a:t>Cochrane Library - reviews, trials</a:t>
            </a:r>
          </a:p>
          <a:p>
            <a:r>
              <a:rPr lang="en-US" sz="1800" dirty="0" err="1" smtClean="0"/>
              <a:t>Epistemonikos</a:t>
            </a:r>
            <a:endParaRPr lang="en-US" sz="1800" dirty="0" smtClean="0"/>
          </a:p>
          <a:p>
            <a:r>
              <a:rPr lang="en-US" sz="1800" dirty="0" err="1" smtClean="0"/>
              <a:t>EvidenceAlerts</a:t>
            </a:r>
            <a:endParaRPr lang="en-US" sz="1800" dirty="0" smtClean="0"/>
          </a:p>
          <a:p>
            <a:r>
              <a:rPr lang="en-US" sz="1800" dirty="0" smtClean="0"/>
              <a:t>ACP Journal Club</a:t>
            </a:r>
          </a:p>
          <a:p>
            <a:r>
              <a:rPr lang="en-US" sz="1800" dirty="0" smtClean="0"/>
              <a:t>TRIP Database - Turning Research into Practice</a:t>
            </a:r>
          </a:p>
          <a:p>
            <a:r>
              <a:rPr lang="en-US" sz="1800" dirty="0" smtClean="0"/>
              <a:t>Guidelines* (through PubMed, TRIP….)</a:t>
            </a:r>
          </a:p>
          <a:p>
            <a:endParaRPr lang="en-US" sz="1800" dirty="0"/>
          </a:p>
        </p:txBody>
      </p:sp>
    </p:spTree>
    <p:extLst>
      <p:ext uri="{BB962C8B-B14F-4D97-AF65-F5344CB8AC3E}">
        <p14:creationId xmlns:p14="http://schemas.microsoft.com/office/powerpoint/2010/main" val="3614568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PubMed</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8388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What is PubMed?</a:t>
            </a:r>
          </a:p>
          <a:p>
            <a:r>
              <a:rPr lang="en-US" dirty="0"/>
              <a:t>Using PubMed</a:t>
            </a:r>
          </a:p>
          <a:p>
            <a:pPr lvl="1"/>
            <a:r>
              <a:rPr lang="en-US" dirty="0"/>
              <a:t>Searching for an author</a:t>
            </a:r>
          </a:p>
          <a:p>
            <a:pPr lvl="1"/>
            <a:r>
              <a:rPr lang="en-US" dirty="0"/>
              <a:t>Researching a topic</a:t>
            </a:r>
          </a:p>
          <a:p>
            <a:pPr lvl="1"/>
            <a:r>
              <a:rPr lang="en-US" dirty="0"/>
              <a:t>Finding a specific article</a:t>
            </a:r>
          </a:p>
          <a:p>
            <a:r>
              <a:rPr lang="en-US" dirty="0"/>
              <a:t>How to get help</a:t>
            </a:r>
          </a:p>
          <a:p>
            <a:endParaRPr lang="en-US" dirty="0"/>
          </a:p>
        </p:txBody>
      </p:sp>
      <p:sp>
        <p:nvSpPr>
          <p:cNvPr id="5" name="Slide Number Placeholder 4">
            <a:extLst>
              <a:ext uri="{FF2B5EF4-FFF2-40B4-BE49-F238E27FC236}">
                <a16:creationId xmlns:a16="http://schemas.microsoft.com/office/drawing/2014/main" xmlns="" id="{1DFD0B50-5540-41A8-9556-D78F0EB9E8A2}"/>
              </a:ext>
            </a:extLst>
          </p:cNvPr>
          <p:cNvSpPr>
            <a:spLocks noGrp="1"/>
          </p:cNvSpPr>
          <p:nvPr>
            <p:ph type="sldNum" sz="quarter" idx="12"/>
          </p:nvPr>
        </p:nvSpPr>
        <p:spPr/>
        <p:txBody>
          <a:bodyPr/>
          <a:lstStyle/>
          <a:p>
            <a:fld id="{6F669CBC-9B50-4D77-B834-9E11F644C1C6}" type="slidenum">
              <a:rPr lang="en-US" smtClean="0"/>
              <a:pPr/>
              <a:t>35</a:t>
            </a:fld>
            <a:endParaRPr lang="en-US"/>
          </a:p>
        </p:txBody>
      </p:sp>
    </p:spTree>
    <p:extLst>
      <p:ext uri="{BB962C8B-B14F-4D97-AF65-F5344CB8AC3E}">
        <p14:creationId xmlns:p14="http://schemas.microsoft.com/office/powerpoint/2010/main" val="3641790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PubMed Overview</a:t>
            </a:r>
          </a:p>
        </p:txBody>
      </p:sp>
      <p:sp>
        <p:nvSpPr>
          <p:cNvPr id="3" name="Content Placeholder 2"/>
          <p:cNvSpPr>
            <a:spLocks noGrp="1"/>
          </p:cNvSpPr>
          <p:nvPr>
            <p:ph idx="1"/>
          </p:nvPr>
        </p:nvSpPr>
        <p:spPr>
          <a:xfrm>
            <a:off x="451722" y="2144849"/>
            <a:ext cx="11133727" cy="3599316"/>
          </a:xfrm>
        </p:spPr>
        <p:txBody>
          <a:bodyPr>
            <a:noAutofit/>
          </a:bodyPr>
          <a:lstStyle/>
          <a:p>
            <a:r>
              <a:rPr lang="en-US" dirty="0" smtClean="0"/>
              <a:t>PubMed </a:t>
            </a:r>
            <a:r>
              <a:rPr lang="en-US" dirty="0"/>
              <a:t>is a free resource supporting the search and retrieval of biomedical and life sciences literature with the aim of improving health–both globally and personally</a:t>
            </a:r>
            <a:r>
              <a:rPr lang="en-US" dirty="0" smtClean="0"/>
              <a:t>.</a:t>
            </a:r>
            <a:endParaRPr lang="en-US" dirty="0"/>
          </a:p>
          <a:p>
            <a:r>
              <a:rPr lang="en-US" dirty="0"/>
              <a:t>The PubMed database contains more than 33 million citations and abstracts of biomedical literature. </a:t>
            </a:r>
            <a:r>
              <a:rPr lang="en-US" dirty="0">
                <a:solidFill>
                  <a:srgbClr val="FFFF00"/>
                </a:solidFill>
              </a:rPr>
              <a:t>It does not include full text journal articles</a:t>
            </a:r>
            <a:r>
              <a:rPr lang="en-US" dirty="0"/>
              <a:t>; however, links to the full text are often present when available from other sources, such as the publisher's website or PubMed Central (PMC</a:t>
            </a:r>
            <a:r>
              <a:rPr lang="en-US" dirty="0" smtClean="0"/>
              <a:t>).</a:t>
            </a:r>
            <a:endParaRPr lang="en-US" dirty="0"/>
          </a:p>
          <a:p>
            <a:r>
              <a:rPr lang="en-US" dirty="0"/>
              <a:t>Available to the public online since 1996, PubMed was developed and is maintained by the National Center for Biotechnology Information (NCBI), at the U.S. National Library of Medicine (NLM), located at the National Institutes of Health (NIH).</a:t>
            </a:r>
          </a:p>
        </p:txBody>
      </p:sp>
    </p:spTree>
    <p:extLst>
      <p:ext uri="{BB962C8B-B14F-4D97-AF65-F5344CB8AC3E}">
        <p14:creationId xmlns:p14="http://schemas.microsoft.com/office/powerpoint/2010/main" val="674436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PubMed </a:t>
            </a:r>
            <a:r>
              <a:rPr lang="en-US" b="1" dirty="0" smtClean="0"/>
              <a:t>Content</a:t>
            </a:r>
            <a:endParaRPr lang="en-US" dirty="0"/>
          </a:p>
        </p:txBody>
      </p:sp>
      <p:sp>
        <p:nvSpPr>
          <p:cNvPr id="3" name="Content Placeholder 2"/>
          <p:cNvSpPr>
            <a:spLocks noGrp="1"/>
          </p:cNvSpPr>
          <p:nvPr>
            <p:ph idx="1"/>
          </p:nvPr>
        </p:nvSpPr>
        <p:spPr>
          <a:xfrm>
            <a:off x="274321" y="2336874"/>
            <a:ext cx="10890504" cy="4411399"/>
          </a:xfrm>
        </p:spPr>
        <p:txBody>
          <a:bodyPr>
            <a:normAutofit fontScale="70000" lnSpcReduction="20000"/>
          </a:bodyPr>
          <a:lstStyle/>
          <a:p>
            <a:r>
              <a:rPr lang="en-US" b="1" dirty="0">
                <a:solidFill>
                  <a:srgbClr val="FFFF00"/>
                </a:solidFill>
              </a:rPr>
              <a:t>MEDLINE</a:t>
            </a:r>
          </a:p>
          <a:p>
            <a:pPr lvl="1"/>
            <a:r>
              <a:rPr lang="en-US" dirty="0"/>
              <a:t>MEDLINE is the </a:t>
            </a:r>
            <a:r>
              <a:rPr lang="en-US" dirty="0">
                <a:solidFill>
                  <a:srgbClr val="FF0000"/>
                </a:solidFill>
                <a:effectLst/>
              </a:rPr>
              <a:t>largest component </a:t>
            </a:r>
            <a:r>
              <a:rPr lang="en-US" dirty="0"/>
              <a:t>of PubMed and consists primarily of citations from journals selected for MEDLINE; articles indexed with </a:t>
            </a:r>
            <a:r>
              <a:rPr lang="en-US" dirty="0" err="1"/>
              <a:t>MeSH</a:t>
            </a:r>
            <a:r>
              <a:rPr lang="en-US" dirty="0"/>
              <a:t> (Medical Subject Headings) and curated with funding, genetic, chemical and other metadata.</a:t>
            </a:r>
          </a:p>
          <a:p>
            <a:endParaRPr lang="en-US" dirty="0"/>
          </a:p>
          <a:p>
            <a:r>
              <a:rPr lang="en-US" b="1" dirty="0">
                <a:solidFill>
                  <a:srgbClr val="FFFF00"/>
                </a:solidFill>
              </a:rPr>
              <a:t>PubMed Central (PMC)</a:t>
            </a:r>
          </a:p>
          <a:p>
            <a:pPr lvl="1"/>
            <a:r>
              <a:rPr lang="en-US" dirty="0"/>
              <a:t>Citations for PubMed Central (PMC) articles make up the second largest component of PubMed</a:t>
            </a:r>
            <a:r>
              <a:rPr lang="en-US" dirty="0" smtClean="0"/>
              <a:t>.</a:t>
            </a:r>
            <a:endParaRPr lang="en-US" dirty="0"/>
          </a:p>
          <a:p>
            <a:pPr lvl="1"/>
            <a:r>
              <a:rPr lang="en-US" dirty="0"/>
              <a:t>PMC is a full text archive that includes articles from journals reviewed and selected by NLM for archiving (current and historical), as well as individual articles collected for archiving in compliance with funder policies.</a:t>
            </a:r>
          </a:p>
          <a:p>
            <a:endParaRPr lang="en-US" dirty="0"/>
          </a:p>
          <a:p>
            <a:r>
              <a:rPr lang="en-US" b="1" dirty="0">
                <a:solidFill>
                  <a:srgbClr val="FFFF00"/>
                </a:solidFill>
              </a:rPr>
              <a:t>Bookshelf</a:t>
            </a:r>
          </a:p>
          <a:p>
            <a:pPr lvl="1"/>
            <a:r>
              <a:rPr lang="en-US" dirty="0"/>
              <a:t>The final component of PubMed is citations for books and some individual chapters available on Bookshelf</a:t>
            </a:r>
            <a:r>
              <a:rPr lang="en-US" dirty="0" smtClean="0"/>
              <a:t>.</a:t>
            </a:r>
            <a:endParaRPr lang="en-US" dirty="0"/>
          </a:p>
          <a:p>
            <a:pPr lvl="1"/>
            <a:r>
              <a:rPr lang="en-US" dirty="0"/>
              <a:t>Bookshelf is a full text archive of books, reports, databases, and other documents related to biomedical, health, and life sciences.</a:t>
            </a:r>
          </a:p>
        </p:txBody>
      </p:sp>
    </p:spTree>
    <p:extLst>
      <p:ext uri="{BB962C8B-B14F-4D97-AF65-F5344CB8AC3E}">
        <p14:creationId xmlns:p14="http://schemas.microsoft.com/office/powerpoint/2010/main" val="3080060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2682875" y="1020763"/>
            <a:ext cx="9509125" cy="5243512"/>
          </a:xfrm>
          <a:prstGeom prst="rect">
            <a:avLst/>
          </a:prstGeom>
        </p:spPr>
      </p:pic>
    </p:spTree>
    <p:extLst>
      <p:ext uri="{BB962C8B-B14F-4D97-AF65-F5344CB8AC3E}">
        <p14:creationId xmlns:p14="http://schemas.microsoft.com/office/powerpoint/2010/main" val="2648979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pPr algn="ctr"/>
            <a:r>
              <a:rPr lang="en-US" b="1" dirty="0" smtClean="0"/>
              <a:t>MESH SLIDES</a:t>
            </a:r>
          </a:p>
          <a:p>
            <a:pPr algn="ctr"/>
            <a:endParaRPr lang="fa-IR" b="1" dirty="0"/>
          </a:p>
        </p:txBody>
      </p:sp>
    </p:spTree>
    <p:extLst>
      <p:ext uri="{BB962C8B-B14F-4D97-AF65-F5344CB8AC3E}">
        <p14:creationId xmlns:p14="http://schemas.microsoft.com/office/powerpoint/2010/main" val="2189500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smtClean="0"/>
              <a:t>Forget simple search</a:t>
            </a:r>
            <a:endParaRPr lang="en-GB" dirty="0"/>
          </a:p>
        </p:txBody>
      </p:sp>
      <p:sp>
        <p:nvSpPr>
          <p:cNvPr id="2" name="Text Placeholder 1"/>
          <p:cNvSpPr>
            <a:spLocks noGrp="1"/>
          </p:cNvSpPr>
          <p:nvPr>
            <p:ph type="body" idx="1"/>
          </p:nvPr>
        </p:nvSpPr>
        <p:spPr>
          <a:xfrm>
            <a:off x="1347911" y="2740818"/>
            <a:ext cx="3538728" cy="576262"/>
          </a:xfrm>
        </p:spPr>
        <p:txBody>
          <a:bodyPr/>
          <a:lstStyle/>
          <a:p>
            <a:pPr algn="l"/>
            <a:r>
              <a:rPr lang="en-US" dirty="0">
                <a:solidFill>
                  <a:srgbClr val="FFFF00"/>
                </a:solidFill>
              </a:rPr>
              <a:t>Simple</a:t>
            </a:r>
            <a:r>
              <a:rPr lang="en-US" b="1" dirty="0">
                <a:solidFill>
                  <a:srgbClr val="7030A0"/>
                </a:solidFill>
              </a:rPr>
              <a:t> </a:t>
            </a:r>
            <a:r>
              <a:rPr lang="en-US" dirty="0">
                <a:solidFill>
                  <a:srgbClr val="FFFF00"/>
                </a:solidFill>
              </a:rPr>
              <a:t>search</a:t>
            </a:r>
          </a:p>
          <a:p>
            <a:endParaRPr lang="fa-IR" dirty="0"/>
          </a:p>
        </p:txBody>
      </p:sp>
      <p:sp>
        <p:nvSpPr>
          <p:cNvPr id="3" name="Text Placeholder 2"/>
          <p:cNvSpPr>
            <a:spLocks noGrp="1"/>
          </p:cNvSpPr>
          <p:nvPr>
            <p:ph type="body" sz="half" idx="3"/>
          </p:nvPr>
        </p:nvSpPr>
        <p:spPr>
          <a:xfrm>
            <a:off x="6341363" y="2235636"/>
            <a:ext cx="4474028" cy="692076"/>
          </a:xfrm>
        </p:spPr>
        <p:txBody>
          <a:bodyPr/>
          <a:lstStyle/>
          <a:p>
            <a:pPr algn="l" rtl="0"/>
            <a:r>
              <a:rPr lang="en-US" b="1" dirty="0">
                <a:solidFill>
                  <a:srgbClr val="FFFF00"/>
                </a:solidFill>
              </a:rPr>
              <a:t>Advanced search</a:t>
            </a:r>
          </a:p>
        </p:txBody>
      </p:sp>
      <p:sp>
        <p:nvSpPr>
          <p:cNvPr id="48131" name="Rectangle 3"/>
          <p:cNvSpPr>
            <a:spLocks noGrp="1" noChangeArrowheads="1"/>
          </p:cNvSpPr>
          <p:nvPr>
            <p:ph sz="quarter" idx="2"/>
          </p:nvPr>
        </p:nvSpPr>
        <p:spPr>
          <a:xfrm>
            <a:off x="1700785" y="3317082"/>
            <a:ext cx="3286337" cy="2632605"/>
          </a:xfrm>
        </p:spPr>
        <p:txBody>
          <a:bodyPr>
            <a:noAutofit/>
          </a:bodyPr>
          <a:lstStyle/>
          <a:p>
            <a:pPr lvl="1" algn="just"/>
            <a:r>
              <a:rPr lang="en-US" sz="2400" dirty="0"/>
              <a:t>Very broad </a:t>
            </a:r>
          </a:p>
          <a:p>
            <a:pPr lvl="1" algn="just"/>
            <a:r>
              <a:rPr lang="en-US" sz="2400" dirty="0"/>
              <a:t>retrieves thousands of irrelevant files  </a:t>
            </a:r>
          </a:p>
        </p:txBody>
      </p:sp>
      <p:sp>
        <p:nvSpPr>
          <p:cNvPr id="4" name="Content Placeholder 3"/>
          <p:cNvSpPr>
            <a:spLocks noGrp="1"/>
          </p:cNvSpPr>
          <p:nvPr>
            <p:ph sz="quarter" idx="4"/>
          </p:nvPr>
        </p:nvSpPr>
        <p:spPr/>
        <p:txBody>
          <a:bodyPr/>
          <a:lstStyle/>
          <a:p>
            <a:pPr lvl="1" algn="just"/>
            <a:r>
              <a:rPr lang="en-US" sz="2400" dirty="0"/>
              <a:t>Narrowing the search</a:t>
            </a:r>
          </a:p>
          <a:p>
            <a:pPr lvl="1" algn="just"/>
            <a:r>
              <a:rPr lang="en-US" sz="2400" dirty="0"/>
              <a:t>Boolean</a:t>
            </a:r>
          </a:p>
          <a:p>
            <a:pPr lvl="1" algn="just"/>
            <a:r>
              <a:rPr lang="en-US" sz="2400" dirty="0"/>
              <a:t>Phrase searching </a:t>
            </a:r>
          </a:p>
          <a:p>
            <a:pPr lvl="1" algn="just"/>
            <a:r>
              <a:rPr lang="en-US" sz="2400" dirty="0"/>
              <a:t>Field search</a:t>
            </a:r>
          </a:p>
          <a:p>
            <a:pPr lvl="1" algn="just"/>
            <a:r>
              <a:rPr lang="en-US" sz="2400" dirty="0"/>
              <a:t>Truncation </a:t>
            </a:r>
            <a:endParaRPr lang="en-GB" sz="2400" dirty="0"/>
          </a:p>
          <a:p>
            <a:endParaRPr lang="fa-IR" dirty="0"/>
          </a:p>
        </p:txBody>
      </p:sp>
    </p:spTree>
    <p:extLst>
      <p:ext uri="{BB962C8B-B14F-4D97-AF65-F5344CB8AC3E}">
        <p14:creationId xmlns:p14="http://schemas.microsoft.com/office/powerpoint/2010/main" val="268983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4D7D15-FE01-4938-AEA7-E823EE6B7BD6}"/>
              </a:ext>
            </a:extLst>
          </p:cNvPr>
          <p:cNvSpPr>
            <a:spLocks noGrp="1"/>
          </p:cNvSpPr>
          <p:nvPr>
            <p:ph type="title"/>
          </p:nvPr>
        </p:nvSpPr>
        <p:spPr/>
        <p:txBody>
          <a:bodyPr/>
          <a:lstStyle/>
          <a:p>
            <a:r>
              <a:rPr lang="en-US" dirty="0"/>
              <a:t>Where is the Full Text?</a:t>
            </a:r>
          </a:p>
        </p:txBody>
      </p:sp>
      <p:sp>
        <p:nvSpPr>
          <p:cNvPr id="6" name="Content Placeholder 5">
            <a:extLst>
              <a:ext uri="{FF2B5EF4-FFF2-40B4-BE49-F238E27FC236}">
                <a16:creationId xmlns:a16="http://schemas.microsoft.com/office/drawing/2014/main" xmlns="" id="{6C68DBA0-7E20-414C-8AC1-25202FC810FE}"/>
              </a:ext>
            </a:extLst>
          </p:cNvPr>
          <p:cNvSpPr>
            <a:spLocks noGrp="1"/>
          </p:cNvSpPr>
          <p:nvPr>
            <p:ph idx="1"/>
          </p:nvPr>
        </p:nvSpPr>
        <p:spPr/>
        <p:txBody>
          <a:bodyPr/>
          <a:lstStyle/>
          <a:p>
            <a:r>
              <a:rPr lang="en-US" dirty="0"/>
              <a:t>Available from the Publisher</a:t>
            </a:r>
          </a:p>
          <a:p>
            <a:pPr lvl="1"/>
            <a:r>
              <a:rPr lang="en-US" dirty="0"/>
              <a:t>Full text is not always free</a:t>
            </a:r>
          </a:p>
          <a:p>
            <a:pPr lvl="1"/>
            <a:r>
              <a:rPr lang="en-US" dirty="0"/>
              <a:t>Check for access to your institution’s subscriptions</a:t>
            </a:r>
          </a:p>
          <a:p>
            <a:r>
              <a:rPr lang="en-US" dirty="0"/>
              <a:t>Included in PMC (PubMed Central)</a:t>
            </a:r>
          </a:p>
          <a:p>
            <a:pPr lvl="1"/>
            <a:r>
              <a:rPr lang="en-US" dirty="0"/>
              <a:t>Manuscripts deposited to comply with public access policies</a:t>
            </a:r>
          </a:p>
          <a:p>
            <a:pPr lvl="1"/>
            <a:r>
              <a:rPr lang="en-US" dirty="0"/>
              <a:t>Journal and publisher deposit agreements</a:t>
            </a:r>
          </a:p>
          <a:p>
            <a:pPr lvl="1"/>
            <a:r>
              <a:rPr lang="en-US" dirty="0"/>
              <a:t>NLM digitization projects</a:t>
            </a:r>
          </a:p>
          <a:p>
            <a:endParaRPr lang="en-US" dirty="0"/>
          </a:p>
        </p:txBody>
      </p:sp>
      <p:sp>
        <p:nvSpPr>
          <p:cNvPr id="7" name="Slide Number Placeholder 3">
            <a:extLst>
              <a:ext uri="{FF2B5EF4-FFF2-40B4-BE49-F238E27FC236}">
                <a16:creationId xmlns:a16="http://schemas.microsoft.com/office/drawing/2014/main" xmlns="" id="{ECD19CBC-D30F-42FF-8B3D-3EFFF1C76C7E}"/>
              </a:ext>
            </a:extLst>
          </p:cNvPr>
          <p:cNvSpPr>
            <a:spLocks noGrp="1"/>
          </p:cNvSpPr>
          <p:nvPr>
            <p:ph type="sldNum" sz="quarter" idx="12"/>
          </p:nvPr>
        </p:nvSpPr>
        <p:spPr/>
        <p:txBody>
          <a:bodyPr/>
          <a:lstStyle/>
          <a:p>
            <a:fld id="{4FAB73BC-B049-4115-A692-8D63A059BFB8}" type="slidenum">
              <a:rPr lang="en-US" smtClean="0"/>
              <a:pPr/>
              <a:t>40</a:t>
            </a:fld>
            <a:endParaRPr lang="en-US" dirty="0"/>
          </a:p>
        </p:txBody>
      </p:sp>
    </p:spTree>
    <p:extLst>
      <p:ext uri="{BB962C8B-B14F-4D97-AF65-F5344CB8AC3E}">
        <p14:creationId xmlns:p14="http://schemas.microsoft.com/office/powerpoint/2010/main" val="2359704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l abstract display of Marom article.">
            <a:extLst>
              <a:ext uri="{FF2B5EF4-FFF2-40B4-BE49-F238E27FC236}">
                <a16:creationId xmlns:a16="http://schemas.microsoft.com/office/drawing/2014/main" xmlns="" id="{CC837FC1-1F42-474C-AD09-EFE23F8623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26256" y="297657"/>
            <a:ext cx="6053627" cy="6426599"/>
          </a:xfrm>
          <a:prstGeom prst="rect">
            <a:avLst/>
          </a:prstGeom>
          <a:ln>
            <a:solidFill>
              <a:schemeClr val="accent1"/>
            </a:solidFill>
          </a:ln>
        </p:spPr>
      </p:pic>
      <p:sp>
        <p:nvSpPr>
          <p:cNvPr id="11" name="Rectangle 10" descr="There is ">
            <a:extLst>
              <a:ext uri="{FF2B5EF4-FFF2-40B4-BE49-F238E27FC236}">
                <a16:creationId xmlns:a16="http://schemas.microsoft.com/office/drawing/2014/main" xmlns="" id="{187D0F6C-EDB2-46AF-A2F9-6281D16BEAF1}"/>
              </a:ext>
            </a:extLst>
          </p:cNvPr>
          <p:cNvSpPr/>
          <p:nvPr/>
        </p:nvSpPr>
        <p:spPr>
          <a:xfrm>
            <a:off x="9838616" y="2744005"/>
            <a:ext cx="1515184" cy="3816338"/>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descr="The full text icons appear on the upper right of the abstract view">
            <a:extLst>
              <a:ext uri="{FF2B5EF4-FFF2-40B4-BE49-F238E27FC236}">
                <a16:creationId xmlns:a16="http://schemas.microsoft.com/office/drawing/2014/main" xmlns="" id="{C9068901-2700-4C86-90F1-053073E379F7}"/>
              </a:ext>
            </a:extLst>
          </p:cNvPr>
          <p:cNvSpPr/>
          <p:nvPr/>
        </p:nvSpPr>
        <p:spPr>
          <a:xfrm>
            <a:off x="9838617" y="2198493"/>
            <a:ext cx="1522995" cy="498388"/>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The full text icons appear on the upper right of the abstract view">
            <a:extLst>
              <a:ext uri="{FF2B5EF4-FFF2-40B4-BE49-F238E27FC236}">
                <a16:creationId xmlns:a16="http://schemas.microsoft.com/office/drawing/2014/main" xmlns="" id="{829DAD08-7BC1-4A4F-BDC5-806D0751CAD4}"/>
              </a:ext>
            </a:extLst>
          </p:cNvPr>
          <p:cNvSpPr/>
          <p:nvPr/>
        </p:nvSpPr>
        <p:spPr>
          <a:xfrm>
            <a:off x="9830805" y="1323762"/>
            <a:ext cx="1522995" cy="827607"/>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The full text icons appear on the upper right of the abstract view">
            <a:extLst>
              <a:ext uri="{FF2B5EF4-FFF2-40B4-BE49-F238E27FC236}">
                <a16:creationId xmlns:a16="http://schemas.microsoft.com/office/drawing/2014/main" xmlns="" id="{2F547A53-286A-4170-BE63-2F5F4FEFC7BA}"/>
              </a:ext>
            </a:extLst>
          </p:cNvPr>
          <p:cNvSpPr/>
          <p:nvPr/>
        </p:nvSpPr>
        <p:spPr>
          <a:xfrm>
            <a:off x="9838617" y="273240"/>
            <a:ext cx="1522995" cy="969689"/>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4EEDC5C6-D13A-4B6B-BCF0-C7ED0345DD0E}"/>
              </a:ext>
            </a:extLst>
          </p:cNvPr>
          <p:cNvSpPr txBox="1"/>
          <p:nvPr/>
        </p:nvSpPr>
        <p:spPr>
          <a:xfrm>
            <a:off x="893665" y="2575704"/>
            <a:ext cx="3723119" cy="372409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j-lt"/>
              </a:rPr>
              <a:t>Full Text Links</a:t>
            </a:r>
          </a:p>
          <a:p>
            <a:pPr marL="800100" lvl="1" indent="-342900">
              <a:buFont typeface="Calibri Light" panose="020F0302020204030204" pitchFamily="34" charset="0"/>
              <a:buChar char="⁻"/>
            </a:pPr>
            <a:r>
              <a:rPr lang="en-US" sz="2400" dirty="0">
                <a:latin typeface="+mj-lt"/>
              </a:rPr>
              <a:t>Publisher icon</a:t>
            </a:r>
          </a:p>
          <a:p>
            <a:pPr marL="800100" lvl="1" indent="-342900">
              <a:buFont typeface="Calibri Light" panose="020F0302020204030204" pitchFamily="34" charset="0"/>
              <a:buChar char="⁻"/>
            </a:pPr>
            <a:r>
              <a:rPr lang="en-US" sz="2400" dirty="0">
                <a:latin typeface="+mj-lt"/>
              </a:rPr>
              <a:t>PMC icon</a:t>
            </a:r>
          </a:p>
          <a:p>
            <a:pPr marL="800100" lvl="1" indent="-342900">
              <a:buFont typeface="Calibri Light" panose="020F0302020204030204" pitchFamily="34" charset="0"/>
              <a:buChar char="⁻"/>
            </a:pPr>
            <a:r>
              <a:rPr lang="en-US" sz="2400" dirty="0">
                <a:latin typeface="+mj-lt"/>
              </a:rPr>
              <a:t>Up to 5 Library icons</a:t>
            </a:r>
          </a:p>
          <a:p>
            <a:pPr marL="342900" indent="-342900">
              <a:buFont typeface="Arial" panose="020B0604020202020204" pitchFamily="34" charset="0"/>
              <a:buChar char="•"/>
            </a:pPr>
            <a:r>
              <a:rPr lang="en-US" sz="2400" dirty="0">
                <a:latin typeface="+mj-lt"/>
              </a:rPr>
              <a:t>Cite</a:t>
            </a:r>
          </a:p>
          <a:p>
            <a:pPr marL="342900" indent="-342900">
              <a:buFont typeface="Arial" panose="020B0604020202020204" pitchFamily="34" charset="0"/>
              <a:buChar char="•"/>
            </a:pPr>
            <a:r>
              <a:rPr lang="en-US" sz="2400" dirty="0">
                <a:latin typeface="+mj-lt"/>
              </a:rPr>
              <a:t>Add to Favorites</a:t>
            </a:r>
          </a:p>
          <a:p>
            <a:pPr marL="342900" indent="-342900">
              <a:buFont typeface="Arial" panose="020B0604020202020204" pitchFamily="34" charset="0"/>
              <a:buChar char="•"/>
            </a:pPr>
            <a:r>
              <a:rPr lang="en-US" sz="2400" dirty="0">
                <a:latin typeface="+mj-lt"/>
              </a:rPr>
              <a:t>Share	</a:t>
            </a:r>
          </a:p>
          <a:p>
            <a:pPr marL="342900" indent="-342900">
              <a:buFont typeface="Arial" panose="020B0604020202020204" pitchFamily="34" charset="0"/>
              <a:buChar char="•"/>
            </a:pPr>
            <a:r>
              <a:rPr lang="en-US" sz="2400" dirty="0">
                <a:latin typeface="+mj-lt"/>
              </a:rPr>
              <a:t>Page Navigation</a:t>
            </a:r>
          </a:p>
          <a:p>
            <a:pPr marL="342900" indent="-342900">
              <a:buFont typeface="Arial" panose="020B0604020202020204" pitchFamily="34" charset="0"/>
              <a:buChar char="•"/>
            </a:pPr>
            <a:endParaRPr lang="en-US" sz="2000" dirty="0">
              <a:latin typeface="+mj-lt"/>
            </a:endParaRPr>
          </a:p>
        </p:txBody>
      </p:sp>
      <p:sp>
        <p:nvSpPr>
          <p:cNvPr id="2" name="Title 1">
            <a:extLst>
              <a:ext uri="{FF2B5EF4-FFF2-40B4-BE49-F238E27FC236}">
                <a16:creationId xmlns:a16="http://schemas.microsoft.com/office/drawing/2014/main" xmlns="" id="{B44E9771-0AEB-4C48-BDC2-8F50A7C34EAC}"/>
              </a:ext>
            </a:extLst>
          </p:cNvPr>
          <p:cNvSpPr>
            <a:spLocks noGrp="1"/>
          </p:cNvSpPr>
          <p:nvPr>
            <p:ph type="title"/>
          </p:nvPr>
        </p:nvSpPr>
        <p:spPr>
          <a:xfrm>
            <a:off x="538383" y="886085"/>
            <a:ext cx="10515600" cy="711321"/>
          </a:xfrm>
        </p:spPr>
        <p:txBody>
          <a:bodyPr>
            <a:normAutofit fontScale="90000"/>
          </a:bodyPr>
          <a:lstStyle/>
          <a:p>
            <a:r>
              <a:rPr lang="en-US" dirty="0"/>
              <a:t>Sidebar Menu </a:t>
            </a:r>
          </a:p>
        </p:txBody>
      </p:sp>
      <p:sp>
        <p:nvSpPr>
          <p:cNvPr id="4" name="Slide Number Placeholder 3">
            <a:extLst>
              <a:ext uri="{FF2B5EF4-FFF2-40B4-BE49-F238E27FC236}">
                <a16:creationId xmlns:a16="http://schemas.microsoft.com/office/drawing/2014/main" xmlns="" id="{3981DBEF-CC3E-4442-B633-3E6E5F63D089}"/>
              </a:ext>
            </a:extLst>
          </p:cNvPr>
          <p:cNvSpPr>
            <a:spLocks noGrp="1"/>
          </p:cNvSpPr>
          <p:nvPr>
            <p:ph type="sldNum" sz="quarter" idx="12"/>
          </p:nvPr>
        </p:nvSpPr>
        <p:spPr/>
        <p:txBody>
          <a:bodyPr/>
          <a:lstStyle/>
          <a:p>
            <a:fld id="{6F669CBC-9B50-4D77-B834-9E11F644C1C6}" type="slidenum">
              <a:rPr lang="en-US" smtClean="0"/>
              <a:t>41</a:t>
            </a:fld>
            <a:endParaRPr lang="en-US"/>
          </a:p>
        </p:txBody>
      </p:sp>
    </p:spTree>
    <p:custDataLst>
      <p:tags r:id="rId1"/>
    </p:custDataLst>
    <p:extLst>
      <p:ext uri="{BB962C8B-B14F-4D97-AF65-F5344CB8AC3E}">
        <p14:creationId xmlns:p14="http://schemas.microsoft.com/office/powerpoint/2010/main" val="364743632"/>
      </p:ext>
    </p:extLst>
  </p:cSld>
  <p:clrMapOvr>
    <a:masterClrMapping/>
  </p:clrMapOvr>
  <mc:AlternateContent xmlns:mc="http://schemas.openxmlformats.org/markup-compatibility/2006" xmlns:p14="http://schemas.microsoft.com/office/powerpoint/2010/main">
    <mc:Choice Requires="p14">
      <p:transition spd="slow" p14:dur="2000" advTm="57230"/>
    </mc:Choice>
    <mc:Fallback xmlns="">
      <p:transition spd="slow" advTm="572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display highlighting Cite feature">
            <a:extLst>
              <a:ext uri="{FF2B5EF4-FFF2-40B4-BE49-F238E27FC236}">
                <a16:creationId xmlns:a16="http://schemas.microsoft.com/office/drawing/2014/main" xmlns="" id="{EF8B41E3-290E-4716-A032-8B2D35A05D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58745" y="1649677"/>
            <a:ext cx="7118833" cy="3489624"/>
          </a:xfrm>
          <a:prstGeom prst="rect">
            <a:avLst/>
          </a:prstGeom>
          <a:ln>
            <a:solidFill>
              <a:schemeClr val="accent1"/>
            </a:solidFill>
          </a:ln>
        </p:spPr>
      </p:pic>
      <p:sp>
        <p:nvSpPr>
          <p:cNvPr id="8" name="Rectangle 7">
            <a:extLst>
              <a:ext uri="{FF2B5EF4-FFF2-40B4-BE49-F238E27FC236}">
                <a16:creationId xmlns:a16="http://schemas.microsoft.com/office/drawing/2014/main" xmlns="" id="{CD8EC244-2094-45B0-8F55-EDB3FBE06B66}"/>
              </a:ext>
              <a:ext uri="{C183D7F6-B498-43B3-948B-1728B52AA6E4}">
                <adec:decorative xmlns:adec="http://schemas.microsoft.com/office/drawing/2017/decorative" xmlns="" val="1"/>
              </a:ext>
            </a:extLst>
          </p:cNvPr>
          <p:cNvSpPr/>
          <p:nvPr/>
        </p:nvSpPr>
        <p:spPr>
          <a:xfrm>
            <a:off x="10633357" y="3169824"/>
            <a:ext cx="1171651" cy="413254"/>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1EDA8286-429F-462E-BC7B-98BA389CB444}"/>
              </a:ext>
            </a:extLst>
          </p:cNvPr>
          <p:cNvSpPr txBox="1"/>
          <p:nvPr/>
        </p:nvSpPr>
        <p:spPr>
          <a:xfrm>
            <a:off x="719929" y="3169825"/>
            <a:ext cx="3537331" cy="2144177"/>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sz="2400" dirty="0">
                <a:latin typeface="+mj-lt"/>
              </a:rPr>
              <a:t>Citation in AMA, MLA, APA, and NLM formats</a:t>
            </a:r>
          </a:p>
          <a:p>
            <a:pPr marL="342900" indent="-342900">
              <a:spcAft>
                <a:spcPts val="800"/>
              </a:spcAft>
              <a:buFont typeface="Arial" panose="020B0604020202020204" pitchFamily="34" charset="0"/>
              <a:buChar char="•"/>
            </a:pPr>
            <a:r>
              <a:rPr lang="en-US" sz="2400" dirty="0">
                <a:latin typeface="+mj-lt"/>
              </a:rPr>
              <a:t>Copy citation text</a:t>
            </a:r>
          </a:p>
          <a:p>
            <a:pPr marL="342900" indent="-342900">
              <a:spcAft>
                <a:spcPts val="800"/>
              </a:spcAft>
              <a:buFont typeface="Arial" panose="020B0604020202020204" pitchFamily="34" charset="0"/>
              <a:buChar char="•"/>
            </a:pPr>
            <a:r>
              <a:rPr lang="en-US" sz="2400" dirty="0">
                <a:latin typeface="+mj-lt"/>
              </a:rPr>
              <a:t>Download .</a:t>
            </a:r>
            <a:r>
              <a:rPr lang="en-US" sz="2400" dirty="0" err="1">
                <a:latin typeface="+mj-lt"/>
              </a:rPr>
              <a:t>nbib</a:t>
            </a:r>
            <a:endParaRPr lang="en-US" sz="2400" dirty="0">
              <a:latin typeface="+mj-lt"/>
            </a:endParaRPr>
          </a:p>
        </p:txBody>
      </p:sp>
      <p:sp>
        <p:nvSpPr>
          <p:cNvPr id="2" name="Title 1">
            <a:extLst>
              <a:ext uri="{FF2B5EF4-FFF2-40B4-BE49-F238E27FC236}">
                <a16:creationId xmlns:a16="http://schemas.microsoft.com/office/drawing/2014/main" xmlns="" id="{B44E9771-0AEB-4C48-BDC2-8F50A7C34EAC}"/>
              </a:ext>
            </a:extLst>
          </p:cNvPr>
          <p:cNvSpPr>
            <a:spLocks noGrp="1"/>
          </p:cNvSpPr>
          <p:nvPr>
            <p:ph type="title"/>
          </p:nvPr>
        </p:nvSpPr>
        <p:spPr>
          <a:xfrm>
            <a:off x="790931" y="886033"/>
            <a:ext cx="10515600" cy="711321"/>
          </a:xfrm>
        </p:spPr>
        <p:txBody>
          <a:bodyPr>
            <a:normAutofit fontScale="90000"/>
          </a:bodyPr>
          <a:lstStyle/>
          <a:p>
            <a:r>
              <a:rPr lang="en-US" dirty="0"/>
              <a:t>Cite</a:t>
            </a:r>
          </a:p>
        </p:txBody>
      </p:sp>
      <p:pic>
        <p:nvPicPr>
          <p:cNvPr id="9" name="Picture 8" descr="Citation in AMA format">
            <a:extLst>
              <a:ext uri="{FF2B5EF4-FFF2-40B4-BE49-F238E27FC236}">
                <a16:creationId xmlns:a16="http://schemas.microsoft.com/office/drawing/2014/main" xmlns="" id="{055432BC-956D-4A31-B472-4E683E2A0F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57610" y="2124031"/>
            <a:ext cx="3795089" cy="2797278"/>
          </a:xfrm>
          <a:prstGeom prst="rect">
            <a:avLst/>
          </a:prstGeom>
        </p:spPr>
      </p:pic>
      <p:pic>
        <p:nvPicPr>
          <p:cNvPr id="7" name="Picture 6" descr="Citation selection menu">
            <a:extLst>
              <a:ext uri="{FF2B5EF4-FFF2-40B4-BE49-F238E27FC236}">
                <a16:creationId xmlns:a16="http://schemas.microsoft.com/office/drawing/2014/main" xmlns="" id="{95234638-A5FC-42A6-AA87-B78AF860DF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25750" y="4547931"/>
            <a:ext cx="464525" cy="776747"/>
          </a:xfrm>
          <a:prstGeom prst="rect">
            <a:avLst/>
          </a:prstGeom>
        </p:spPr>
      </p:pic>
    </p:spTree>
    <p:extLst>
      <p:ext uri="{BB962C8B-B14F-4D97-AF65-F5344CB8AC3E}">
        <p14:creationId xmlns:p14="http://schemas.microsoft.com/office/powerpoint/2010/main" val="1002368965"/>
      </p:ext>
    </p:extLst>
  </p:cSld>
  <p:clrMapOvr>
    <a:masterClrMapping/>
  </p:clrMapOvr>
  <mc:AlternateContent xmlns:mc="http://schemas.openxmlformats.org/markup-compatibility/2006" xmlns:p14="http://schemas.microsoft.com/office/powerpoint/2010/main">
    <mc:Choice Requires="p14">
      <p:transition spd="slow" p14:dur="2000" advTm="29048"/>
    </mc:Choice>
    <mc:Fallback xmlns="">
      <p:transition spd="slow" advTm="29048"/>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bMed results page for: otitis media treatment">
            <a:extLst>
              <a:ext uri="{FF2B5EF4-FFF2-40B4-BE49-F238E27FC236}">
                <a16:creationId xmlns:a16="http://schemas.microsoft.com/office/drawing/2014/main" xmlns="" id="{C655DBF7-6665-4B98-BFA9-919F5085E6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30907" y="482213"/>
            <a:ext cx="7587443" cy="5277637"/>
          </a:xfrm>
          <a:prstGeom prst="rect">
            <a:avLst/>
          </a:prstGeom>
          <a:ln>
            <a:solidFill>
              <a:schemeClr val="accent1"/>
            </a:solidFill>
          </a:ln>
        </p:spPr>
      </p:pic>
      <p:sp>
        <p:nvSpPr>
          <p:cNvPr id="14" name="Rectangle 13" descr="Some popular filters are Abstract, Free full Text, Full Text, Associated Data, and publications types like Review and Clinical Trial">
            <a:extLst>
              <a:ext uri="{FF2B5EF4-FFF2-40B4-BE49-F238E27FC236}">
                <a16:creationId xmlns:a16="http://schemas.microsoft.com/office/drawing/2014/main" xmlns="" id="{FB90F24F-CDBA-4306-830C-58CD57FE6A32}"/>
              </a:ext>
            </a:extLst>
          </p:cNvPr>
          <p:cNvSpPr/>
          <p:nvPr/>
        </p:nvSpPr>
        <p:spPr>
          <a:xfrm>
            <a:off x="4469309" y="3657601"/>
            <a:ext cx="1626691" cy="2102248"/>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The default sort order is Best Match, but you can also choose to sort by Most Recent content">
            <a:extLst>
              <a:ext uri="{FF2B5EF4-FFF2-40B4-BE49-F238E27FC236}">
                <a16:creationId xmlns:a16="http://schemas.microsoft.com/office/drawing/2014/main" xmlns="" id="{79299197-896E-4C01-AF65-2ECEBDF4BC34}"/>
              </a:ext>
            </a:extLst>
          </p:cNvPr>
          <p:cNvSpPr/>
          <p:nvPr/>
        </p:nvSpPr>
        <p:spPr>
          <a:xfrm>
            <a:off x="9717024" y="1282112"/>
            <a:ext cx="2301325" cy="359097"/>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The citation summary now includes snippets of abstract text with the search terms highlighted">
            <a:extLst>
              <a:ext uri="{FF2B5EF4-FFF2-40B4-BE49-F238E27FC236}">
                <a16:creationId xmlns:a16="http://schemas.microsoft.com/office/drawing/2014/main" xmlns="" id="{7F8D0056-9728-43CA-A9DF-9138BB8AE520}"/>
              </a:ext>
            </a:extLst>
          </p:cNvPr>
          <p:cNvSpPr/>
          <p:nvPr/>
        </p:nvSpPr>
        <p:spPr>
          <a:xfrm>
            <a:off x="6887974" y="2922184"/>
            <a:ext cx="4759705" cy="537773"/>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e results by year graph includes the number of citations for each year of your search results.  You can expand this graph for details.">
            <a:extLst>
              <a:ext uri="{FF2B5EF4-FFF2-40B4-BE49-F238E27FC236}">
                <a16:creationId xmlns:a16="http://schemas.microsoft.com/office/drawing/2014/main" xmlns="" id="{58959363-3377-4ED3-ADE9-AC4045FCBB75}"/>
              </a:ext>
            </a:extLst>
          </p:cNvPr>
          <p:cNvSpPr/>
          <p:nvPr/>
        </p:nvSpPr>
        <p:spPr>
          <a:xfrm>
            <a:off x="4540366" y="2257754"/>
            <a:ext cx="1779769" cy="1328856"/>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The default sort order is Best Match, but you can also choose to sort by Most Recent content">
            <a:extLst>
              <a:ext uri="{FF2B5EF4-FFF2-40B4-BE49-F238E27FC236}">
                <a16:creationId xmlns:a16="http://schemas.microsoft.com/office/drawing/2014/main" xmlns="" id="{89A6A618-4FA8-4FF2-AD24-66BFF30BD04B}"/>
              </a:ext>
            </a:extLst>
          </p:cNvPr>
          <p:cNvSpPr/>
          <p:nvPr/>
        </p:nvSpPr>
        <p:spPr>
          <a:xfrm>
            <a:off x="6434861" y="1296864"/>
            <a:ext cx="1782547" cy="359097"/>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descr="Click on the gear symbol to change the display from summary to abstract.">
            <a:extLst>
              <a:ext uri="{FF2B5EF4-FFF2-40B4-BE49-F238E27FC236}">
                <a16:creationId xmlns:a16="http://schemas.microsoft.com/office/drawing/2014/main" xmlns="" id="{8FDFD3DE-8C94-421C-BCC0-1CDB64E39608}"/>
              </a:ext>
            </a:extLst>
          </p:cNvPr>
          <p:cNvCxnSpPr>
            <a:cxnSpLocks/>
          </p:cNvCxnSpPr>
          <p:nvPr/>
        </p:nvCxnSpPr>
        <p:spPr>
          <a:xfrm>
            <a:off x="5430251" y="1061785"/>
            <a:ext cx="919316" cy="1"/>
          </a:xfrm>
          <a:prstGeom prst="straightConnector1">
            <a:avLst/>
          </a:prstGeom>
          <a:ln w="4762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descr="Click on the gear symbol to change the display from summary to abstract.">
            <a:extLst>
              <a:ext uri="{FF2B5EF4-FFF2-40B4-BE49-F238E27FC236}">
                <a16:creationId xmlns:a16="http://schemas.microsoft.com/office/drawing/2014/main" xmlns="" id="{ABA1E63E-B40B-4F79-AEDC-9883454BF981}"/>
              </a:ext>
            </a:extLst>
          </p:cNvPr>
          <p:cNvCxnSpPr>
            <a:cxnSpLocks/>
          </p:cNvCxnSpPr>
          <p:nvPr/>
        </p:nvCxnSpPr>
        <p:spPr>
          <a:xfrm flipV="1">
            <a:off x="6395823" y="3048133"/>
            <a:ext cx="242959" cy="520759"/>
          </a:xfrm>
          <a:prstGeom prst="straightConnector1">
            <a:avLst/>
          </a:prstGeom>
          <a:ln w="4762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1EDA8286-429F-462E-BC7B-98BA389CB444}"/>
              </a:ext>
            </a:extLst>
          </p:cNvPr>
          <p:cNvSpPr txBox="1"/>
          <p:nvPr/>
        </p:nvSpPr>
        <p:spPr>
          <a:xfrm>
            <a:off x="522905" y="2027065"/>
            <a:ext cx="3537331" cy="5345053"/>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sz="2400" dirty="0">
                <a:latin typeface="+mj-lt"/>
              </a:rPr>
              <a:t>Results by Year graph</a:t>
            </a:r>
          </a:p>
          <a:p>
            <a:pPr marL="342900" indent="-342900">
              <a:spcAft>
                <a:spcPts val="800"/>
              </a:spcAft>
              <a:buFont typeface="Arial" panose="020B0604020202020204" pitchFamily="34" charset="0"/>
              <a:buChar char="•"/>
            </a:pPr>
            <a:r>
              <a:rPr lang="en-US" sz="2400" dirty="0">
                <a:latin typeface="+mj-lt"/>
              </a:rPr>
              <a:t>Save, Email, Send to</a:t>
            </a:r>
          </a:p>
          <a:p>
            <a:pPr marL="342900" indent="-342900">
              <a:spcAft>
                <a:spcPts val="800"/>
              </a:spcAft>
              <a:buFont typeface="Arial" panose="020B0604020202020204" pitchFamily="34" charset="0"/>
              <a:buChar char="•"/>
            </a:pPr>
            <a:r>
              <a:rPr lang="en-US" sz="2400" dirty="0">
                <a:latin typeface="+mj-lt"/>
              </a:rPr>
              <a:t>Best Match by default</a:t>
            </a:r>
          </a:p>
          <a:p>
            <a:pPr marL="342900" indent="-342900">
              <a:spcAft>
                <a:spcPts val="800"/>
              </a:spcAft>
              <a:buFont typeface="Arial" panose="020B0604020202020204" pitchFamily="34" charset="0"/>
              <a:buChar char="•"/>
            </a:pPr>
            <a:r>
              <a:rPr lang="en-US" sz="2400" dirty="0">
                <a:latin typeface="+mj-lt"/>
              </a:rPr>
              <a:t>Abstract snippets with highlights</a:t>
            </a:r>
          </a:p>
          <a:p>
            <a:pPr marL="342900" indent="-342900">
              <a:spcAft>
                <a:spcPts val="800"/>
              </a:spcAft>
              <a:buFont typeface="Arial" panose="020B0604020202020204" pitchFamily="34" charset="0"/>
              <a:buChar char="•"/>
            </a:pPr>
            <a:r>
              <a:rPr lang="en-US" sz="2400" dirty="0">
                <a:latin typeface="+mj-lt"/>
              </a:rPr>
              <a:t>Filters</a:t>
            </a:r>
          </a:p>
          <a:p>
            <a:pPr marL="342900" indent="-342900">
              <a:spcAft>
                <a:spcPts val="800"/>
              </a:spcAft>
              <a:buFont typeface="Arial" panose="020B0604020202020204" pitchFamily="34" charset="0"/>
              <a:buChar char="•"/>
            </a:pPr>
            <a:r>
              <a:rPr lang="en-US" sz="2400" dirty="0">
                <a:latin typeface="+mj-lt"/>
              </a:rPr>
              <a:t>Advanced search</a:t>
            </a:r>
          </a:p>
          <a:p>
            <a:pPr marL="342900" indent="-342900">
              <a:spcAft>
                <a:spcPts val="800"/>
              </a:spcAft>
              <a:buFont typeface="Arial" panose="020B0604020202020204" pitchFamily="34" charset="0"/>
              <a:buChar char="•"/>
            </a:pPr>
            <a:r>
              <a:rPr lang="en-US" sz="2400" dirty="0">
                <a:latin typeface="+mj-lt"/>
              </a:rPr>
              <a:t>Create alert</a:t>
            </a:r>
          </a:p>
          <a:p>
            <a:pPr marL="342900" indent="-342900">
              <a:spcAft>
                <a:spcPts val="800"/>
              </a:spcAft>
              <a:buFont typeface="Arial" panose="020B0604020202020204" pitchFamily="34" charset="0"/>
              <a:buChar char="•"/>
            </a:pPr>
            <a:r>
              <a:rPr lang="en-US" sz="2400" dirty="0">
                <a:latin typeface="+mj-lt"/>
              </a:rPr>
              <a:t>Cite and Share</a:t>
            </a:r>
            <a:endParaRPr lang="en-US" sz="2400" dirty="0"/>
          </a:p>
          <a:p>
            <a:pPr marL="342900" indent="-342900">
              <a:buFont typeface="Arial" panose="020B0604020202020204" pitchFamily="34" charset="0"/>
              <a:buChar char="•"/>
            </a:pPr>
            <a:endParaRPr lang="en-US" sz="2400" dirty="0">
              <a:latin typeface="+mj-lt"/>
            </a:endParaRPr>
          </a:p>
        </p:txBody>
      </p:sp>
      <p:sp>
        <p:nvSpPr>
          <p:cNvPr id="2" name="Title 1">
            <a:extLst>
              <a:ext uri="{FF2B5EF4-FFF2-40B4-BE49-F238E27FC236}">
                <a16:creationId xmlns:a16="http://schemas.microsoft.com/office/drawing/2014/main" xmlns="" id="{B44E9771-0AEB-4C48-BDC2-8F50A7C34EAC}"/>
              </a:ext>
            </a:extLst>
          </p:cNvPr>
          <p:cNvSpPr>
            <a:spLocks noGrp="1"/>
          </p:cNvSpPr>
          <p:nvPr>
            <p:ph type="title"/>
          </p:nvPr>
        </p:nvSpPr>
        <p:spPr>
          <a:xfrm>
            <a:off x="522904" y="952249"/>
            <a:ext cx="10515600" cy="711321"/>
          </a:xfrm>
        </p:spPr>
        <p:txBody>
          <a:bodyPr>
            <a:normAutofit fontScale="90000"/>
          </a:bodyPr>
          <a:lstStyle/>
          <a:p>
            <a:r>
              <a:rPr lang="en-US" dirty="0"/>
              <a:t>Results Page</a:t>
            </a:r>
          </a:p>
        </p:txBody>
      </p:sp>
    </p:spTree>
    <p:custDataLst>
      <p:tags r:id="rId1"/>
    </p:custDataLst>
    <p:extLst>
      <p:ext uri="{BB962C8B-B14F-4D97-AF65-F5344CB8AC3E}">
        <p14:creationId xmlns:p14="http://schemas.microsoft.com/office/powerpoint/2010/main" val="2990731532"/>
      </p:ext>
    </p:extLst>
  </p:cSld>
  <p:clrMapOvr>
    <a:masterClrMapping/>
  </p:clrMapOvr>
  <mc:AlternateContent xmlns:mc="http://schemas.openxmlformats.org/markup-compatibility/2006" xmlns:p14="http://schemas.microsoft.com/office/powerpoint/2010/main">
    <mc:Choice Requires="p14">
      <p:transition spd="slow" p14:dur="2000" advTm="91662"/>
    </mc:Choice>
    <mc:Fallback xmlns="">
      <p:transition spd="slow" advTm="916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7" grpId="0" animBg="1"/>
      <p:bldP spid="6"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98B5F5-B731-4268-A66A-2DAF78DE63D6}"/>
              </a:ext>
            </a:extLst>
          </p:cNvPr>
          <p:cNvSpPr>
            <a:spLocks noGrp="1"/>
          </p:cNvSpPr>
          <p:nvPr>
            <p:ph type="title"/>
          </p:nvPr>
        </p:nvSpPr>
        <p:spPr>
          <a:xfrm>
            <a:off x="327868" y="600867"/>
            <a:ext cx="11192811" cy="1037545"/>
          </a:xfrm>
        </p:spPr>
        <p:txBody>
          <a:bodyPr>
            <a:noAutofit/>
          </a:bodyPr>
          <a:lstStyle/>
          <a:p>
            <a:r>
              <a:rPr lang="en-US" dirty="0"/>
              <a:t>Best Match: New relevance sort for PubMed</a:t>
            </a:r>
          </a:p>
        </p:txBody>
      </p:sp>
      <p:sp>
        <p:nvSpPr>
          <p:cNvPr id="13" name="Rectangle 12">
            <a:extLst>
              <a:ext uri="{FF2B5EF4-FFF2-40B4-BE49-F238E27FC236}">
                <a16:creationId xmlns:a16="http://schemas.microsoft.com/office/drawing/2014/main" xmlns="" id="{3CCF4B88-4EAF-4733-9A1E-B3F113D27775}"/>
              </a:ext>
            </a:extLst>
          </p:cNvPr>
          <p:cNvSpPr/>
          <p:nvPr/>
        </p:nvSpPr>
        <p:spPr>
          <a:xfrm>
            <a:off x="794973" y="2321965"/>
            <a:ext cx="4014771" cy="5755422"/>
          </a:xfrm>
          <a:prstGeom prst="rect">
            <a:avLst/>
          </a:prstGeom>
        </p:spPr>
        <p:txBody>
          <a:bodyPr wrap="square">
            <a:spAutoFit/>
          </a:bodyPr>
          <a:lstStyle/>
          <a:p>
            <a:pPr marL="457200" indent="-457200">
              <a:spcAft>
                <a:spcPts val="600"/>
              </a:spcAft>
              <a:buFont typeface="Arial" panose="020B0604020202020204" pitchFamily="34" charset="0"/>
              <a:buChar char="•"/>
            </a:pPr>
            <a:r>
              <a:rPr lang="en-US" sz="2800" dirty="0">
                <a:solidFill>
                  <a:schemeClr val="tx1">
                    <a:lumMod val="75000"/>
                    <a:lumOff val="25000"/>
                  </a:schemeClr>
                </a:solidFill>
                <a:latin typeface="+mj-lt"/>
              </a:rPr>
              <a:t>By default the results are in Best Match sort order.  </a:t>
            </a:r>
          </a:p>
          <a:p>
            <a:pPr marL="457200" indent="-457200">
              <a:spcAft>
                <a:spcPts val="600"/>
              </a:spcAft>
              <a:buFont typeface="Arial" panose="020B0604020202020204" pitchFamily="34" charset="0"/>
              <a:buChar char="•"/>
            </a:pPr>
            <a:r>
              <a:rPr lang="en-US" sz="2800" dirty="0">
                <a:solidFill>
                  <a:schemeClr val="tx1">
                    <a:lumMod val="75000"/>
                    <a:lumOff val="25000"/>
                  </a:schemeClr>
                </a:solidFill>
                <a:latin typeface="+mj-lt"/>
              </a:rPr>
              <a:t>Important because &gt;80% users click on first page results.</a:t>
            </a:r>
          </a:p>
          <a:p>
            <a:pPr marL="457200" indent="-457200">
              <a:spcAft>
                <a:spcPts val="600"/>
              </a:spcAft>
              <a:buFont typeface="Arial" panose="020B0604020202020204" pitchFamily="34" charset="0"/>
              <a:buChar char="•"/>
            </a:pPr>
            <a:r>
              <a:rPr lang="en-US" sz="2800" dirty="0">
                <a:solidFill>
                  <a:schemeClr val="tx1">
                    <a:lumMod val="75000"/>
                    <a:lumOff val="25000"/>
                  </a:schemeClr>
                </a:solidFill>
                <a:latin typeface="+mj-lt"/>
              </a:rPr>
              <a:t>Click “Display options” button to switch sort order.</a:t>
            </a:r>
          </a:p>
          <a:p>
            <a:pPr marL="571500" indent="-571500">
              <a:spcAft>
                <a:spcPts val="600"/>
              </a:spcAft>
              <a:buFont typeface="Arial" panose="020B0604020202020204" pitchFamily="34" charset="0"/>
              <a:buChar char="•"/>
            </a:pPr>
            <a:endParaRPr lang="en-US" sz="3600" dirty="0">
              <a:solidFill>
                <a:schemeClr val="tx1">
                  <a:lumMod val="75000"/>
                  <a:lumOff val="25000"/>
                </a:schemeClr>
              </a:solidFill>
              <a:latin typeface="+mj-lt"/>
            </a:endParaRPr>
          </a:p>
          <a:p>
            <a:endParaRPr lang="en-US" sz="3200" dirty="0">
              <a:solidFill>
                <a:schemeClr val="tx1">
                  <a:lumMod val="75000"/>
                  <a:lumOff val="25000"/>
                </a:schemeClr>
              </a:solidFill>
              <a:latin typeface="+mj-lt"/>
            </a:endParaRPr>
          </a:p>
        </p:txBody>
      </p:sp>
      <p:pic>
        <p:nvPicPr>
          <p:cNvPr id="3" name="Picture 2" descr="PubMed results showing Best Match sort order.">
            <a:extLst>
              <a:ext uri="{FF2B5EF4-FFF2-40B4-BE49-F238E27FC236}">
                <a16:creationId xmlns:a16="http://schemas.microsoft.com/office/drawing/2014/main" xmlns="" id="{AD37E645-A1E8-48E4-94A3-780F6DDA904F}"/>
              </a:ext>
            </a:extLst>
          </p:cNvPr>
          <p:cNvPicPr>
            <a:picLocks noChangeAspect="1"/>
          </p:cNvPicPr>
          <p:nvPr/>
        </p:nvPicPr>
        <p:blipFill>
          <a:blip r:embed="rId4"/>
          <a:stretch>
            <a:fillRect/>
          </a:stretch>
        </p:blipFill>
        <p:spPr>
          <a:xfrm>
            <a:off x="5503862" y="2142895"/>
            <a:ext cx="6416279" cy="4406848"/>
          </a:xfrm>
          <a:prstGeom prst="rect">
            <a:avLst/>
          </a:prstGeom>
          <a:ln>
            <a:solidFill>
              <a:schemeClr val="accent1"/>
            </a:solidFill>
          </a:ln>
        </p:spPr>
      </p:pic>
    </p:spTree>
    <p:custDataLst>
      <p:tags r:id="rId1"/>
    </p:custDataLst>
    <p:extLst>
      <p:ext uri="{BB962C8B-B14F-4D97-AF65-F5344CB8AC3E}">
        <p14:creationId xmlns:p14="http://schemas.microsoft.com/office/powerpoint/2010/main" val="3196401541"/>
      </p:ext>
    </p:extLst>
  </p:cSld>
  <p:clrMapOvr>
    <a:masterClrMapping/>
  </p:clrMapOvr>
  <mc:AlternateContent xmlns:mc="http://schemas.openxmlformats.org/markup-compatibility/2006" xmlns:p14="http://schemas.microsoft.com/office/powerpoint/2010/main">
    <mc:Choice Requires="p14">
      <p:transition spd="slow" p14:dur="2000" advTm="40309"/>
    </mc:Choice>
    <mc:Fallback xmlns="">
      <p:transition spd="slow" advTm="403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ext and previous navigation on the side of the abstract.">
            <a:extLst>
              <a:ext uri="{FF2B5EF4-FFF2-40B4-BE49-F238E27FC236}">
                <a16:creationId xmlns:a16="http://schemas.microsoft.com/office/drawing/2014/main" xmlns="" id="{E5511FD7-A6BE-4265-AEB8-49CDD22CCF35}"/>
              </a:ext>
              <a:ext uri="{C183D7F6-B498-43B3-948B-1728B52AA6E4}">
                <adec:decorative xmlns:adec="http://schemas.microsoft.com/office/drawing/2017/decorative" xmlns="" val="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82572" y="1378486"/>
            <a:ext cx="8085645" cy="4183417"/>
          </a:xfrm>
          <a:prstGeom prst="rect">
            <a:avLst/>
          </a:prstGeom>
          <a:ln>
            <a:solidFill>
              <a:schemeClr val="accent1"/>
            </a:solidFill>
          </a:ln>
        </p:spPr>
      </p:pic>
      <p:pic>
        <p:nvPicPr>
          <p:cNvPr id="14" name="Picture 13" descr="Snippet from next record">
            <a:extLst>
              <a:ext uri="{FF2B5EF4-FFF2-40B4-BE49-F238E27FC236}">
                <a16:creationId xmlns:a16="http://schemas.microsoft.com/office/drawing/2014/main" xmlns="" id="{9ADE31E1-7B42-4323-9059-C649A48FFE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30884" y="3765485"/>
            <a:ext cx="3285589" cy="956563"/>
          </a:xfrm>
          <a:prstGeom prst="rect">
            <a:avLst/>
          </a:prstGeom>
        </p:spPr>
      </p:pic>
      <p:sp>
        <p:nvSpPr>
          <p:cNvPr id="12" name="Rectangle 11" descr="Click on the &quot;Next Result&quot; arrow to navigate to the next citation in your results list.">
            <a:extLst>
              <a:ext uri="{FF2B5EF4-FFF2-40B4-BE49-F238E27FC236}">
                <a16:creationId xmlns:a16="http://schemas.microsoft.com/office/drawing/2014/main" xmlns="" id="{6B32D109-52BB-4CA1-9FA2-2783A0120CDE}"/>
              </a:ext>
            </a:extLst>
          </p:cNvPr>
          <p:cNvSpPr/>
          <p:nvPr/>
        </p:nvSpPr>
        <p:spPr>
          <a:xfrm>
            <a:off x="10430585" y="3221561"/>
            <a:ext cx="885888" cy="456107"/>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Click on the &quot;Previous Result&quot; arrow to navigate to the previous citation in your results list.">
            <a:extLst>
              <a:ext uri="{FF2B5EF4-FFF2-40B4-BE49-F238E27FC236}">
                <a16:creationId xmlns:a16="http://schemas.microsoft.com/office/drawing/2014/main" xmlns="" id="{372FBFCE-EC83-4C5F-80C2-ECED4703FC4D}"/>
              </a:ext>
            </a:extLst>
          </p:cNvPr>
          <p:cNvSpPr/>
          <p:nvPr/>
        </p:nvSpPr>
        <p:spPr>
          <a:xfrm>
            <a:off x="3282572" y="3175970"/>
            <a:ext cx="885888" cy="456107"/>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FCDF25F-CCE8-456D-A9A6-6C42E9F1123C}"/>
              </a:ext>
            </a:extLst>
          </p:cNvPr>
          <p:cNvSpPr txBox="1"/>
          <p:nvPr/>
        </p:nvSpPr>
        <p:spPr>
          <a:xfrm>
            <a:off x="277982" y="3221560"/>
            <a:ext cx="3447535" cy="150810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j-lt"/>
              </a:rPr>
              <a:t>&lt; Previous</a:t>
            </a:r>
          </a:p>
          <a:p>
            <a:pPr marL="342900" indent="-342900">
              <a:buFont typeface="Arial" panose="020B0604020202020204" pitchFamily="34" charset="0"/>
              <a:buChar char="•"/>
            </a:pPr>
            <a:r>
              <a:rPr lang="en-US" sz="2400" dirty="0">
                <a:latin typeface="+mj-lt"/>
              </a:rPr>
              <a:t>&gt; Next </a:t>
            </a:r>
          </a:p>
          <a:p>
            <a:pPr marL="342900" indent="-342900">
              <a:buFont typeface="Arial" panose="020B0604020202020204" pitchFamily="34" charset="0"/>
              <a:buChar char="•"/>
            </a:pPr>
            <a:r>
              <a:rPr lang="en-US" sz="2400" dirty="0">
                <a:latin typeface="+mj-lt"/>
              </a:rPr>
              <a:t>Hover for details</a:t>
            </a:r>
          </a:p>
          <a:p>
            <a:pPr marL="342900" indent="-342900">
              <a:buFont typeface="Arial" panose="020B0604020202020204" pitchFamily="34" charset="0"/>
              <a:buChar char="•"/>
            </a:pPr>
            <a:endParaRPr lang="en-US" sz="2000" dirty="0">
              <a:latin typeface="+mj-lt"/>
            </a:endParaRPr>
          </a:p>
        </p:txBody>
      </p:sp>
      <p:sp>
        <p:nvSpPr>
          <p:cNvPr id="2" name="Title 1">
            <a:extLst>
              <a:ext uri="{FF2B5EF4-FFF2-40B4-BE49-F238E27FC236}">
                <a16:creationId xmlns:a16="http://schemas.microsoft.com/office/drawing/2014/main" xmlns="" id="{B44E9771-0AEB-4C48-BDC2-8F50A7C34EAC}"/>
              </a:ext>
            </a:extLst>
          </p:cNvPr>
          <p:cNvSpPr>
            <a:spLocks noGrp="1"/>
          </p:cNvSpPr>
          <p:nvPr>
            <p:ph type="title"/>
          </p:nvPr>
        </p:nvSpPr>
        <p:spPr>
          <a:xfrm>
            <a:off x="616692" y="942962"/>
            <a:ext cx="10515600" cy="711321"/>
          </a:xfrm>
        </p:spPr>
        <p:txBody>
          <a:bodyPr>
            <a:normAutofit fontScale="90000"/>
          </a:bodyPr>
          <a:lstStyle/>
          <a:p>
            <a:r>
              <a:rPr lang="en-US" dirty="0"/>
              <a:t>Previous &amp; Next </a:t>
            </a:r>
          </a:p>
        </p:txBody>
      </p:sp>
      <p:sp>
        <p:nvSpPr>
          <p:cNvPr id="4" name="Slide Number Placeholder 3">
            <a:extLst>
              <a:ext uri="{FF2B5EF4-FFF2-40B4-BE49-F238E27FC236}">
                <a16:creationId xmlns:a16="http://schemas.microsoft.com/office/drawing/2014/main" xmlns="" id="{4C306798-D04B-430B-934A-5B95B67011FB}"/>
              </a:ext>
            </a:extLst>
          </p:cNvPr>
          <p:cNvSpPr>
            <a:spLocks noGrp="1"/>
          </p:cNvSpPr>
          <p:nvPr>
            <p:ph type="sldNum" sz="quarter" idx="12"/>
          </p:nvPr>
        </p:nvSpPr>
        <p:spPr/>
        <p:txBody>
          <a:bodyPr/>
          <a:lstStyle/>
          <a:p>
            <a:fld id="{6F669CBC-9B50-4D77-B834-9E11F644C1C6}" type="slidenum">
              <a:rPr lang="en-US" smtClean="0"/>
              <a:t>45</a:t>
            </a:fld>
            <a:endParaRPr lang="en-US"/>
          </a:p>
        </p:txBody>
      </p:sp>
    </p:spTree>
    <p:custDataLst>
      <p:tags r:id="rId1"/>
    </p:custDataLst>
    <p:extLst>
      <p:ext uri="{BB962C8B-B14F-4D97-AF65-F5344CB8AC3E}">
        <p14:creationId xmlns:p14="http://schemas.microsoft.com/office/powerpoint/2010/main" val="1131874344"/>
      </p:ext>
    </p:extLst>
  </p:cSld>
  <p:clrMapOvr>
    <a:masterClrMapping/>
  </p:clrMapOvr>
  <mc:AlternateContent xmlns:mc="http://schemas.openxmlformats.org/markup-compatibility/2006" xmlns:p14="http://schemas.microsoft.com/office/powerpoint/2010/main">
    <mc:Choice Requires="p14">
      <p:transition spd="slow" p14:dur="2000" advTm="19101"/>
    </mc:Choice>
    <mc:Fallback xmlns="">
      <p:transition spd="slow" advTm="191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dditional filters">
            <a:extLst>
              <a:ext uri="{FF2B5EF4-FFF2-40B4-BE49-F238E27FC236}">
                <a16:creationId xmlns:a16="http://schemas.microsoft.com/office/drawing/2014/main" xmlns="" id="{CD70D5BD-61AA-470C-9383-124905F1AE56}"/>
              </a:ext>
            </a:extLst>
          </p:cNvPr>
          <p:cNvPicPr>
            <a:picLocks noChangeAspect="1"/>
          </p:cNvPicPr>
          <p:nvPr/>
        </p:nvPicPr>
        <p:blipFill>
          <a:blip r:embed="rId4"/>
          <a:stretch>
            <a:fillRect/>
          </a:stretch>
        </p:blipFill>
        <p:spPr>
          <a:xfrm>
            <a:off x="3973817" y="768157"/>
            <a:ext cx="7590476" cy="4771429"/>
          </a:xfrm>
          <a:prstGeom prst="rect">
            <a:avLst/>
          </a:prstGeom>
          <a:ln>
            <a:solidFill>
              <a:schemeClr val="accent1"/>
            </a:solidFill>
          </a:ln>
        </p:spPr>
      </p:pic>
      <p:pic>
        <p:nvPicPr>
          <p:cNvPr id="13" name="Picture 12" descr="Filters menu">
            <a:extLst>
              <a:ext uri="{FF2B5EF4-FFF2-40B4-BE49-F238E27FC236}">
                <a16:creationId xmlns:a16="http://schemas.microsoft.com/office/drawing/2014/main" xmlns="" id="{FFB75293-96B7-461E-9BEA-5166B0623776}"/>
              </a:ext>
            </a:extLst>
          </p:cNvPr>
          <p:cNvPicPr>
            <a:picLocks noChangeAspect="1"/>
          </p:cNvPicPr>
          <p:nvPr/>
        </p:nvPicPr>
        <p:blipFill rotWithShape="1">
          <a:blip r:embed="rId5"/>
          <a:srcRect t="25714" b="1"/>
          <a:stretch/>
        </p:blipFill>
        <p:spPr>
          <a:xfrm>
            <a:off x="3919787" y="440096"/>
            <a:ext cx="7698535" cy="5298931"/>
          </a:xfrm>
          <a:prstGeom prst="rect">
            <a:avLst/>
          </a:prstGeom>
          <a:ln>
            <a:solidFill>
              <a:schemeClr val="accent1"/>
            </a:solidFill>
          </a:ln>
        </p:spPr>
      </p:pic>
      <p:sp>
        <p:nvSpPr>
          <p:cNvPr id="2" name="Title 1">
            <a:extLst>
              <a:ext uri="{FF2B5EF4-FFF2-40B4-BE49-F238E27FC236}">
                <a16:creationId xmlns:a16="http://schemas.microsoft.com/office/drawing/2014/main" xmlns="" id="{B44E9771-0AEB-4C48-BDC2-8F50A7C34EAC}"/>
              </a:ext>
            </a:extLst>
          </p:cNvPr>
          <p:cNvSpPr>
            <a:spLocks noGrp="1"/>
          </p:cNvSpPr>
          <p:nvPr>
            <p:ph type="title"/>
          </p:nvPr>
        </p:nvSpPr>
        <p:spPr>
          <a:xfrm>
            <a:off x="652895" y="876757"/>
            <a:ext cx="10515600" cy="711321"/>
          </a:xfrm>
        </p:spPr>
        <p:txBody>
          <a:bodyPr>
            <a:normAutofit fontScale="90000"/>
          </a:bodyPr>
          <a:lstStyle/>
          <a:p>
            <a:r>
              <a:rPr lang="en-US" dirty="0"/>
              <a:t>Filters</a:t>
            </a:r>
          </a:p>
        </p:txBody>
      </p:sp>
      <p:sp>
        <p:nvSpPr>
          <p:cNvPr id="3" name="Slide Number Placeholder 2">
            <a:extLst>
              <a:ext uri="{FF2B5EF4-FFF2-40B4-BE49-F238E27FC236}">
                <a16:creationId xmlns:a16="http://schemas.microsoft.com/office/drawing/2014/main" xmlns="" id="{713E6260-7B92-40DC-B2E1-EFA514C26FF2}"/>
              </a:ext>
            </a:extLst>
          </p:cNvPr>
          <p:cNvSpPr>
            <a:spLocks noGrp="1"/>
          </p:cNvSpPr>
          <p:nvPr>
            <p:ph type="sldNum" sz="quarter" idx="12"/>
          </p:nvPr>
        </p:nvSpPr>
        <p:spPr/>
        <p:txBody>
          <a:bodyPr/>
          <a:lstStyle/>
          <a:p>
            <a:fld id="{6F669CBC-9B50-4D77-B834-9E11F644C1C6}" type="slidenum">
              <a:rPr lang="en-US" smtClean="0"/>
              <a:t>46</a:t>
            </a:fld>
            <a:endParaRPr lang="en-US"/>
          </a:p>
        </p:txBody>
      </p:sp>
    </p:spTree>
    <p:custDataLst>
      <p:tags r:id="rId1"/>
    </p:custDataLst>
    <p:extLst>
      <p:ext uri="{BB962C8B-B14F-4D97-AF65-F5344CB8AC3E}">
        <p14:creationId xmlns:p14="http://schemas.microsoft.com/office/powerpoint/2010/main" val="1805363963"/>
      </p:ext>
    </p:extLst>
  </p:cSld>
  <p:clrMapOvr>
    <a:masterClrMapping/>
  </p:clrMapOvr>
  <mc:AlternateContent xmlns:mc="http://schemas.openxmlformats.org/markup-compatibility/2006" xmlns:p14="http://schemas.microsoft.com/office/powerpoint/2010/main">
    <mc:Choice Requires="p14">
      <p:transition spd="slow" p14:dur="2000" advTm="16230"/>
    </mc:Choice>
    <mc:Fallback xmlns="">
      <p:transition spd="slow" advTm="162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eate alert menu">
            <a:extLst>
              <a:ext uri="{FF2B5EF4-FFF2-40B4-BE49-F238E27FC236}">
                <a16:creationId xmlns:a16="http://schemas.microsoft.com/office/drawing/2014/main" xmlns="" id="{E00ABE00-4379-4F4E-BBD1-483835261C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59116" y="1121919"/>
            <a:ext cx="6458795" cy="4457572"/>
          </a:xfrm>
          <a:prstGeom prst="rect">
            <a:avLst/>
          </a:prstGeom>
          <a:ln>
            <a:solidFill>
              <a:schemeClr val="accent1"/>
            </a:solidFill>
          </a:ln>
        </p:spPr>
      </p:pic>
      <p:pic>
        <p:nvPicPr>
          <p:cNvPr id="4" name="Picture 3" descr="e-mail options">
            <a:extLst>
              <a:ext uri="{FF2B5EF4-FFF2-40B4-BE49-F238E27FC236}">
                <a16:creationId xmlns:a16="http://schemas.microsoft.com/office/drawing/2014/main" xmlns="" id="{ECC6E699-8281-4647-A0DB-C4157FD648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96242" y="1200214"/>
            <a:ext cx="3689263" cy="4457572"/>
          </a:xfrm>
          <a:prstGeom prst="rect">
            <a:avLst/>
          </a:prstGeom>
          <a:ln>
            <a:solidFill>
              <a:schemeClr val="accent1"/>
            </a:solidFill>
          </a:ln>
        </p:spPr>
      </p:pic>
      <p:sp>
        <p:nvSpPr>
          <p:cNvPr id="2" name="Title 1">
            <a:extLst>
              <a:ext uri="{FF2B5EF4-FFF2-40B4-BE49-F238E27FC236}">
                <a16:creationId xmlns:a16="http://schemas.microsoft.com/office/drawing/2014/main" xmlns="" id="{B44E9771-0AEB-4C48-BDC2-8F50A7C34EAC}"/>
              </a:ext>
            </a:extLst>
          </p:cNvPr>
          <p:cNvSpPr>
            <a:spLocks noGrp="1"/>
          </p:cNvSpPr>
          <p:nvPr>
            <p:ph type="title"/>
          </p:nvPr>
        </p:nvSpPr>
        <p:spPr>
          <a:xfrm>
            <a:off x="644247" y="942962"/>
            <a:ext cx="10515600" cy="711321"/>
          </a:xfrm>
        </p:spPr>
        <p:txBody>
          <a:bodyPr>
            <a:normAutofit fontScale="90000"/>
          </a:bodyPr>
          <a:lstStyle/>
          <a:p>
            <a:r>
              <a:rPr lang="en-US" dirty="0"/>
              <a:t>Create Alert</a:t>
            </a:r>
          </a:p>
        </p:txBody>
      </p:sp>
    </p:spTree>
    <p:custDataLst>
      <p:tags r:id="rId1"/>
    </p:custDataLst>
    <p:extLst>
      <p:ext uri="{BB962C8B-B14F-4D97-AF65-F5344CB8AC3E}">
        <p14:creationId xmlns:p14="http://schemas.microsoft.com/office/powerpoint/2010/main" val="263663450"/>
      </p:ext>
    </p:extLst>
  </p:cSld>
  <p:clrMapOvr>
    <a:masterClrMapping/>
  </p:clrMapOvr>
  <mc:AlternateContent xmlns:mc="http://schemas.openxmlformats.org/markup-compatibility/2006" xmlns:p14="http://schemas.microsoft.com/office/powerpoint/2010/main">
    <mc:Choice Requires="p14">
      <p:transition spd="slow" p14:dur="2000" advTm="11526"/>
    </mc:Choice>
    <mc:Fallback xmlns="">
      <p:transition spd="slow" advTm="115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arch builder">
            <a:extLst>
              <a:ext uri="{FF2B5EF4-FFF2-40B4-BE49-F238E27FC236}">
                <a16:creationId xmlns:a16="http://schemas.microsoft.com/office/drawing/2014/main" xmlns="" id="{CC3AC8AE-69B3-46DB-A301-89B2E7FEC7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13809" y="1731529"/>
            <a:ext cx="7454409" cy="3089569"/>
          </a:xfrm>
          <a:prstGeom prst="rect">
            <a:avLst/>
          </a:prstGeom>
          <a:ln>
            <a:solidFill>
              <a:schemeClr val="accent1"/>
            </a:solidFill>
          </a:ln>
        </p:spPr>
      </p:pic>
      <p:pic>
        <p:nvPicPr>
          <p:cNvPr id="6" name="Picture 5" descr="If you click on the All Fields button, this is a pulldown menu for choosing a specific field to search.">
            <a:extLst>
              <a:ext uri="{FF2B5EF4-FFF2-40B4-BE49-F238E27FC236}">
                <a16:creationId xmlns:a16="http://schemas.microsoft.com/office/drawing/2014/main" xmlns="" id="{2882FFAA-C396-458B-B280-B2BA3AD0A90B}"/>
              </a:ext>
            </a:extLst>
          </p:cNvPr>
          <p:cNvPicPr>
            <a:picLocks noChangeAspect="1"/>
          </p:cNvPicPr>
          <p:nvPr/>
        </p:nvPicPr>
        <p:blipFill>
          <a:blip r:embed="rId4"/>
          <a:stretch>
            <a:fillRect/>
          </a:stretch>
        </p:blipFill>
        <p:spPr>
          <a:xfrm>
            <a:off x="4104264" y="3076832"/>
            <a:ext cx="1888763" cy="3395184"/>
          </a:xfrm>
          <a:prstGeom prst="rect">
            <a:avLst/>
          </a:prstGeom>
        </p:spPr>
      </p:pic>
      <p:sp>
        <p:nvSpPr>
          <p:cNvPr id="8" name="TextBox 7" descr="The advanced search page has a search box, and also a larger ">
            <a:extLst>
              <a:ext uri="{FF2B5EF4-FFF2-40B4-BE49-F238E27FC236}">
                <a16:creationId xmlns:a16="http://schemas.microsoft.com/office/drawing/2014/main" xmlns="" id="{82CCC585-91C1-4A25-A780-AEDB8B71CA2E}"/>
              </a:ext>
            </a:extLst>
          </p:cNvPr>
          <p:cNvSpPr txBox="1"/>
          <p:nvPr/>
        </p:nvSpPr>
        <p:spPr>
          <a:xfrm>
            <a:off x="640405" y="2846461"/>
            <a:ext cx="2967864" cy="236988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mj-lt"/>
              </a:rPr>
              <a:t>Search specific fields</a:t>
            </a:r>
          </a:p>
          <a:p>
            <a:pPr marL="342900" indent="-342900">
              <a:buFont typeface="Arial" panose="020B0604020202020204" pitchFamily="34" charset="0"/>
              <a:buChar char="•"/>
            </a:pPr>
            <a:r>
              <a:rPr lang="en-US" sz="2400" dirty="0">
                <a:latin typeface="+mj-lt"/>
              </a:rPr>
              <a:t>Show index</a:t>
            </a:r>
          </a:p>
          <a:p>
            <a:pPr marL="342900" indent="-342900">
              <a:buFont typeface="Arial" panose="020B0604020202020204" pitchFamily="34" charset="0"/>
              <a:buChar char="•"/>
            </a:pPr>
            <a:r>
              <a:rPr lang="en-US" sz="2400" dirty="0">
                <a:latin typeface="+mj-lt"/>
              </a:rPr>
              <a:t>Build complex searches</a:t>
            </a:r>
          </a:p>
          <a:p>
            <a:pPr marL="285750" indent="-285750">
              <a:buFont typeface="Arial" panose="020B0604020202020204" pitchFamily="34" charset="0"/>
              <a:buChar char="•"/>
            </a:pPr>
            <a:endParaRPr lang="en-US" sz="2800" dirty="0"/>
          </a:p>
        </p:txBody>
      </p:sp>
      <p:sp>
        <p:nvSpPr>
          <p:cNvPr id="2" name="Title 1">
            <a:extLst>
              <a:ext uri="{FF2B5EF4-FFF2-40B4-BE49-F238E27FC236}">
                <a16:creationId xmlns:a16="http://schemas.microsoft.com/office/drawing/2014/main" xmlns="" id="{B44E9771-0AEB-4C48-BDC2-8F50A7C34EAC}"/>
              </a:ext>
            </a:extLst>
          </p:cNvPr>
          <p:cNvSpPr>
            <a:spLocks noGrp="1"/>
          </p:cNvSpPr>
          <p:nvPr>
            <p:ph type="title"/>
          </p:nvPr>
        </p:nvSpPr>
        <p:spPr>
          <a:xfrm>
            <a:off x="640405" y="753229"/>
            <a:ext cx="10515600" cy="711321"/>
          </a:xfrm>
        </p:spPr>
        <p:txBody>
          <a:bodyPr>
            <a:normAutofit fontScale="90000"/>
          </a:bodyPr>
          <a:lstStyle/>
          <a:p>
            <a:r>
              <a:rPr lang="en-US" dirty="0"/>
              <a:t>Advanced Search and History</a:t>
            </a:r>
          </a:p>
        </p:txBody>
      </p:sp>
    </p:spTree>
    <p:extLst>
      <p:ext uri="{BB962C8B-B14F-4D97-AF65-F5344CB8AC3E}">
        <p14:creationId xmlns:p14="http://schemas.microsoft.com/office/powerpoint/2010/main" val="2427437046"/>
      </p:ext>
    </p:extLst>
  </p:cSld>
  <p:clrMapOvr>
    <a:masterClrMapping/>
  </p:clrMapOvr>
  <mc:AlternateContent xmlns:mc="http://schemas.openxmlformats.org/markup-compatibility/2006" xmlns:p14="http://schemas.microsoft.com/office/powerpoint/2010/main">
    <mc:Choice Requires="p14">
      <p:transition spd="slow" p14:dur="2000" advTm="13051"/>
    </mc:Choice>
    <mc:Fallback xmlns="">
      <p:transition spd="slow" advTm="13051"/>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2313434"/>
            <a:ext cx="8946541" cy="3934967"/>
          </a:xfrm>
        </p:spPr>
        <p:txBody>
          <a:bodyPr>
            <a:normAutofit/>
          </a:bodyPr>
          <a:lstStyle/>
          <a:p>
            <a:r>
              <a:rPr lang="en-US" sz="3200" dirty="0" smtClean="0"/>
              <a:t>PubMed </a:t>
            </a:r>
            <a:r>
              <a:rPr lang="en-US" sz="3200" dirty="0"/>
              <a:t>search must be done in two ways and then the results must be </a:t>
            </a:r>
            <a:r>
              <a:rPr lang="en-US" sz="3200" dirty="0" smtClean="0"/>
              <a:t>combined:</a:t>
            </a:r>
          </a:p>
          <a:p>
            <a:pPr algn="ctr"/>
            <a:r>
              <a:rPr lang="en-US" sz="3200" b="1" dirty="0" smtClean="0">
                <a:solidFill>
                  <a:srgbClr val="FFC000"/>
                </a:solidFill>
              </a:rPr>
              <a:t>A. Advanced Search</a:t>
            </a:r>
          </a:p>
          <a:p>
            <a:pPr algn="ctr"/>
            <a:r>
              <a:rPr lang="en-US" sz="3200" b="1" dirty="0" smtClean="0">
                <a:solidFill>
                  <a:srgbClr val="FFC000"/>
                </a:solidFill>
              </a:rPr>
              <a:t>B. Mesh Search</a:t>
            </a:r>
          </a:p>
          <a:p>
            <a:pPr algn="ctr"/>
            <a:r>
              <a:rPr lang="en-US" sz="3200" b="1" dirty="0" smtClean="0">
                <a:solidFill>
                  <a:srgbClr val="FFC000"/>
                </a:solidFill>
              </a:rPr>
              <a:t>Combine A and B: A OR B</a:t>
            </a:r>
            <a:endParaRPr lang="en-US" sz="3200" b="1" dirty="0">
              <a:solidFill>
                <a:srgbClr val="FFC000"/>
              </a:solidFill>
            </a:endParaRPr>
          </a:p>
        </p:txBody>
      </p:sp>
    </p:spTree>
    <p:extLst>
      <p:ext uri="{BB962C8B-B14F-4D97-AF65-F5344CB8AC3E}">
        <p14:creationId xmlns:p14="http://schemas.microsoft.com/office/powerpoint/2010/main" val="1806844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438489" y="817774"/>
            <a:ext cx="6115051" cy="990600"/>
          </a:xfrm>
        </p:spPr>
        <p:txBody>
          <a:bodyPr/>
          <a:lstStyle/>
          <a:p>
            <a:pPr eaLnBrk="1" hangingPunct="1"/>
            <a:r>
              <a:rPr lang="en-US" dirty="0" smtClean="0">
                <a:solidFill>
                  <a:schemeClr val="tx1"/>
                </a:solidFill>
              </a:rPr>
              <a:t>Boolean Operators</a:t>
            </a:r>
          </a:p>
        </p:txBody>
      </p:sp>
      <p:sp>
        <p:nvSpPr>
          <p:cNvPr id="22531" name="Rectangle 3"/>
          <p:cNvSpPr>
            <a:spLocks noGrp="1" noChangeArrowheads="1"/>
          </p:cNvSpPr>
          <p:nvPr>
            <p:ph idx="1"/>
          </p:nvPr>
        </p:nvSpPr>
        <p:spPr>
          <a:xfrm>
            <a:off x="832104" y="2233534"/>
            <a:ext cx="9582912" cy="4624466"/>
          </a:xfrm>
        </p:spPr>
        <p:txBody>
          <a:bodyPr>
            <a:normAutofit/>
          </a:bodyPr>
          <a:lstStyle/>
          <a:p>
            <a:pPr>
              <a:buNone/>
            </a:pPr>
            <a:r>
              <a:rPr lang="en-US" sz="2800" dirty="0">
                <a:solidFill>
                  <a:prstClr val="white"/>
                </a:solidFill>
              </a:rPr>
              <a:t>British mathematician named George Boole (1815-1864)</a:t>
            </a:r>
            <a:endParaRPr lang="en-US" sz="2800" dirty="0" smtClean="0"/>
          </a:p>
          <a:p>
            <a:pPr algn="l" rtl="0" eaLnBrk="1" hangingPunct="1">
              <a:buFont typeface="Wingdings" panose="05000000000000000000" pitchFamily="2" charset="2"/>
              <a:buNone/>
            </a:pPr>
            <a:r>
              <a:rPr lang="en-US" sz="2800" dirty="0" smtClean="0"/>
              <a:t>Standard </a:t>
            </a:r>
            <a:r>
              <a:rPr lang="en-US" sz="2800" dirty="0"/>
              <a:t>Boolean Logic for database searching uses 3 relationships among search terms.</a:t>
            </a:r>
          </a:p>
          <a:p>
            <a:pPr algn="ctr" rtl="0" eaLnBrk="1" hangingPunct="1">
              <a:buFont typeface="Wingdings" panose="05000000000000000000" pitchFamily="2" charset="2"/>
              <a:buNone/>
            </a:pPr>
            <a:r>
              <a:rPr lang="en-US" sz="2800" b="1" dirty="0">
                <a:solidFill>
                  <a:srgbClr val="FFFF00"/>
                </a:solidFill>
              </a:rPr>
              <a:t>AND</a:t>
            </a:r>
          </a:p>
          <a:p>
            <a:pPr algn="ctr" rtl="0" eaLnBrk="1" hangingPunct="1">
              <a:buFont typeface="Wingdings" panose="05000000000000000000" pitchFamily="2" charset="2"/>
              <a:buNone/>
            </a:pPr>
            <a:r>
              <a:rPr lang="en-US" sz="2800" b="1" dirty="0">
                <a:solidFill>
                  <a:srgbClr val="FFFF00"/>
                </a:solidFill>
              </a:rPr>
              <a:t>OR </a:t>
            </a:r>
          </a:p>
          <a:p>
            <a:pPr algn="ctr" rtl="0" eaLnBrk="1" hangingPunct="1">
              <a:buFont typeface="Wingdings" panose="05000000000000000000" pitchFamily="2" charset="2"/>
              <a:buNone/>
            </a:pPr>
            <a:r>
              <a:rPr lang="en-US" sz="2800" b="1" dirty="0">
                <a:solidFill>
                  <a:srgbClr val="FFFF00"/>
                </a:solidFill>
              </a:rPr>
              <a:t>NOT</a:t>
            </a:r>
          </a:p>
          <a:p>
            <a:pPr algn="l" rtl="0" eaLnBrk="1" hangingPunct="1">
              <a:buFont typeface="Wingdings" panose="05000000000000000000" pitchFamily="2" charset="2"/>
              <a:buNone/>
            </a:pPr>
            <a:r>
              <a:rPr lang="en-US" sz="2800" dirty="0"/>
              <a:t>It is both simple and powerful.</a:t>
            </a:r>
          </a:p>
        </p:txBody>
      </p:sp>
    </p:spTree>
    <p:extLst>
      <p:ext uri="{BB962C8B-B14F-4D97-AF65-F5344CB8AC3E}">
        <p14:creationId xmlns:p14="http://schemas.microsoft.com/office/powerpoint/2010/main" val="1620601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6929" y="552309"/>
            <a:ext cx="10299468" cy="5696090"/>
          </a:xfrm>
          <a:prstGeom prst="rect">
            <a:avLst/>
          </a:prstGeom>
        </p:spPr>
      </p:pic>
      <p:sp>
        <p:nvSpPr>
          <p:cNvPr id="5" name="Line Callout 2 (Border and Accent Bar) 4"/>
          <p:cNvSpPr/>
          <p:nvPr/>
        </p:nvSpPr>
        <p:spPr>
          <a:xfrm>
            <a:off x="3931920" y="3685032"/>
            <a:ext cx="2587752" cy="393192"/>
          </a:xfrm>
          <a:prstGeom prst="accentBorderCallout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ln w="13462">
                  <a:solidFill>
                    <a:prstClr val="black"/>
                  </a:solidFill>
                  <a:prstDash val="solid"/>
                </a:ln>
                <a:solidFill>
                  <a:prstClr val="white">
                    <a:lumMod val="85000"/>
                    <a:lumOff val="15000"/>
                  </a:prstClr>
                </a:solidFill>
                <a:effectLst>
                  <a:outerShdw dist="38100" dir="2700000" algn="bl" rotWithShape="0">
                    <a:srgbClr val="4BACC6"/>
                  </a:outerShdw>
                </a:effectLst>
              </a:rPr>
              <a:t>Advanced Search</a:t>
            </a:r>
            <a:endParaRPr lang="en-US" b="1" dirty="0">
              <a:ln w="13462">
                <a:solidFill>
                  <a:prstClr val="black"/>
                </a:solidFill>
                <a:prstDash val="solid"/>
              </a:ln>
              <a:solidFill>
                <a:prstClr val="white">
                  <a:lumMod val="85000"/>
                  <a:lumOff val="15000"/>
                </a:prstClr>
              </a:solidFill>
              <a:effectLst>
                <a:outerShdw dist="38100" dir="2700000" algn="bl" rotWithShape="0">
                  <a:srgbClr val="4BACC6"/>
                </a:outerShdw>
              </a:effectLst>
            </a:endParaRPr>
          </a:p>
        </p:txBody>
      </p:sp>
    </p:spTree>
    <p:extLst>
      <p:ext uri="{BB962C8B-B14F-4D97-AF65-F5344CB8AC3E}">
        <p14:creationId xmlns:p14="http://schemas.microsoft.com/office/powerpoint/2010/main" val="2051843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8720" y="781902"/>
            <a:ext cx="10143744" cy="5705856"/>
          </a:xfrm>
          <a:prstGeom prst="rect">
            <a:avLst/>
          </a:prstGeom>
        </p:spPr>
      </p:pic>
      <p:sp>
        <p:nvSpPr>
          <p:cNvPr id="5" name="Line Callout 2 (Border and Accent Bar) 4"/>
          <p:cNvSpPr/>
          <p:nvPr/>
        </p:nvSpPr>
        <p:spPr>
          <a:xfrm>
            <a:off x="5422392" y="2281518"/>
            <a:ext cx="3355848" cy="964602"/>
          </a:xfrm>
          <a:prstGeom prst="accentBorder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Use Title/Abstract field</a:t>
            </a:r>
            <a:endParaRPr lang="en-US" dirty="0">
              <a:solidFill>
                <a:prstClr val="white"/>
              </a:solidFill>
            </a:endParaRPr>
          </a:p>
        </p:txBody>
      </p:sp>
    </p:spTree>
    <p:extLst>
      <p:ext uri="{BB962C8B-B14F-4D97-AF65-F5344CB8AC3E}">
        <p14:creationId xmlns:p14="http://schemas.microsoft.com/office/powerpoint/2010/main" val="2163225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a:cs typeface="B Zar" panose="00000400000000000000" pitchFamily="2" charset="-78"/>
              </a:rPr>
              <a:t>How to use Mesh</a:t>
            </a:r>
          </a:p>
        </p:txBody>
      </p:sp>
      <p:pic>
        <p:nvPicPr>
          <p:cNvPr id="5" name="Content Placeholder 4"/>
          <p:cNvPicPr>
            <a:picLocks noGrp="1" noChangeAspect="1"/>
          </p:cNvPicPr>
          <p:nvPr>
            <p:ph idx="1"/>
          </p:nvPr>
        </p:nvPicPr>
        <p:blipFill>
          <a:blip r:embed="rId2"/>
          <a:stretch>
            <a:fillRect/>
          </a:stretch>
        </p:blipFill>
        <p:spPr>
          <a:xfrm>
            <a:off x="2077139" y="1600200"/>
            <a:ext cx="8037721" cy="4708525"/>
          </a:xfrm>
          <a:prstGeom prst="rect">
            <a:avLst/>
          </a:prstGeom>
        </p:spPr>
      </p:pic>
      <p:sp>
        <p:nvSpPr>
          <p:cNvPr id="6" name="Line Callout 2 (Border and Accent Bar) 5"/>
          <p:cNvSpPr/>
          <p:nvPr/>
        </p:nvSpPr>
        <p:spPr>
          <a:xfrm>
            <a:off x="8156448" y="4663440"/>
            <a:ext cx="1234440" cy="237744"/>
          </a:xfrm>
          <a:prstGeom prst="accentBorderCallout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4791456" y="4681728"/>
            <a:ext cx="2761488" cy="630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cs typeface="B Zar" panose="00000400000000000000" pitchFamily="2" charset="-78"/>
              </a:rPr>
              <a:t>Select the </a:t>
            </a:r>
            <a:r>
              <a:rPr lang="en-US" b="1" dirty="0" smtClean="0">
                <a:solidFill>
                  <a:prstClr val="white"/>
                </a:solidFill>
                <a:cs typeface="B Zar" panose="00000400000000000000" pitchFamily="2" charset="-78"/>
              </a:rPr>
              <a:t>Mesh </a:t>
            </a:r>
            <a:r>
              <a:rPr lang="en-US" b="1" dirty="0">
                <a:solidFill>
                  <a:prstClr val="white"/>
                </a:solidFill>
                <a:cs typeface="B Zar" panose="00000400000000000000" pitchFamily="2" charset="-78"/>
              </a:rPr>
              <a:t>via </a:t>
            </a:r>
            <a:r>
              <a:rPr lang="en-US" b="1" dirty="0" smtClean="0">
                <a:solidFill>
                  <a:prstClr val="white"/>
                </a:solidFill>
                <a:cs typeface="B Zar" panose="00000400000000000000" pitchFamily="2" charset="-78"/>
              </a:rPr>
              <a:t>this link</a:t>
            </a:r>
            <a:endParaRPr lang="en-US" b="1" dirty="0">
              <a:solidFill>
                <a:prstClr val="white"/>
              </a:solidFill>
              <a:cs typeface="B Zar" panose="00000400000000000000" pitchFamily="2" charset="-78"/>
            </a:endParaRPr>
          </a:p>
        </p:txBody>
      </p:sp>
    </p:spTree>
    <p:extLst>
      <p:ext uri="{BB962C8B-B14F-4D97-AF65-F5344CB8AC3E}">
        <p14:creationId xmlns:p14="http://schemas.microsoft.com/office/powerpoint/2010/main" val="1297961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stretch>
            <a:fillRect/>
          </a:stretch>
        </p:blipFill>
        <p:spPr>
          <a:xfrm>
            <a:off x="1997075" y="804863"/>
            <a:ext cx="10194925" cy="5661025"/>
          </a:xfrm>
          <a:prstGeom prst="rect">
            <a:avLst/>
          </a:prstGeom>
        </p:spPr>
      </p:pic>
      <p:sp>
        <p:nvSpPr>
          <p:cNvPr id="6" name="Line Callout 2 (Border and Accent Bar) 5"/>
          <p:cNvSpPr/>
          <p:nvPr/>
        </p:nvSpPr>
        <p:spPr>
          <a:xfrm>
            <a:off x="3648456" y="1115568"/>
            <a:ext cx="813816" cy="329184"/>
          </a:xfrm>
          <a:prstGeom prst="accentBorderCallout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1508760" y="1444752"/>
            <a:ext cx="1792224" cy="6309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cs typeface="B Zar" panose="00000400000000000000" pitchFamily="2" charset="-78"/>
              </a:rPr>
              <a:t>Type your concepts</a:t>
            </a:r>
            <a:endParaRPr lang="en-US" b="1" dirty="0">
              <a:solidFill>
                <a:prstClr val="white"/>
              </a:solidFill>
              <a:cs typeface="B Zar" panose="00000400000000000000" pitchFamily="2" charset="-78"/>
            </a:endParaRPr>
          </a:p>
        </p:txBody>
      </p:sp>
    </p:spTree>
    <p:extLst>
      <p:ext uri="{BB962C8B-B14F-4D97-AF65-F5344CB8AC3E}">
        <p14:creationId xmlns:p14="http://schemas.microsoft.com/office/powerpoint/2010/main" val="499979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stretch>
            <a:fillRect/>
          </a:stretch>
        </p:blipFill>
        <p:spPr>
          <a:xfrm>
            <a:off x="0" y="627063"/>
            <a:ext cx="9648825" cy="5842000"/>
          </a:xfrm>
          <a:prstGeom prst="rect">
            <a:avLst/>
          </a:prstGeom>
        </p:spPr>
      </p:pic>
      <p:sp>
        <p:nvSpPr>
          <p:cNvPr id="6" name="Line Callout 2 (Border and Accent Bar) 5"/>
          <p:cNvSpPr/>
          <p:nvPr/>
        </p:nvSpPr>
        <p:spPr>
          <a:xfrm>
            <a:off x="1572768" y="3621024"/>
            <a:ext cx="1389888" cy="475488"/>
          </a:xfrm>
          <a:prstGeom prst="accentBorderCallout2">
            <a:avLst>
              <a:gd name="adj1" fmla="val 3365"/>
              <a:gd name="adj2" fmla="val 102193"/>
              <a:gd name="adj3" fmla="val 11058"/>
              <a:gd name="adj4" fmla="val 103070"/>
              <a:gd name="adj5" fmla="val -108654"/>
              <a:gd name="adj6" fmla="val 192149"/>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4288535" y="2578608"/>
            <a:ext cx="3063240" cy="64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cs typeface="B Zar" panose="00000400000000000000" pitchFamily="2" charset="-78"/>
              </a:rPr>
              <a:t>Selection preferred terms</a:t>
            </a:r>
            <a:endParaRPr lang="en-US" b="1" dirty="0">
              <a:solidFill>
                <a:prstClr val="white"/>
              </a:solidFill>
              <a:cs typeface="B Zar" panose="00000400000000000000" pitchFamily="2" charset="-78"/>
            </a:endParaRPr>
          </a:p>
        </p:txBody>
      </p:sp>
    </p:spTree>
    <p:extLst>
      <p:ext uri="{BB962C8B-B14F-4D97-AF65-F5344CB8AC3E}">
        <p14:creationId xmlns:p14="http://schemas.microsoft.com/office/powerpoint/2010/main" val="200108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stretch>
            <a:fillRect/>
          </a:stretch>
        </p:blipFill>
        <p:spPr>
          <a:xfrm>
            <a:off x="1936750" y="849313"/>
            <a:ext cx="10255250" cy="5316537"/>
          </a:xfrm>
          <a:prstGeom prst="rect">
            <a:avLst/>
          </a:prstGeom>
        </p:spPr>
      </p:pic>
      <p:sp>
        <p:nvSpPr>
          <p:cNvPr id="6" name="Line Callout 2 (Border and Accent Bar) 5"/>
          <p:cNvSpPr/>
          <p:nvPr/>
        </p:nvSpPr>
        <p:spPr>
          <a:xfrm>
            <a:off x="8554467" y="1106424"/>
            <a:ext cx="2788920" cy="2066544"/>
          </a:xfrm>
          <a:prstGeom prst="accentBorderCallout2">
            <a:avLst>
              <a:gd name="adj1" fmla="val 18750"/>
              <a:gd name="adj2" fmla="val -8333"/>
              <a:gd name="adj3" fmla="val 18750"/>
              <a:gd name="adj4" fmla="val -16667"/>
              <a:gd name="adj5" fmla="val 55863"/>
              <a:gd name="adj6" fmla="val -52896"/>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ounded Rectangle 6"/>
          <p:cNvSpPr/>
          <p:nvPr/>
        </p:nvSpPr>
        <p:spPr>
          <a:xfrm>
            <a:off x="2093976" y="1773936"/>
            <a:ext cx="4965192" cy="11155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white"/>
                </a:solidFill>
                <a:cs typeface="B Zar" panose="00000400000000000000" pitchFamily="2" charset="-78"/>
              </a:rPr>
              <a:t>Add the word (title) to the search box and run the search</a:t>
            </a:r>
            <a:endParaRPr lang="en-US" b="1" dirty="0">
              <a:solidFill>
                <a:prstClr val="white"/>
              </a:solidFill>
              <a:cs typeface="B Zar" panose="00000400000000000000" pitchFamily="2" charset="-78"/>
            </a:endParaRPr>
          </a:p>
        </p:txBody>
      </p:sp>
    </p:spTree>
    <p:extLst>
      <p:ext uri="{BB962C8B-B14F-4D97-AF65-F5344CB8AC3E}">
        <p14:creationId xmlns:p14="http://schemas.microsoft.com/office/powerpoint/2010/main" val="3812411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547" y="621792"/>
            <a:ext cx="11798907" cy="6172200"/>
          </a:xfrm>
          <a:prstGeom prst="rect">
            <a:avLst/>
          </a:prstGeom>
        </p:spPr>
      </p:pic>
    </p:spTree>
    <p:extLst>
      <p:ext uri="{BB962C8B-B14F-4D97-AF65-F5344CB8AC3E}">
        <p14:creationId xmlns:p14="http://schemas.microsoft.com/office/powerpoint/2010/main" val="182922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6041" y="753228"/>
            <a:ext cx="10631424" cy="5980176"/>
          </a:xfrm>
          <a:prstGeom prst="rect">
            <a:avLst/>
          </a:prstGeom>
        </p:spPr>
      </p:pic>
      <p:sp>
        <p:nvSpPr>
          <p:cNvPr id="5" name="Line Callout 2 (Border and Accent Bar) 4"/>
          <p:cNvSpPr/>
          <p:nvPr/>
        </p:nvSpPr>
        <p:spPr>
          <a:xfrm>
            <a:off x="6316543" y="3072384"/>
            <a:ext cx="4023360" cy="868680"/>
          </a:xfrm>
          <a:prstGeom prst="accentBorderCallout2">
            <a:avLst>
              <a:gd name="adj1" fmla="val 18750"/>
              <a:gd name="adj2" fmla="val -8333"/>
              <a:gd name="adj3" fmla="val 18750"/>
              <a:gd name="adj4" fmla="val -16667"/>
              <a:gd name="adj5" fmla="val 197763"/>
              <a:gd name="adj6" fmla="val -471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Using OR operator</a:t>
            </a:r>
            <a:r>
              <a:rPr lang="en-US" dirty="0">
                <a:solidFill>
                  <a:prstClr val="white"/>
                </a:solidFill>
              </a:rPr>
              <a:t>, combine </a:t>
            </a:r>
            <a:r>
              <a:rPr lang="en-US" dirty="0" smtClean="0">
                <a:solidFill>
                  <a:prstClr val="white"/>
                </a:solidFill>
              </a:rPr>
              <a:t>mesh </a:t>
            </a:r>
            <a:r>
              <a:rPr lang="en-US" dirty="0">
                <a:solidFill>
                  <a:prstClr val="white"/>
                </a:solidFill>
              </a:rPr>
              <a:t>search results with advanced </a:t>
            </a:r>
            <a:r>
              <a:rPr lang="en-US" dirty="0" smtClean="0">
                <a:solidFill>
                  <a:prstClr val="white"/>
                </a:solidFill>
              </a:rPr>
              <a:t>search results.</a:t>
            </a:r>
            <a:endParaRPr lang="en-US" dirty="0">
              <a:solidFill>
                <a:prstClr val="white"/>
              </a:solidFill>
            </a:endParaRPr>
          </a:p>
        </p:txBody>
      </p:sp>
    </p:spTree>
    <p:extLst>
      <p:ext uri="{BB962C8B-B14F-4D97-AF65-F5344CB8AC3E}">
        <p14:creationId xmlns:p14="http://schemas.microsoft.com/office/powerpoint/2010/main" val="2953353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1" y="650866"/>
            <a:ext cx="10171160" cy="5941958"/>
          </a:xfrm>
          <a:prstGeom prst="rect">
            <a:avLst/>
          </a:prstGeom>
        </p:spPr>
      </p:pic>
      <p:sp>
        <p:nvSpPr>
          <p:cNvPr id="5" name="Line Callout 2 (Border and Accent Bar) 4"/>
          <p:cNvSpPr/>
          <p:nvPr/>
        </p:nvSpPr>
        <p:spPr>
          <a:xfrm>
            <a:off x="6748272" y="2478024"/>
            <a:ext cx="3639312" cy="996696"/>
          </a:xfrm>
          <a:prstGeom prst="accentBorderCallout2">
            <a:avLst>
              <a:gd name="adj1" fmla="val 18750"/>
              <a:gd name="adj2" fmla="val -8333"/>
              <a:gd name="adj3" fmla="val 18750"/>
              <a:gd name="adj4" fmla="val -16667"/>
              <a:gd name="adj5" fmla="val 32683"/>
              <a:gd name="adj6" fmla="val -250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Export results using Send to</a:t>
            </a:r>
            <a:endParaRPr lang="en-US" dirty="0">
              <a:solidFill>
                <a:prstClr val="white"/>
              </a:solidFill>
            </a:endParaRPr>
          </a:p>
        </p:txBody>
      </p:sp>
    </p:spTree>
    <p:extLst>
      <p:ext uri="{BB962C8B-B14F-4D97-AF65-F5344CB8AC3E}">
        <p14:creationId xmlns:p14="http://schemas.microsoft.com/office/powerpoint/2010/main" val="2252392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story and Search details">
            <a:extLst>
              <a:ext uri="{FF2B5EF4-FFF2-40B4-BE49-F238E27FC236}">
                <a16:creationId xmlns:a16="http://schemas.microsoft.com/office/drawing/2014/main" xmlns="" id="{5986499E-860F-4737-8B27-390633478792}"/>
              </a:ext>
            </a:extLst>
          </p:cNvPr>
          <p:cNvPicPr>
            <a:picLocks noChangeAspect="1"/>
          </p:cNvPicPr>
          <p:nvPr/>
        </p:nvPicPr>
        <p:blipFill>
          <a:blip r:embed="rId4"/>
          <a:stretch>
            <a:fillRect/>
          </a:stretch>
        </p:blipFill>
        <p:spPr>
          <a:xfrm>
            <a:off x="5028971" y="3159151"/>
            <a:ext cx="6854636" cy="3057143"/>
          </a:xfrm>
          <a:prstGeom prst="rect">
            <a:avLst/>
          </a:prstGeom>
          <a:ln>
            <a:solidFill>
              <a:schemeClr val="accent1"/>
            </a:solidFill>
          </a:ln>
        </p:spPr>
      </p:pic>
      <p:cxnSp>
        <p:nvCxnSpPr>
          <p:cNvPr id="9" name="Straight Arrow Connector 8" descr="Click on the gear symbol to change the display from summary to abstract.">
            <a:extLst>
              <a:ext uri="{FF2B5EF4-FFF2-40B4-BE49-F238E27FC236}">
                <a16:creationId xmlns:a16="http://schemas.microsoft.com/office/drawing/2014/main" xmlns="" id="{6840AD82-F4A1-4704-AB54-B26605424695}"/>
              </a:ext>
            </a:extLst>
          </p:cNvPr>
          <p:cNvCxnSpPr>
            <a:cxnSpLocks/>
          </p:cNvCxnSpPr>
          <p:nvPr/>
        </p:nvCxnSpPr>
        <p:spPr>
          <a:xfrm>
            <a:off x="6400191" y="2223737"/>
            <a:ext cx="0" cy="815704"/>
          </a:xfrm>
          <a:prstGeom prst="straightConnector1">
            <a:avLst/>
          </a:prstGeom>
          <a:ln w="47625">
            <a:solidFill>
              <a:schemeClr val="accent4">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55F770D7-49DD-4212-9F80-9BF62C5B5B0F}"/>
              </a:ext>
            </a:extLst>
          </p:cNvPr>
          <p:cNvSpPr/>
          <p:nvPr/>
        </p:nvSpPr>
        <p:spPr>
          <a:xfrm>
            <a:off x="304191" y="5023886"/>
            <a:ext cx="6096000" cy="1138773"/>
          </a:xfrm>
          <a:prstGeom prst="rect">
            <a:avLst/>
          </a:prstGeom>
        </p:spPr>
        <p:txBody>
          <a:bodyPr>
            <a:spAutoFit/>
          </a:bodyPr>
          <a:lstStyle/>
          <a:p>
            <a:pPr marL="342900" indent="-342900">
              <a:buFont typeface="Arial" panose="020B0604020202020204" pitchFamily="34" charset="0"/>
              <a:buChar char="•"/>
            </a:pPr>
            <a:r>
              <a:rPr lang="en-US" sz="2400" dirty="0">
                <a:solidFill>
                  <a:srgbClr val="616265"/>
                </a:solidFill>
                <a:latin typeface="+mj-lt"/>
              </a:rPr>
              <a:t>View search details</a:t>
            </a:r>
          </a:p>
          <a:p>
            <a:pPr marL="342900" indent="-342900">
              <a:buFont typeface="Arial" panose="020B0604020202020204" pitchFamily="34" charset="0"/>
              <a:buChar char="•"/>
            </a:pPr>
            <a:r>
              <a:rPr lang="en-US" sz="2400" dirty="0">
                <a:solidFill>
                  <a:srgbClr val="616265"/>
                </a:solidFill>
                <a:latin typeface="+mj-lt"/>
              </a:rPr>
              <a:t>Download Search History </a:t>
            </a:r>
          </a:p>
          <a:p>
            <a:pPr marL="342900" indent="-342900">
              <a:buFont typeface="Arial" panose="020B0604020202020204" pitchFamily="34" charset="0"/>
              <a:buChar char="•"/>
            </a:pPr>
            <a:endParaRPr lang="en-US" sz="2000" dirty="0">
              <a:solidFill>
                <a:srgbClr val="616265"/>
              </a:solidFill>
            </a:endParaRPr>
          </a:p>
        </p:txBody>
      </p:sp>
      <p:sp>
        <p:nvSpPr>
          <p:cNvPr id="7" name="Rectangle 6">
            <a:extLst>
              <a:ext uri="{FF2B5EF4-FFF2-40B4-BE49-F238E27FC236}">
                <a16:creationId xmlns:a16="http://schemas.microsoft.com/office/drawing/2014/main" xmlns="" id="{2314BD78-EDF4-4129-A6DB-BA3E61965B5E}"/>
              </a:ext>
            </a:extLst>
          </p:cNvPr>
          <p:cNvSpPr/>
          <p:nvPr/>
        </p:nvSpPr>
        <p:spPr>
          <a:xfrm>
            <a:off x="304189" y="2915054"/>
            <a:ext cx="5082219" cy="2246769"/>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616265"/>
                </a:solidFill>
                <a:latin typeface="+mj-lt"/>
              </a:rPr>
              <a:t>View and Download search history</a:t>
            </a:r>
          </a:p>
          <a:p>
            <a:pPr marL="342900" indent="-342900">
              <a:buFont typeface="Arial" panose="020B0604020202020204" pitchFamily="34" charset="0"/>
              <a:buChar char="•"/>
            </a:pPr>
            <a:r>
              <a:rPr lang="en-US" sz="2400" dirty="0">
                <a:solidFill>
                  <a:srgbClr val="616265"/>
                </a:solidFill>
                <a:latin typeface="+mj-lt"/>
              </a:rPr>
              <a:t>Compare results of various searches</a:t>
            </a:r>
          </a:p>
          <a:p>
            <a:pPr marL="342900" indent="-342900">
              <a:buFont typeface="Arial" panose="020B0604020202020204" pitchFamily="34" charset="0"/>
              <a:buChar char="•"/>
            </a:pPr>
            <a:r>
              <a:rPr lang="en-US" sz="2400" dirty="0">
                <a:solidFill>
                  <a:srgbClr val="616265"/>
                </a:solidFill>
                <a:latin typeface="+mj-lt"/>
              </a:rPr>
              <a:t>Combine previous searches</a:t>
            </a:r>
          </a:p>
          <a:p>
            <a:pPr marL="342900" indent="-342900">
              <a:buFont typeface="Arial" panose="020B0604020202020204" pitchFamily="34" charset="0"/>
              <a:buChar char="•"/>
            </a:pPr>
            <a:endParaRPr lang="en-US" sz="2000" dirty="0"/>
          </a:p>
        </p:txBody>
      </p:sp>
      <p:sp>
        <p:nvSpPr>
          <p:cNvPr id="2" name="Title 1">
            <a:extLst>
              <a:ext uri="{FF2B5EF4-FFF2-40B4-BE49-F238E27FC236}">
                <a16:creationId xmlns:a16="http://schemas.microsoft.com/office/drawing/2014/main" xmlns="" id="{B44E9771-0AEB-4C48-BDC2-8F50A7C34EAC}"/>
              </a:ext>
            </a:extLst>
          </p:cNvPr>
          <p:cNvSpPr>
            <a:spLocks noGrp="1"/>
          </p:cNvSpPr>
          <p:nvPr>
            <p:ph type="title"/>
          </p:nvPr>
        </p:nvSpPr>
        <p:spPr>
          <a:xfrm>
            <a:off x="680823" y="973591"/>
            <a:ext cx="10515600" cy="711321"/>
          </a:xfrm>
        </p:spPr>
        <p:txBody>
          <a:bodyPr>
            <a:normAutofit fontScale="90000"/>
          </a:bodyPr>
          <a:lstStyle/>
          <a:p>
            <a:r>
              <a:rPr lang="en-US" dirty="0"/>
              <a:t>Search History</a:t>
            </a:r>
          </a:p>
        </p:txBody>
      </p:sp>
      <p:sp>
        <p:nvSpPr>
          <p:cNvPr id="3" name="Slide Number Placeholder 2">
            <a:extLst>
              <a:ext uri="{FF2B5EF4-FFF2-40B4-BE49-F238E27FC236}">
                <a16:creationId xmlns:a16="http://schemas.microsoft.com/office/drawing/2014/main" xmlns="" id="{0017517A-7D71-41AD-A2F8-0315841C7D17}"/>
              </a:ext>
            </a:extLst>
          </p:cNvPr>
          <p:cNvSpPr>
            <a:spLocks noGrp="1"/>
          </p:cNvSpPr>
          <p:nvPr>
            <p:ph type="sldNum" sz="quarter" idx="12"/>
          </p:nvPr>
        </p:nvSpPr>
        <p:spPr/>
        <p:txBody>
          <a:bodyPr/>
          <a:lstStyle/>
          <a:p>
            <a:fld id="{6F669CBC-9B50-4D77-B834-9E11F644C1C6}" type="slidenum">
              <a:rPr lang="en-US" smtClean="0"/>
              <a:t>59</a:t>
            </a:fld>
            <a:endParaRPr lang="en-US" dirty="0"/>
          </a:p>
        </p:txBody>
      </p:sp>
    </p:spTree>
    <p:custDataLst>
      <p:tags r:id="rId1"/>
    </p:custDataLst>
    <p:extLst>
      <p:ext uri="{BB962C8B-B14F-4D97-AF65-F5344CB8AC3E}">
        <p14:creationId xmlns:p14="http://schemas.microsoft.com/office/powerpoint/2010/main" val="839032280"/>
      </p:ext>
    </p:extLst>
  </p:cSld>
  <p:clrMapOvr>
    <a:masterClrMapping/>
  </p:clrMapOvr>
  <mc:AlternateContent xmlns:mc="http://schemas.openxmlformats.org/markup-compatibility/2006" xmlns:p14="http://schemas.microsoft.com/office/powerpoint/2010/main">
    <mc:Choice Requires="p14">
      <p:transition spd="slow" p14:dur="2000" advTm="16954"/>
    </mc:Choice>
    <mc:Fallback xmlns="">
      <p:transition spd="slow" advTm="169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867025" y="883693"/>
            <a:ext cx="6115051" cy="990600"/>
          </a:xfrm>
        </p:spPr>
        <p:txBody>
          <a:bodyPr/>
          <a:lstStyle/>
          <a:p>
            <a:pPr eaLnBrk="1" hangingPunct="1"/>
            <a:r>
              <a:rPr lang="en-US" smtClean="0">
                <a:solidFill>
                  <a:schemeClr val="tx1"/>
                </a:solidFill>
              </a:rPr>
              <a:t>AND</a:t>
            </a:r>
          </a:p>
        </p:txBody>
      </p:sp>
      <p:sp>
        <p:nvSpPr>
          <p:cNvPr id="23555" name="Rectangle 3"/>
          <p:cNvSpPr>
            <a:spLocks noGrp="1" noChangeArrowheads="1"/>
          </p:cNvSpPr>
          <p:nvPr>
            <p:ph idx="1"/>
          </p:nvPr>
        </p:nvSpPr>
        <p:spPr>
          <a:xfrm>
            <a:off x="6126709" y="2488442"/>
            <a:ext cx="4983251" cy="4495800"/>
          </a:xfrm>
        </p:spPr>
        <p:txBody>
          <a:bodyPr>
            <a:normAutofit lnSpcReduction="10000"/>
          </a:bodyPr>
          <a:lstStyle/>
          <a:p>
            <a:pPr algn="l" rtl="0" eaLnBrk="1" hangingPunct="1">
              <a:lnSpc>
                <a:spcPct val="80000"/>
              </a:lnSpc>
              <a:buFont typeface="Wingdings" panose="05000000000000000000" pitchFamily="2" charset="2"/>
              <a:buNone/>
            </a:pPr>
            <a:r>
              <a:rPr lang="en-US" b="1" dirty="0"/>
              <a:t>BOTH </a:t>
            </a:r>
            <a:r>
              <a:rPr lang="en-US" dirty="0"/>
              <a:t>terms included in any results.</a:t>
            </a:r>
          </a:p>
          <a:p>
            <a:pPr algn="l" rtl="0" eaLnBrk="1" hangingPunct="1">
              <a:lnSpc>
                <a:spcPct val="80000"/>
              </a:lnSpc>
              <a:buFont typeface="Wingdings" panose="05000000000000000000" pitchFamily="2" charset="2"/>
              <a:buNone/>
            </a:pPr>
            <a:endParaRPr lang="en-US" dirty="0"/>
          </a:p>
          <a:p>
            <a:pPr>
              <a:lnSpc>
                <a:spcPct val="80000"/>
              </a:lnSpc>
            </a:pPr>
            <a:r>
              <a:rPr lang="en-US" dirty="0"/>
              <a:t>If a record has only one of the two terms, it will not be retrieved. </a:t>
            </a:r>
          </a:p>
          <a:p>
            <a:pPr>
              <a:lnSpc>
                <a:spcPct val="80000"/>
              </a:lnSpc>
            </a:pPr>
            <a:r>
              <a:rPr lang="en-US" dirty="0"/>
              <a:t>If the record has neither term, it will not be retrieved.</a:t>
            </a:r>
          </a:p>
          <a:p>
            <a:pPr algn="l" rtl="0" eaLnBrk="1" hangingPunct="1">
              <a:lnSpc>
                <a:spcPct val="80000"/>
              </a:lnSpc>
              <a:buFont typeface="Wingdings" panose="05000000000000000000" pitchFamily="2" charset="2"/>
              <a:buNone/>
            </a:pPr>
            <a:endParaRPr lang="en-US" dirty="0"/>
          </a:p>
          <a:p>
            <a:pPr algn="l" rtl="0" eaLnBrk="1" hangingPunct="1">
              <a:lnSpc>
                <a:spcPct val="80000"/>
              </a:lnSpc>
              <a:buFont typeface="Wingdings" panose="05000000000000000000" pitchFamily="2" charset="2"/>
              <a:buNone/>
            </a:pPr>
            <a:r>
              <a:rPr lang="en-US" dirty="0"/>
              <a:t>What does this do to the amount of records retrieved?</a:t>
            </a:r>
          </a:p>
        </p:txBody>
      </p:sp>
      <p:pic>
        <p:nvPicPr>
          <p:cNvPr id="23556" name="Picture 5" descr="show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37" y="2657356"/>
            <a:ext cx="4759833"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868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314BD78-EDF4-4129-A6DB-BA3E61965B5E}"/>
              </a:ext>
            </a:extLst>
          </p:cNvPr>
          <p:cNvSpPr/>
          <p:nvPr/>
        </p:nvSpPr>
        <p:spPr>
          <a:xfrm>
            <a:off x="898551" y="2806561"/>
            <a:ext cx="2369341" cy="1508105"/>
          </a:xfrm>
          <a:prstGeom prst="rect">
            <a:avLst/>
          </a:prstGeom>
        </p:spPr>
        <p:txBody>
          <a:bodyPr wrap="square">
            <a:spAutoFit/>
          </a:bodyPr>
          <a:lstStyle/>
          <a:p>
            <a:pPr marL="342900" indent="-342900">
              <a:buFont typeface="Arial" panose="020B0604020202020204" pitchFamily="34" charset="0"/>
              <a:buChar char="•"/>
            </a:pPr>
            <a:r>
              <a:rPr lang="en-US" sz="2400" dirty="0">
                <a:latin typeface="+mj-lt"/>
              </a:rPr>
              <a:t>View search details and translation</a:t>
            </a:r>
          </a:p>
          <a:p>
            <a:pPr marL="342900" indent="-342900">
              <a:buFont typeface="Arial" panose="020B0604020202020204" pitchFamily="34" charset="0"/>
              <a:buChar char="•"/>
            </a:pPr>
            <a:endParaRPr lang="en-US" sz="2000" dirty="0"/>
          </a:p>
        </p:txBody>
      </p:sp>
      <p:sp>
        <p:nvSpPr>
          <p:cNvPr id="2" name="Title 1">
            <a:extLst>
              <a:ext uri="{FF2B5EF4-FFF2-40B4-BE49-F238E27FC236}">
                <a16:creationId xmlns:a16="http://schemas.microsoft.com/office/drawing/2014/main" xmlns="" id="{B44E9771-0AEB-4C48-BDC2-8F50A7C34EAC}"/>
              </a:ext>
            </a:extLst>
          </p:cNvPr>
          <p:cNvSpPr>
            <a:spLocks noGrp="1"/>
          </p:cNvSpPr>
          <p:nvPr>
            <p:ph type="title"/>
          </p:nvPr>
        </p:nvSpPr>
        <p:spPr>
          <a:xfrm>
            <a:off x="424791" y="942962"/>
            <a:ext cx="10515600" cy="711321"/>
          </a:xfrm>
        </p:spPr>
        <p:txBody>
          <a:bodyPr>
            <a:normAutofit fontScale="90000"/>
          </a:bodyPr>
          <a:lstStyle/>
          <a:p>
            <a:r>
              <a:rPr lang="en-US" dirty="0"/>
              <a:t>Search Details</a:t>
            </a:r>
          </a:p>
        </p:txBody>
      </p:sp>
      <p:sp>
        <p:nvSpPr>
          <p:cNvPr id="3" name="Slide Number Placeholder 2">
            <a:extLst>
              <a:ext uri="{FF2B5EF4-FFF2-40B4-BE49-F238E27FC236}">
                <a16:creationId xmlns:a16="http://schemas.microsoft.com/office/drawing/2014/main" xmlns="" id="{18B3FAB4-E5C2-4841-8394-B06484509BB8}"/>
              </a:ext>
            </a:extLst>
          </p:cNvPr>
          <p:cNvSpPr>
            <a:spLocks noGrp="1"/>
          </p:cNvSpPr>
          <p:nvPr>
            <p:ph type="sldNum" sz="quarter" idx="12"/>
          </p:nvPr>
        </p:nvSpPr>
        <p:spPr/>
        <p:txBody>
          <a:bodyPr/>
          <a:lstStyle/>
          <a:p>
            <a:fld id="{6F669CBC-9B50-4D77-B834-9E11F644C1C6}" type="slidenum">
              <a:rPr lang="en-US" smtClean="0"/>
              <a:t>60</a:t>
            </a:fld>
            <a:endParaRPr lang="en-US"/>
          </a:p>
        </p:txBody>
      </p:sp>
      <p:pic>
        <p:nvPicPr>
          <p:cNvPr id="4" name="Picture 3" descr="History and search details, with the details of the query expanded">
            <a:extLst>
              <a:ext uri="{FF2B5EF4-FFF2-40B4-BE49-F238E27FC236}">
                <a16:creationId xmlns:a16="http://schemas.microsoft.com/office/drawing/2014/main" xmlns="" id="{A80B16E6-CB64-46AC-B8FB-2B40317ACF5A}"/>
              </a:ext>
            </a:extLst>
          </p:cNvPr>
          <p:cNvPicPr>
            <a:picLocks noChangeAspect="1"/>
          </p:cNvPicPr>
          <p:nvPr/>
        </p:nvPicPr>
        <p:blipFill>
          <a:blip r:embed="rId3"/>
          <a:stretch>
            <a:fillRect/>
          </a:stretch>
        </p:blipFill>
        <p:spPr>
          <a:xfrm>
            <a:off x="4276926" y="942962"/>
            <a:ext cx="7511463" cy="5588707"/>
          </a:xfrm>
          <a:prstGeom prst="rect">
            <a:avLst/>
          </a:prstGeom>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2290432325"/>
      </p:ext>
    </p:extLst>
  </p:cSld>
  <p:clrMapOvr>
    <a:masterClrMapping/>
  </p:clrMapOvr>
  <mc:AlternateContent xmlns:mc="http://schemas.openxmlformats.org/markup-compatibility/2006" xmlns:p14="http://schemas.microsoft.com/office/powerpoint/2010/main">
    <mc:Choice Requires="p14">
      <p:transition spd="slow" p14:dur="2000" advTm="11988"/>
    </mc:Choice>
    <mc:Fallback xmlns="">
      <p:transition spd="slow" advTm="11988"/>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arch: lunch translates to:&#10;&quot;lunch&quot;[MeSH Terms] OR &quot;lunch&quot;[All Fields] OR &quot;lunches&quot;[All Fields] OR &quot;lunching&quot;[All Fields]">
            <a:extLst>
              <a:ext uri="{FF2B5EF4-FFF2-40B4-BE49-F238E27FC236}">
                <a16:creationId xmlns:a16="http://schemas.microsoft.com/office/drawing/2014/main" xmlns="" id="{13DDE5EF-8F1A-4C69-989B-DEC9F345764F}"/>
              </a:ext>
            </a:extLst>
          </p:cNvPr>
          <p:cNvPicPr>
            <a:picLocks noChangeAspect="1"/>
          </p:cNvPicPr>
          <p:nvPr/>
        </p:nvPicPr>
        <p:blipFill>
          <a:blip r:embed="rId3"/>
          <a:stretch>
            <a:fillRect/>
          </a:stretch>
        </p:blipFill>
        <p:spPr>
          <a:xfrm>
            <a:off x="1690478" y="2899959"/>
            <a:ext cx="8847619" cy="2685714"/>
          </a:xfrm>
          <a:prstGeom prst="rect">
            <a:avLst/>
          </a:prstGeom>
          <a:ln>
            <a:solidFill>
              <a:schemeClr val="accent1"/>
            </a:solidFill>
          </a:ln>
        </p:spPr>
      </p:pic>
      <p:sp>
        <p:nvSpPr>
          <p:cNvPr id="2" name="Title 1">
            <a:extLst>
              <a:ext uri="{FF2B5EF4-FFF2-40B4-BE49-F238E27FC236}">
                <a16:creationId xmlns:a16="http://schemas.microsoft.com/office/drawing/2014/main" xmlns="" id="{B0940B07-CA5F-4480-9436-303D2D7BA8EF}"/>
              </a:ext>
            </a:extLst>
          </p:cNvPr>
          <p:cNvSpPr>
            <a:spLocks noGrp="1"/>
          </p:cNvSpPr>
          <p:nvPr>
            <p:ph type="title"/>
          </p:nvPr>
        </p:nvSpPr>
        <p:spPr/>
        <p:txBody>
          <a:bodyPr>
            <a:normAutofit fontScale="90000"/>
          </a:bodyPr>
          <a:lstStyle/>
          <a:p>
            <a:r>
              <a:rPr lang="en-US" dirty="0"/>
              <a:t>New Retrieval Features:</a:t>
            </a:r>
            <a:br>
              <a:rPr lang="en-US" dirty="0"/>
            </a:br>
            <a:r>
              <a:rPr lang="en-US" dirty="0"/>
              <a:t>Enhanced Synonymy</a:t>
            </a:r>
          </a:p>
        </p:txBody>
      </p:sp>
      <p:sp>
        <p:nvSpPr>
          <p:cNvPr id="3" name="Slide Number Placeholder 2">
            <a:extLst>
              <a:ext uri="{FF2B5EF4-FFF2-40B4-BE49-F238E27FC236}">
                <a16:creationId xmlns:a16="http://schemas.microsoft.com/office/drawing/2014/main" xmlns="" id="{24CAC547-C0E6-47E5-91DA-C0BC10410F87}"/>
              </a:ext>
            </a:extLst>
          </p:cNvPr>
          <p:cNvSpPr>
            <a:spLocks noGrp="1"/>
          </p:cNvSpPr>
          <p:nvPr>
            <p:ph type="sldNum" sz="quarter" idx="12"/>
          </p:nvPr>
        </p:nvSpPr>
        <p:spPr/>
        <p:txBody>
          <a:bodyPr/>
          <a:lstStyle/>
          <a:p>
            <a:fld id="{6F669CBC-9B50-4D77-B834-9E11F644C1C6}" type="slidenum">
              <a:rPr lang="en-US" smtClean="0"/>
              <a:t>61</a:t>
            </a:fld>
            <a:endParaRPr lang="en-US"/>
          </a:p>
        </p:txBody>
      </p:sp>
    </p:spTree>
    <p:extLst>
      <p:ext uri="{BB962C8B-B14F-4D97-AF65-F5344CB8AC3E}">
        <p14:creationId xmlns:p14="http://schemas.microsoft.com/office/powerpoint/2010/main" val="3003514565"/>
      </p:ext>
    </p:extLst>
  </p:cSld>
  <p:clrMapOvr>
    <a:masterClrMapping/>
  </p:clrMapOvr>
  <mc:AlternateContent xmlns:mc="http://schemas.openxmlformats.org/markup-compatibility/2006" xmlns:p14="http://schemas.microsoft.com/office/powerpoint/2010/main">
    <mc:Choice Requires="p14">
      <p:transition spd="slow" p14:dur="2000" advTm="13289"/>
    </mc:Choice>
    <mc:Fallback xmlns="">
      <p:transition spd="slow" advTm="13289"/>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arch: anesthesia maps to:&#10;&quot;anaesthesia&quot;[All Fields] OR &quot;anesthesia&quot;[MeSH Terms] OR &quot;anesthesia&quot;[All Fields] OR &quot;anaesthesias&quot;[All Fields] OR &quot;anesthesias&quot;[All Fields]">
            <a:extLst>
              <a:ext uri="{FF2B5EF4-FFF2-40B4-BE49-F238E27FC236}">
                <a16:creationId xmlns:a16="http://schemas.microsoft.com/office/drawing/2014/main" xmlns="" id="{13DDE5EF-8F1A-4C69-989B-DEC9F3457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4175" y="3016259"/>
            <a:ext cx="8847619" cy="2654285"/>
          </a:xfrm>
          <a:prstGeom prst="rect">
            <a:avLst/>
          </a:prstGeom>
          <a:ln>
            <a:solidFill>
              <a:schemeClr val="accent1"/>
            </a:solidFill>
          </a:ln>
        </p:spPr>
      </p:pic>
      <p:sp>
        <p:nvSpPr>
          <p:cNvPr id="2" name="Title 1">
            <a:extLst>
              <a:ext uri="{FF2B5EF4-FFF2-40B4-BE49-F238E27FC236}">
                <a16:creationId xmlns:a16="http://schemas.microsoft.com/office/drawing/2014/main" xmlns="" id="{B0940B07-CA5F-4480-9436-303D2D7BA8EF}"/>
              </a:ext>
            </a:extLst>
          </p:cNvPr>
          <p:cNvSpPr>
            <a:spLocks noGrp="1"/>
          </p:cNvSpPr>
          <p:nvPr>
            <p:ph type="title"/>
          </p:nvPr>
        </p:nvSpPr>
        <p:spPr/>
        <p:txBody>
          <a:bodyPr>
            <a:normAutofit fontScale="90000"/>
          </a:bodyPr>
          <a:lstStyle/>
          <a:p>
            <a:r>
              <a:rPr lang="en-US" dirty="0"/>
              <a:t>New Retrieval Features: </a:t>
            </a:r>
            <a:br>
              <a:rPr lang="en-US" dirty="0"/>
            </a:br>
            <a:r>
              <a:rPr lang="en-US" dirty="0"/>
              <a:t>Better British/American Mapping</a:t>
            </a:r>
          </a:p>
        </p:txBody>
      </p:sp>
      <p:sp>
        <p:nvSpPr>
          <p:cNvPr id="3" name="Slide Number Placeholder 2">
            <a:extLst>
              <a:ext uri="{FF2B5EF4-FFF2-40B4-BE49-F238E27FC236}">
                <a16:creationId xmlns:a16="http://schemas.microsoft.com/office/drawing/2014/main" xmlns="" id="{7FFFB9A0-2720-4A7A-8929-A9D96A327D52}"/>
              </a:ext>
            </a:extLst>
          </p:cNvPr>
          <p:cNvSpPr>
            <a:spLocks noGrp="1"/>
          </p:cNvSpPr>
          <p:nvPr>
            <p:ph type="sldNum" sz="quarter" idx="12"/>
          </p:nvPr>
        </p:nvSpPr>
        <p:spPr/>
        <p:txBody>
          <a:bodyPr/>
          <a:lstStyle/>
          <a:p>
            <a:fld id="{6F669CBC-9B50-4D77-B834-9E11F644C1C6}" type="slidenum">
              <a:rPr lang="en-US" smtClean="0"/>
              <a:t>62</a:t>
            </a:fld>
            <a:endParaRPr lang="en-US"/>
          </a:p>
        </p:txBody>
      </p:sp>
    </p:spTree>
    <p:extLst>
      <p:ext uri="{BB962C8B-B14F-4D97-AF65-F5344CB8AC3E}">
        <p14:creationId xmlns:p14="http://schemas.microsoft.com/office/powerpoint/2010/main" val="1735411084"/>
      </p:ext>
    </p:extLst>
  </p:cSld>
  <p:clrMapOvr>
    <a:masterClrMapping/>
  </p:clrMapOvr>
  <mc:AlternateContent xmlns:mc="http://schemas.openxmlformats.org/markup-compatibility/2006" xmlns:p14="http://schemas.microsoft.com/office/powerpoint/2010/main">
    <mc:Choice Requires="p14">
      <p:transition spd="slow" p14:dur="2000" advTm="11993"/>
    </mc:Choice>
    <mc:Fallback xmlns="">
      <p:transition spd="slow" advTm="11993"/>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PubMed Clinical Queries</a:t>
            </a:r>
          </a:p>
        </p:txBody>
      </p:sp>
      <p:sp>
        <p:nvSpPr>
          <p:cNvPr id="3" name="Content Placeholder 2"/>
          <p:cNvSpPr>
            <a:spLocks noGrp="1"/>
          </p:cNvSpPr>
          <p:nvPr>
            <p:ph idx="1"/>
          </p:nvPr>
        </p:nvSpPr>
        <p:spPr/>
        <p:txBody>
          <a:bodyPr>
            <a:normAutofit/>
          </a:bodyPr>
          <a:lstStyle/>
          <a:p>
            <a:r>
              <a:rPr lang="en-US" dirty="0"/>
              <a:t>This tool uses predefined filters to help you quickly refine PubMed searches on clinical or disease-specific topics. To use this tool, enter your search terms in the search bar and select filters before searching</a:t>
            </a:r>
            <a:r>
              <a:rPr lang="en-US" dirty="0" smtClean="0"/>
              <a:t>.</a:t>
            </a:r>
          </a:p>
          <a:p>
            <a:endParaRPr lang="en-US" dirty="0"/>
          </a:p>
          <a:p>
            <a:r>
              <a:rPr lang="en-US" dirty="0"/>
              <a:t>PubMed Clinical Queries provides specialized searches for:</a:t>
            </a:r>
          </a:p>
          <a:p>
            <a:pPr lvl="1"/>
            <a:r>
              <a:rPr lang="en-US" sz="2400" dirty="0" smtClean="0">
                <a:solidFill>
                  <a:srgbClr val="FFFF00"/>
                </a:solidFill>
              </a:rPr>
              <a:t>COVID-19 </a:t>
            </a:r>
            <a:r>
              <a:rPr lang="en-US" sz="2400" dirty="0">
                <a:solidFill>
                  <a:srgbClr val="FFFF00"/>
                </a:solidFill>
              </a:rPr>
              <a:t>Articles</a:t>
            </a:r>
          </a:p>
          <a:p>
            <a:pPr lvl="1"/>
            <a:r>
              <a:rPr lang="en-US" sz="2400" dirty="0">
                <a:solidFill>
                  <a:srgbClr val="FFFF00"/>
                </a:solidFill>
              </a:rPr>
              <a:t>Clinical Study </a:t>
            </a:r>
            <a:r>
              <a:rPr lang="en-US" sz="2400" dirty="0" smtClean="0">
                <a:solidFill>
                  <a:srgbClr val="FFFF00"/>
                </a:solidFill>
              </a:rPr>
              <a:t>Categories</a:t>
            </a:r>
          </a:p>
          <a:p>
            <a:pPr lvl="2"/>
            <a:r>
              <a:rPr lang="en-US" sz="2200" dirty="0" smtClean="0">
                <a:solidFill>
                  <a:srgbClr val="002060"/>
                </a:solidFill>
                <a:effectLst/>
              </a:rPr>
              <a:t>Therapy, Etiology, Diagnosis, Prognosis</a:t>
            </a:r>
            <a:r>
              <a:rPr lang="en-US" sz="2200" dirty="0">
                <a:solidFill>
                  <a:srgbClr val="002060"/>
                </a:solidFill>
                <a:effectLst/>
              </a:rPr>
              <a:t>, Clinical Prediction </a:t>
            </a:r>
            <a:r>
              <a:rPr lang="en-US" sz="2200" dirty="0" smtClean="0">
                <a:solidFill>
                  <a:srgbClr val="002060"/>
                </a:solidFill>
                <a:effectLst/>
              </a:rPr>
              <a:t>Guides</a:t>
            </a:r>
            <a:endParaRPr lang="en-US" sz="2400" dirty="0">
              <a:solidFill>
                <a:srgbClr val="002060"/>
              </a:solidFill>
            </a:endParaRPr>
          </a:p>
          <a:p>
            <a:pPr lvl="1"/>
            <a:r>
              <a:rPr lang="en-US" sz="2400" dirty="0">
                <a:solidFill>
                  <a:srgbClr val="FFFF00"/>
                </a:solidFill>
              </a:rPr>
              <a:t>Medical Genetics</a:t>
            </a:r>
          </a:p>
        </p:txBody>
      </p:sp>
    </p:spTree>
    <p:extLst>
      <p:ext uri="{BB962C8B-B14F-4D97-AF65-F5344CB8AC3E}">
        <p14:creationId xmlns:p14="http://schemas.microsoft.com/office/powerpoint/2010/main" val="1152332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stretch>
            <a:fillRect/>
          </a:stretch>
        </p:blipFill>
        <p:spPr>
          <a:xfrm>
            <a:off x="0" y="909638"/>
            <a:ext cx="8485188" cy="5362575"/>
          </a:xfrm>
          <a:prstGeom prst="rect">
            <a:avLst/>
          </a:prstGeom>
        </p:spPr>
      </p:pic>
    </p:spTree>
    <p:extLst>
      <p:ext uri="{BB962C8B-B14F-4D97-AF65-F5344CB8AC3E}">
        <p14:creationId xmlns:p14="http://schemas.microsoft.com/office/powerpoint/2010/main" val="383692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err="1" smtClean="0"/>
              <a:t>OpenI</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08457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a:t>
            </a:r>
            <a:r>
              <a:rPr lang="en-US" dirty="0" err="1"/>
              <a:t>i</a:t>
            </a:r>
            <a:endParaRPr lang="en-US" dirty="0"/>
          </a:p>
        </p:txBody>
      </p:sp>
      <p:sp>
        <p:nvSpPr>
          <p:cNvPr id="3" name="Content Placeholder 2"/>
          <p:cNvSpPr>
            <a:spLocks noGrp="1"/>
          </p:cNvSpPr>
          <p:nvPr>
            <p:ph idx="1"/>
          </p:nvPr>
        </p:nvSpPr>
        <p:spPr/>
        <p:txBody>
          <a:bodyPr/>
          <a:lstStyle/>
          <a:p>
            <a:r>
              <a:rPr lang="en-US" dirty="0"/>
              <a:t>Open-</a:t>
            </a:r>
            <a:r>
              <a:rPr lang="en-US" dirty="0" err="1"/>
              <a:t>i</a:t>
            </a:r>
            <a:r>
              <a:rPr lang="en-US" dirty="0"/>
              <a:t> service of the National Library of Medicine enables search and retrieval of abstracts and images (including charts, graphs, clinical images, etc.) from the open source literature, and biomedical image collections. Searching may be done using text queries as well as query images. Open-</a:t>
            </a:r>
            <a:r>
              <a:rPr lang="en-US" dirty="0" err="1"/>
              <a:t>i</a:t>
            </a:r>
            <a:r>
              <a:rPr lang="en-US" dirty="0"/>
              <a:t> provides access to over 3.7 million images from about 1.2 million PubMed </a:t>
            </a:r>
            <a:r>
              <a:rPr lang="en-US" dirty="0" smtClean="0"/>
              <a:t>Central </a:t>
            </a:r>
            <a:r>
              <a:rPr lang="en-US" dirty="0"/>
              <a:t>articles; 7,470 chest x-rays with 3,955 radiology reports; 67,517 images from NLM History of Medicine collection; and 2,064 orthopedic illustrations.</a:t>
            </a:r>
          </a:p>
          <a:p>
            <a:pPr marL="0" indent="0" algn="ctr">
              <a:buNone/>
            </a:pPr>
            <a:r>
              <a:rPr lang="en-US" dirty="0">
                <a:hlinkClick r:id="rId2"/>
              </a:rPr>
              <a:t>https://openi.nlm.nih.gov/</a:t>
            </a:r>
            <a:endParaRPr lang="en-US" dirty="0"/>
          </a:p>
        </p:txBody>
      </p:sp>
    </p:spTree>
    <p:extLst>
      <p:ext uri="{BB962C8B-B14F-4D97-AF65-F5344CB8AC3E}">
        <p14:creationId xmlns:p14="http://schemas.microsoft.com/office/powerpoint/2010/main" val="2422970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2976" y="742789"/>
            <a:ext cx="10679659" cy="5864396"/>
          </a:xfrm>
          <a:prstGeom prst="rect">
            <a:avLst/>
          </a:prstGeom>
        </p:spPr>
      </p:pic>
      <p:sp>
        <p:nvSpPr>
          <p:cNvPr id="5" name="Rounded Rectangle 4"/>
          <p:cNvSpPr/>
          <p:nvPr/>
        </p:nvSpPr>
        <p:spPr>
          <a:xfrm>
            <a:off x="846276" y="753230"/>
            <a:ext cx="6785811" cy="87589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Line Callout 2 (Border and Accent Bar) 5"/>
          <p:cNvSpPr/>
          <p:nvPr/>
        </p:nvSpPr>
        <p:spPr>
          <a:xfrm>
            <a:off x="993328" y="3236169"/>
            <a:ext cx="2945331" cy="2700020"/>
          </a:xfrm>
          <a:prstGeom prst="accentBorderCallout2">
            <a:avLst>
              <a:gd name="adj1" fmla="val 18750"/>
              <a:gd name="adj2" fmla="val -8333"/>
              <a:gd name="adj3" fmla="val -17612"/>
              <a:gd name="adj4" fmla="val 6209"/>
              <a:gd name="adj5" fmla="val -52198"/>
              <a:gd name="adj6" fmla="val 784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Like other databases, this database has special facilities for dealing with Covid-19</a:t>
            </a:r>
          </a:p>
        </p:txBody>
      </p:sp>
    </p:spTree>
    <p:extLst>
      <p:ext uri="{BB962C8B-B14F-4D97-AF65-F5344CB8AC3E}">
        <p14:creationId xmlns:p14="http://schemas.microsoft.com/office/powerpoint/2010/main" val="872191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769938" y="822325"/>
            <a:ext cx="11422062" cy="5678488"/>
          </a:xfrm>
          <a:prstGeom prst="rect">
            <a:avLst/>
          </a:prstGeom>
        </p:spPr>
      </p:pic>
    </p:spTree>
    <p:extLst>
      <p:ext uri="{BB962C8B-B14F-4D97-AF65-F5344CB8AC3E}">
        <p14:creationId xmlns:p14="http://schemas.microsoft.com/office/powerpoint/2010/main" val="3632330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dirty="0"/>
              <a:t>Web of </a:t>
            </a:r>
            <a:r>
              <a:rPr lang="en-US" dirty="0" smtClean="0"/>
              <a:t>Science</a:t>
            </a:r>
            <a:r>
              <a:rPr lang="en-US" dirty="0"/>
              <a:t/>
            </a:r>
            <a:br>
              <a:rPr lang="en-US" dirty="0"/>
            </a:br>
            <a:endParaRPr lang="en-US" dirty="0"/>
          </a:p>
        </p:txBody>
      </p:sp>
    </p:spTree>
    <p:extLst>
      <p:ext uri="{BB962C8B-B14F-4D97-AF65-F5344CB8AC3E}">
        <p14:creationId xmlns:p14="http://schemas.microsoft.com/office/powerpoint/2010/main" val="361234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431577" y="758133"/>
            <a:ext cx="6115051" cy="990600"/>
          </a:xfrm>
        </p:spPr>
        <p:txBody>
          <a:bodyPr/>
          <a:lstStyle/>
          <a:p>
            <a:pPr eaLnBrk="1" hangingPunct="1"/>
            <a:r>
              <a:rPr lang="en-US" dirty="0" smtClean="0">
                <a:solidFill>
                  <a:schemeClr val="tx1"/>
                </a:solidFill>
              </a:rPr>
              <a:t>OR</a:t>
            </a:r>
          </a:p>
        </p:txBody>
      </p:sp>
      <p:sp>
        <p:nvSpPr>
          <p:cNvPr id="24579" name="Rectangle 3"/>
          <p:cNvSpPr>
            <a:spLocks noGrp="1" noChangeArrowheads="1"/>
          </p:cNvSpPr>
          <p:nvPr>
            <p:ph idx="1"/>
          </p:nvPr>
        </p:nvSpPr>
        <p:spPr>
          <a:xfrm>
            <a:off x="6053352" y="2516187"/>
            <a:ext cx="4754856" cy="5105400"/>
          </a:xfrm>
        </p:spPr>
        <p:txBody>
          <a:bodyPr/>
          <a:lstStyle/>
          <a:p>
            <a:pPr algn="l" rtl="0" eaLnBrk="1" hangingPunct="1">
              <a:lnSpc>
                <a:spcPct val="80000"/>
              </a:lnSpc>
              <a:buFont typeface="Wingdings" panose="05000000000000000000" pitchFamily="2" charset="2"/>
              <a:buNone/>
            </a:pPr>
            <a:r>
              <a:rPr lang="en-US" b="1" dirty="0"/>
              <a:t>Only one</a:t>
            </a:r>
            <a:r>
              <a:rPr lang="en-US" dirty="0"/>
              <a:t> (</a:t>
            </a:r>
            <a:r>
              <a:rPr lang="en-US" b="1" dirty="0"/>
              <a:t>NOT both</a:t>
            </a:r>
            <a:r>
              <a:rPr lang="en-US" dirty="0"/>
              <a:t>) of the terms are in the results</a:t>
            </a:r>
          </a:p>
          <a:p>
            <a:pPr algn="l" rtl="0" eaLnBrk="1" hangingPunct="1">
              <a:lnSpc>
                <a:spcPct val="80000"/>
              </a:lnSpc>
              <a:buFont typeface="Wingdings" panose="05000000000000000000" pitchFamily="2" charset="2"/>
              <a:buNone/>
            </a:pPr>
            <a:endParaRPr lang="en-US" dirty="0"/>
          </a:p>
          <a:p>
            <a:pPr algn="l" rtl="0" eaLnBrk="1" hangingPunct="1">
              <a:lnSpc>
                <a:spcPct val="80000"/>
              </a:lnSpc>
              <a:buFont typeface="Wingdings" panose="05000000000000000000" pitchFamily="2" charset="2"/>
              <a:buNone/>
            </a:pPr>
            <a:r>
              <a:rPr lang="en-US" dirty="0"/>
              <a:t>‘OR’ will retrieve the record if both are included. </a:t>
            </a:r>
          </a:p>
          <a:p>
            <a:pPr algn="l" rtl="0" eaLnBrk="1" hangingPunct="1">
              <a:lnSpc>
                <a:spcPct val="80000"/>
              </a:lnSpc>
              <a:buFont typeface="Wingdings" panose="05000000000000000000" pitchFamily="2" charset="2"/>
              <a:buNone/>
            </a:pPr>
            <a:endParaRPr lang="en-US" dirty="0"/>
          </a:p>
          <a:p>
            <a:pPr algn="l" rtl="0" eaLnBrk="1" hangingPunct="1">
              <a:lnSpc>
                <a:spcPct val="80000"/>
              </a:lnSpc>
              <a:buFont typeface="Wingdings" panose="05000000000000000000" pitchFamily="2" charset="2"/>
              <a:buNone/>
            </a:pPr>
            <a:r>
              <a:rPr lang="en-US" dirty="0"/>
              <a:t>What does OR do to the amount of records retrieved?</a:t>
            </a:r>
          </a:p>
        </p:txBody>
      </p:sp>
      <p:pic>
        <p:nvPicPr>
          <p:cNvPr id="24580" name="Picture 5" descr="show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248" y="2516188"/>
            <a:ext cx="4905029"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18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Citation Databases</a:t>
            </a:r>
            <a:br>
              <a:rPr lang="en-US" dirty="0"/>
            </a:br>
            <a:endParaRPr lang="fa-IR" dirty="0"/>
          </a:p>
        </p:txBody>
      </p:sp>
      <p:sp>
        <p:nvSpPr>
          <p:cNvPr id="2" name="Content Placeholder 1"/>
          <p:cNvSpPr>
            <a:spLocks noGrp="1"/>
          </p:cNvSpPr>
          <p:nvPr>
            <p:ph idx="1"/>
          </p:nvPr>
        </p:nvSpPr>
        <p:spPr/>
        <p:txBody>
          <a:bodyPr>
            <a:normAutofit fontScale="85000" lnSpcReduction="10000"/>
          </a:bodyPr>
          <a:lstStyle/>
          <a:p>
            <a:pPr algn="l" rtl="0"/>
            <a:r>
              <a:rPr lang="en-US" b="1" dirty="0"/>
              <a:t>Citation databases</a:t>
            </a:r>
            <a:r>
              <a:rPr lang="en-US" dirty="0"/>
              <a:t> are </a:t>
            </a:r>
            <a:r>
              <a:rPr lang="en-US" b="1" dirty="0"/>
              <a:t>databases</a:t>
            </a:r>
            <a:r>
              <a:rPr lang="en-US" dirty="0"/>
              <a:t> that have been developed for evaluating publications. The </a:t>
            </a:r>
            <a:r>
              <a:rPr lang="en-US" b="1" dirty="0"/>
              <a:t>citation databases</a:t>
            </a:r>
            <a:r>
              <a:rPr lang="en-US" dirty="0"/>
              <a:t> enable you to count citations and check, for example, which articles or journals are the most cited </a:t>
            </a:r>
            <a:r>
              <a:rPr lang="en-US" dirty="0" smtClean="0"/>
              <a:t>ones</a:t>
            </a:r>
          </a:p>
          <a:p>
            <a:pPr algn="l" rtl="0"/>
            <a:endParaRPr lang="en-US" dirty="0"/>
          </a:p>
          <a:p>
            <a:pPr algn="l" rtl="0"/>
            <a:r>
              <a:rPr lang="en-US" dirty="0"/>
              <a:t>In a citation database you get information about who has cited an article and how many times an author has been cited. You can also list all articles citing the same source.</a:t>
            </a:r>
            <a:endParaRPr lang="en-US" dirty="0" smtClean="0"/>
          </a:p>
          <a:p>
            <a:pPr algn="l" rtl="0"/>
            <a:endParaRPr lang="en-US" dirty="0"/>
          </a:p>
          <a:p>
            <a:pPr algn="l" rtl="0"/>
            <a:r>
              <a:rPr lang="en-US" dirty="0" smtClean="0"/>
              <a:t>Most important citation database are</a:t>
            </a:r>
          </a:p>
          <a:p>
            <a:pPr algn="l" rtl="0"/>
            <a:r>
              <a:rPr lang="en-US" dirty="0" smtClean="0">
                <a:solidFill>
                  <a:srgbClr val="FFFF00"/>
                </a:solidFill>
              </a:rPr>
              <a:t> “</a:t>
            </a:r>
            <a:r>
              <a:rPr lang="en-US" b="1" i="1" u="sng" dirty="0" smtClean="0">
                <a:solidFill>
                  <a:srgbClr val="FFFF00"/>
                </a:solidFill>
              </a:rPr>
              <a:t>Web of Science</a:t>
            </a:r>
            <a:r>
              <a:rPr lang="en-US" dirty="0" smtClean="0">
                <a:solidFill>
                  <a:srgbClr val="FFFF00"/>
                </a:solidFill>
              </a:rPr>
              <a:t>”, </a:t>
            </a:r>
          </a:p>
          <a:p>
            <a:pPr algn="l" rtl="0"/>
            <a:r>
              <a:rPr lang="en-US" dirty="0" smtClean="0">
                <a:solidFill>
                  <a:srgbClr val="FFFF00"/>
                </a:solidFill>
              </a:rPr>
              <a:t>“</a:t>
            </a:r>
            <a:r>
              <a:rPr lang="en-US" b="1" i="1" u="sng" dirty="0">
                <a:solidFill>
                  <a:srgbClr val="FFFF00"/>
                </a:solidFill>
              </a:rPr>
              <a:t>Scopus</a:t>
            </a:r>
            <a:r>
              <a:rPr lang="en-US" dirty="0" smtClean="0">
                <a:solidFill>
                  <a:srgbClr val="FFFF00"/>
                </a:solidFill>
              </a:rPr>
              <a:t>” </a:t>
            </a:r>
          </a:p>
          <a:p>
            <a:pPr algn="l" rtl="0"/>
            <a:r>
              <a:rPr lang="en-US" dirty="0" smtClean="0">
                <a:solidFill>
                  <a:srgbClr val="FFFF00"/>
                </a:solidFill>
              </a:rPr>
              <a:t> “</a:t>
            </a:r>
            <a:r>
              <a:rPr lang="en-US" b="1" i="1" u="sng" dirty="0">
                <a:solidFill>
                  <a:srgbClr val="FFFF00"/>
                </a:solidFill>
              </a:rPr>
              <a:t>Google Scholar</a:t>
            </a:r>
            <a:r>
              <a:rPr lang="en-US" i="1" u="sng" dirty="0" smtClean="0">
                <a:solidFill>
                  <a:srgbClr val="FFFF00"/>
                </a:solidFill>
              </a:rPr>
              <a:t>”</a:t>
            </a:r>
            <a:endParaRPr lang="fa-IR" i="1" u="sng" dirty="0">
              <a:solidFill>
                <a:srgbClr val="FFFF00"/>
              </a:solidFill>
            </a:endParaRPr>
          </a:p>
        </p:txBody>
      </p:sp>
    </p:spTree>
    <p:extLst>
      <p:ext uri="{BB962C8B-B14F-4D97-AF65-F5344CB8AC3E}">
        <p14:creationId xmlns:p14="http://schemas.microsoft.com/office/powerpoint/2010/main" val="3548961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005" y="635268"/>
            <a:ext cx="7620000" cy="1143000"/>
          </a:xfrm>
        </p:spPr>
        <p:txBody>
          <a:bodyPr>
            <a:normAutofit/>
          </a:bodyPr>
          <a:lstStyle/>
          <a:p>
            <a:r>
              <a:rPr lang="en-US" sz="4000" dirty="0" smtClean="0"/>
              <a:t>Web of Sciences</a:t>
            </a:r>
            <a:endParaRPr lang="fa-IR" sz="4000" dirty="0"/>
          </a:p>
        </p:txBody>
      </p:sp>
      <p:sp>
        <p:nvSpPr>
          <p:cNvPr id="2" name="Content Placeholder 1"/>
          <p:cNvSpPr>
            <a:spLocks noGrp="1"/>
          </p:cNvSpPr>
          <p:nvPr>
            <p:ph idx="1"/>
          </p:nvPr>
        </p:nvSpPr>
        <p:spPr>
          <a:xfrm>
            <a:off x="567890" y="2144028"/>
            <a:ext cx="10048775" cy="4535907"/>
          </a:xfrm>
        </p:spPr>
        <p:txBody>
          <a:bodyPr>
            <a:noAutofit/>
          </a:bodyPr>
          <a:lstStyle/>
          <a:p>
            <a:pPr algn="l" rtl="0"/>
            <a:r>
              <a:rPr lang="en-US" sz="1800" b="1" dirty="0"/>
              <a:t>Web of Science is owned and produced by </a:t>
            </a:r>
            <a:r>
              <a:rPr lang="en-US" sz="1800" b="1" dirty="0" err="1" smtClean="0"/>
              <a:t>Clarivate</a:t>
            </a:r>
            <a:r>
              <a:rPr lang="en-US" sz="1800" b="1" dirty="0" smtClean="0"/>
              <a:t> Analytics. </a:t>
            </a:r>
            <a:r>
              <a:rPr lang="en-US" sz="1800" b="1" dirty="0" err="1"/>
              <a:t>WoS</a:t>
            </a:r>
            <a:r>
              <a:rPr lang="en-US" sz="1800" b="1" dirty="0"/>
              <a:t> is composed of three databases containing citations from international scientific journals</a:t>
            </a:r>
            <a:r>
              <a:rPr lang="en-US" sz="1800" b="1" dirty="0" smtClean="0"/>
              <a:t>:</a:t>
            </a:r>
          </a:p>
          <a:p>
            <a:pPr lvl="1"/>
            <a:r>
              <a:rPr lang="en-US" sz="1800" dirty="0">
                <a:solidFill>
                  <a:srgbClr val="FFFF00"/>
                </a:solidFill>
              </a:rPr>
              <a:t>Emerging Source Citation Index- ESCI</a:t>
            </a:r>
          </a:p>
          <a:p>
            <a:pPr lvl="1" algn="l" rtl="0"/>
            <a:r>
              <a:rPr lang="en-US" sz="1800" dirty="0">
                <a:solidFill>
                  <a:srgbClr val="FFFF00"/>
                </a:solidFill>
              </a:rPr>
              <a:t>Arts &amp; Humanities Citation Index - AHCI</a:t>
            </a:r>
          </a:p>
          <a:p>
            <a:pPr lvl="1" algn="l" rtl="0"/>
            <a:r>
              <a:rPr lang="en-US" sz="1800" dirty="0">
                <a:solidFill>
                  <a:srgbClr val="FFFF00"/>
                </a:solidFill>
              </a:rPr>
              <a:t>Social Sciences Citation Index - SSCI</a:t>
            </a:r>
          </a:p>
          <a:p>
            <a:pPr lvl="1" algn="l" rtl="0"/>
            <a:r>
              <a:rPr lang="en-US" sz="1800" dirty="0">
                <a:solidFill>
                  <a:srgbClr val="FFFF00"/>
                </a:solidFill>
              </a:rPr>
              <a:t>Science Citation Index </a:t>
            </a:r>
            <a:r>
              <a:rPr lang="en-US" sz="1800" dirty="0" smtClean="0">
                <a:solidFill>
                  <a:srgbClr val="FFFF00"/>
                </a:solidFill>
              </a:rPr>
              <a:t>– SCI</a:t>
            </a:r>
          </a:p>
          <a:p>
            <a:pPr lvl="1" algn="l" rtl="0"/>
            <a:endParaRPr lang="en-US" sz="1800" dirty="0">
              <a:solidFill>
                <a:srgbClr val="7030A0"/>
              </a:solidFill>
            </a:endParaRPr>
          </a:p>
          <a:p>
            <a:pPr algn="l" rtl="0"/>
            <a:r>
              <a:rPr lang="en-US" sz="1800" b="1" dirty="0"/>
              <a:t>Journal Coverage:</a:t>
            </a:r>
          </a:p>
          <a:p>
            <a:pPr lvl="1" algn="l" rtl="0"/>
            <a:r>
              <a:rPr lang="en-US" sz="1800" dirty="0"/>
              <a:t>Aims to include the best journals of </a:t>
            </a:r>
            <a:r>
              <a:rPr lang="en-US" sz="1800" dirty="0">
                <a:solidFill>
                  <a:srgbClr val="FFC000"/>
                </a:solidFill>
              </a:rPr>
              <a:t>all fields</a:t>
            </a:r>
            <a:r>
              <a:rPr lang="en-US" sz="1800" dirty="0"/>
              <a:t>. </a:t>
            </a:r>
            <a:endParaRPr lang="fa-IR" sz="1800" dirty="0" smtClean="0"/>
          </a:p>
          <a:p>
            <a:pPr lvl="1" algn="l" rtl="0"/>
            <a:endParaRPr lang="en-US" sz="1800" dirty="0"/>
          </a:p>
          <a:p>
            <a:pPr algn="l" rtl="0"/>
            <a:r>
              <a:rPr lang="en-US" sz="1800" b="1" dirty="0"/>
              <a:t>Citation Coverage</a:t>
            </a:r>
            <a:r>
              <a:rPr lang="en-US" sz="1800" b="1" dirty="0" smtClean="0"/>
              <a:t>:</a:t>
            </a:r>
            <a:endParaRPr lang="en-US" sz="1800" dirty="0"/>
          </a:p>
          <a:p>
            <a:pPr lvl="1" algn="l" rtl="0"/>
            <a:r>
              <a:rPr lang="en-US" sz="1800" dirty="0"/>
              <a:t>Includes citations starting from the year 1945</a:t>
            </a:r>
          </a:p>
          <a:p>
            <a:pPr lvl="1" algn="l" rtl="0"/>
            <a:r>
              <a:rPr lang="en-US" sz="1800" dirty="0"/>
              <a:t>Citations can be counted in a simple or complex manner, with different </a:t>
            </a:r>
            <a:r>
              <a:rPr lang="en-US" sz="1800" dirty="0" smtClean="0"/>
              <a:t>results</a:t>
            </a:r>
            <a:endParaRPr lang="en-US" sz="1800" dirty="0"/>
          </a:p>
        </p:txBody>
      </p:sp>
    </p:spTree>
    <p:extLst>
      <p:ext uri="{BB962C8B-B14F-4D97-AF65-F5344CB8AC3E}">
        <p14:creationId xmlns:p14="http://schemas.microsoft.com/office/powerpoint/2010/main" val="1160237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29" y="807889"/>
            <a:ext cx="10515600" cy="1325563"/>
          </a:xfrm>
        </p:spPr>
        <p:txBody>
          <a:bodyPr>
            <a:normAutofit fontScale="90000"/>
          </a:bodyPr>
          <a:lstStyle/>
          <a:p>
            <a:r>
              <a:rPr lang="en-US" b="1" dirty="0"/>
              <a:t>What is Web of Science?</a:t>
            </a:r>
            <a:br>
              <a:rPr lang="en-US" b="1" dirty="0"/>
            </a:br>
            <a:endParaRPr lang="en-US" dirty="0"/>
          </a:p>
        </p:txBody>
      </p:sp>
      <p:sp>
        <p:nvSpPr>
          <p:cNvPr id="3" name="Content Placeholder 2"/>
          <p:cNvSpPr>
            <a:spLocks noGrp="1"/>
          </p:cNvSpPr>
          <p:nvPr>
            <p:ph idx="1"/>
          </p:nvPr>
        </p:nvSpPr>
        <p:spPr>
          <a:xfrm>
            <a:off x="19251" y="2133452"/>
            <a:ext cx="6491439" cy="4575357"/>
          </a:xfrm>
        </p:spPr>
        <p:txBody>
          <a:bodyPr>
            <a:normAutofit fontScale="70000" lnSpcReduction="20000"/>
          </a:bodyPr>
          <a:lstStyle/>
          <a:p>
            <a:pPr algn="just"/>
            <a:r>
              <a:rPr lang="en-US" i="1" dirty="0"/>
              <a:t>Web of Science</a:t>
            </a:r>
            <a:r>
              <a:rPr lang="en-US" dirty="0"/>
              <a:t> is a platform consisting of several literature search databases designed to support scientific and scholarly research</a:t>
            </a:r>
            <a:r>
              <a:rPr lang="en-US" dirty="0" smtClean="0"/>
              <a:t>. </a:t>
            </a:r>
            <a:endParaRPr lang="fa-IR" dirty="0" smtClean="0"/>
          </a:p>
          <a:p>
            <a:pPr algn="just"/>
            <a:endParaRPr lang="fa-IR" dirty="0"/>
          </a:p>
          <a:p>
            <a:pPr algn="just"/>
            <a:r>
              <a:rPr lang="en-US" b="1" dirty="0">
                <a:solidFill>
                  <a:srgbClr val="FFFF00"/>
                </a:solidFill>
              </a:rPr>
              <a:t>Web of Science Core Collection</a:t>
            </a:r>
            <a:r>
              <a:rPr lang="en-US" dirty="0"/>
              <a:t> is </a:t>
            </a:r>
            <a:r>
              <a:rPr lang="en-US" dirty="0" smtClean="0"/>
              <a:t>premier </a:t>
            </a:r>
            <a:r>
              <a:rPr lang="en-US" dirty="0"/>
              <a:t>resource on the platform and includes over </a:t>
            </a:r>
            <a:r>
              <a:rPr lang="en-US" dirty="0">
                <a:solidFill>
                  <a:srgbClr val="FFC000"/>
                </a:solidFill>
              </a:rPr>
              <a:t>21,000 </a:t>
            </a:r>
            <a:r>
              <a:rPr lang="en-US" dirty="0"/>
              <a:t>peer-reviewed, high-quality scholarly journals published worldwide (including Open Access journals); over </a:t>
            </a:r>
            <a:r>
              <a:rPr lang="en-US" dirty="0">
                <a:solidFill>
                  <a:srgbClr val="FFC000"/>
                </a:solidFill>
              </a:rPr>
              <a:t>205,000</a:t>
            </a:r>
            <a:r>
              <a:rPr lang="en-US" dirty="0">
                <a:solidFill>
                  <a:srgbClr val="FF0000"/>
                </a:solidFill>
              </a:rPr>
              <a:t> </a:t>
            </a:r>
            <a:r>
              <a:rPr lang="en-US" dirty="0"/>
              <a:t>conference proceedings; and over </a:t>
            </a:r>
            <a:r>
              <a:rPr lang="en-US" dirty="0">
                <a:solidFill>
                  <a:srgbClr val="FFC000"/>
                </a:solidFill>
              </a:rPr>
              <a:t>104,000</a:t>
            </a:r>
            <a:r>
              <a:rPr lang="en-US" dirty="0"/>
              <a:t> editorially selected books.</a:t>
            </a:r>
            <a:endParaRPr lang="en-US" dirty="0" smtClean="0"/>
          </a:p>
          <a:p>
            <a:pPr marL="0" indent="0" algn="just">
              <a:buNone/>
            </a:pPr>
            <a:endParaRPr lang="fa-IR" i="1" dirty="0"/>
          </a:p>
          <a:p>
            <a:pPr algn="just"/>
            <a:endParaRPr lang="fa-IR" dirty="0"/>
          </a:p>
          <a:p>
            <a:pPr algn="just"/>
            <a:r>
              <a:rPr lang="en-US" i="1" dirty="0" smtClean="0">
                <a:solidFill>
                  <a:srgbClr val="FFC000"/>
                </a:solidFill>
              </a:rPr>
              <a:t>Note: </a:t>
            </a:r>
            <a:r>
              <a:rPr lang="en-US" i="1" dirty="0" smtClean="0"/>
              <a:t>Your institution's entitlement to the Web of Science platform may not include all these databases.</a:t>
            </a:r>
            <a:endParaRPr lang="fa-IR" i="1" dirty="0" smtClean="0"/>
          </a:p>
          <a:p>
            <a:pPr algn="just"/>
            <a:endParaRPr lang="en-US" dirty="0" smtClean="0"/>
          </a:p>
          <a:p>
            <a:pPr algn="just"/>
            <a:endParaRPr lang="en-US" dirty="0"/>
          </a:p>
        </p:txBody>
      </p:sp>
      <p:pic>
        <p:nvPicPr>
          <p:cNvPr id="1026" name="Picture 2" descr="Web of Science platform dia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1059" y="972154"/>
            <a:ext cx="5419023" cy="5337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208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52" y="287739"/>
            <a:ext cx="3932237" cy="709863"/>
          </a:xfrm>
        </p:spPr>
        <p:style>
          <a:lnRef idx="1">
            <a:schemeClr val="accent1"/>
          </a:lnRef>
          <a:fillRef idx="3">
            <a:schemeClr val="accent1"/>
          </a:fillRef>
          <a:effectRef idx="2">
            <a:schemeClr val="accent1"/>
          </a:effectRef>
          <a:fontRef idx="minor">
            <a:schemeClr val="lt1"/>
          </a:fontRef>
        </p:style>
        <p:txBody>
          <a:bodyPr/>
          <a:lstStyle/>
          <a:p>
            <a:r>
              <a:rPr lang="en-US" dirty="0" smtClean="0"/>
              <a:t>Basic search</a:t>
            </a:r>
            <a:endParaRPr lang="en-US" dirty="0"/>
          </a:p>
        </p:txBody>
      </p:sp>
      <p:pic>
        <p:nvPicPr>
          <p:cNvPr id="8" name="Content Placeholder 7"/>
          <p:cNvPicPr>
            <a:picLocks noGrp="1" noChangeAspect="1"/>
          </p:cNvPicPr>
          <p:nvPr>
            <p:ph sz="half" idx="1"/>
          </p:nvPr>
        </p:nvPicPr>
        <p:blipFill>
          <a:blip r:embed="rId2"/>
          <a:stretch>
            <a:fillRect/>
          </a:stretch>
        </p:blipFill>
        <p:spPr>
          <a:xfrm>
            <a:off x="4999668" y="1491368"/>
            <a:ext cx="6350326" cy="3416476"/>
          </a:xfrm>
          <a:prstGeom prst="rect">
            <a:avLst/>
          </a:prstGeom>
        </p:spPr>
      </p:pic>
      <p:pic>
        <p:nvPicPr>
          <p:cNvPr id="6" name="Picture 5"/>
          <p:cNvPicPr>
            <a:picLocks noChangeAspect="1"/>
          </p:cNvPicPr>
          <p:nvPr/>
        </p:nvPicPr>
        <p:blipFill rotWithShape="1">
          <a:blip r:embed="rId3">
            <a:duotone>
              <a:prstClr val="black"/>
              <a:schemeClr val="accent5">
                <a:tint val="45000"/>
                <a:satMod val="400000"/>
              </a:schemeClr>
            </a:duotone>
          </a:blip>
          <a:srcRect r="12081"/>
          <a:stretch/>
        </p:blipFill>
        <p:spPr>
          <a:xfrm>
            <a:off x="154005" y="1257300"/>
            <a:ext cx="4774131" cy="5226319"/>
          </a:xfrm>
          <a:prstGeom prst="rect">
            <a:avLst/>
          </a:prstGeom>
        </p:spPr>
      </p:pic>
    </p:spTree>
    <p:extLst>
      <p:ext uri="{BB962C8B-B14F-4D97-AF65-F5344CB8AC3E}">
        <p14:creationId xmlns:p14="http://schemas.microsoft.com/office/powerpoint/2010/main" val="59723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0654" y="279135"/>
            <a:ext cx="9625263" cy="6256421"/>
          </a:xfrm>
          <a:prstGeom prst="rect">
            <a:avLst/>
          </a:prstGeom>
        </p:spPr>
      </p:pic>
    </p:spTree>
    <p:extLst>
      <p:ext uri="{BB962C8B-B14F-4D97-AF65-F5344CB8AC3E}">
        <p14:creationId xmlns:p14="http://schemas.microsoft.com/office/powerpoint/2010/main" val="1231458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6928" y="139566"/>
            <a:ext cx="7968977" cy="6718434"/>
          </a:xfrm>
          <a:prstGeom prst="rect">
            <a:avLst/>
          </a:prstGeom>
        </p:spPr>
      </p:pic>
    </p:spTree>
    <p:extLst>
      <p:ext uri="{BB962C8B-B14F-4D97-AF65-F5344CB8AC3E}">
        <p14:creationId xmlns:p14="http://schemas.microsoft.com/office/powerpoint/2010/main" val="92774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4907588" y="824584"/>
            <a:ext cx="6534486" cy="4750044"/>
          </a:xfrm>
          <a:prstGeom prst="rect">
            <a:avLst/>
          </a:prstGeom>
        </p:spPr>
      </p:pic>
      <p:pic>
        <p:nvPicPr>
          <p:cNvPr id="6" name="Picture 5"/>
          <p:cNvPicPr>
            <a:picLocks noChangeAspect="1"/>
          </p:cNvPicPr>
          <p:nvPr/>
        </p:nvPicPr>
        <p:blipFill>
          <a:blip r:embed="rId3">
            <a:duotone>
              <a:prstClr val="black"/>
              <a:schemeClr val="accent5">
                <a:tint val="45000"/>
                <a:satMod val="400000"/>
              </a:schemeClr>
            </a:duotone>
          </a:blip>
          <a:stretch>
            <a:fillRect/>
          </a:stretch>
        </p:blipFill>
        <p:spPr>
          <a:xfrm>
            <a:off x="97824" y="985589"/>
            <a:ext cx="4993941" cy="4883401"/>
          </a:xfrm>
          <a:prstGeom prst="rect">
            <a:avLst/>
          </a:prstGeom>
        </p:spPr>
      </p:pic>
    </p:spTree>
    <p:extLst>
      <p:ext uri="{BB962C8B-B14F-4D97-AF65-F5344CB8AC3E}">
        <p14:creationId xmlns:p14="http://schemas.microsoft.com/office/powerpoint/2010/main" val="309854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srcRect t="25764" b="25764"/>
          <a:stretch>
            <a:fillRect/>
          </a:stretch>
        </p:blipFill>
        <p:spPr>
          <a:prstGeom prst="rect">
            <a:avLst/>
          </a:prstGeom>
        </p:spPr>
      </p:pic>
      <p:pic>
        <p:nvPicPr>
          <p:cNvPr id="9" name="Picture 8"/>
          <p:cNvPicPr>
            <a:picLocks noChangeAspect="1"/>
          </p:cNvPicPr>
          <p:nvPr/>
        </p:nvPicPr>
        <p:blipFill>
          <a:blip r:embed="rId3">
            <a:duotone>
              <a:prstClr val="black"/>
              <a:schemeClr val="accent5">
                <a:tint val="45000"/>
                <a:satMod val="400000"/>
              </a:schemeClr>
            </a:duotone>
          </a:blip>
          <a:stretch>
            <a:fillRect/>
          </a:stretch>
        </p:blipFill>
        <p:spPr>
          <a:xfrm>
            <a:off x="1875" y="154006"/>
            <a:ext cx="4436979" cy="1633495"/>
          </a:xfrm>
          <a:prstGeom prst="rect">
            <a:avLst/>
          </a:prstGeom>
        </p:spPr>
      </p:pic>
      <p:pic>
        <p:nvPicPr>
          <p:cNvPr id="11" name="Picture 10"/>
          <p:cNvPicPr>
            <a:picLocks noChangeAspect="1"/>
          </p:cNvPicPr>
          <p:nvPr/>
        </p:nvPicPr>
        <p:blipFill rotWithShape="1">
          <a:blip r:embed="rId4">
            <a:duotone>
              <a:prstClr val="black"/>
              <a:schemeClr val="accent5">
                <a:tint val="45000"/>
                <a:satMod val="400000"/>
              </a:schemeClr>
            </a:duotone>
          </a:blip>
          <a:srcRect t="3487"/>
          <a:stretch/>
        </p:blipFill>
        <p:spPr>
          <a:xfrm>
            <a:off x="1875" y="1790299"/>
            <a:ext cx="4436979" cy="5067700"/>
          </a:xfrm>
          <a:prstGeom prst="rect">
            <a:avLst/>
          </a:prstGeom>
        </p:spPr>
      </p:pic>
    </p:spTree>
    <p:extLst>
      <p:ext uri="{BB962C8B-B14F-4D97-AF65-F5344CB8AC3E}">
        <p14:creationId xmlns:p14="http://schemas.microsoft.com/office/powerpoint/2010/main" val="241571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09630" y="167395"/>
            <a:ext cx="6477313" cy="6796485"/>
          </a:xfrm>
          <a:prstGeom prst="rect">
            <a:avLst/>
          </a:prstGeom>
        </p:spPr>
      </p:pic>
      <p:pic>
        <p:nvPicPr>
          <p:cNvPr id="3" name="Picture 2"/>
          <p:cNvPicPr>
            <a:picLocks noChangeAspect="1"/>
          </p:cNvPicPr>
          <p:nvPr/>
        </p:nvPicPr>
        <p:blipFill>
          <a:blip r:embed="rId3">
            <a:duotone>
              <a:prstClr val="black"/>
              <a:schemeClr val="accent5">
                <a:tint val="45000"/>
                <a:satMod val="400000"/>
              </a:schemeClr>
            </a:duotone>
          </a:blip>
          <a:stretch>
            <a:fillRect/>
          </a:stretch>
        </p:blipFill>
        <p:spPr>
          <a:xfrm>
            <a:off x="342018" y="890195"/>
            <a:ext cx="5367612" cy="4875338"/>
          </a:xfrm>
          <a:prstGeom prst="rect">
            <a:avLst/>
          </a:prstGeom>
        </p:spPr>
      </p:pic>
    </p:spTree>
    <p:extLst>
      <p:ext uri="{BB962C8B-B14F-4D97-AF65-F5344CB8AC3E}">
        <p14:creationId xmlns:p14="http://schemas.microsoft.com/office/powerpoint/2010/main" val="899908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latin typeface="Arial" pitchFamily="34" charset="0"/>
              </a:rPr>
              <a:t>What </a:t>
            </a:r>
            <a:r>
              <a:rPr lang="en-US" sz="3600" dirty="0">
                <a:latin typeface="Arial" pitchFamily="34" charset="0"/>
              </a:rPr>
              <a:t>is a citation?</a:t>
            </a:r>
            <a:endParaRPr lang="fa-IR" sz="3600" dirty="0"/>
          </a:p>
        </p:txBody>
      </p:sp>
      <p:sp>
        <p:nvSpPr>
          <p:cNvPr id="2" name="Content Placeholder 1"/>
          <p:cNvSpPr>
            <a:spLocks noGrp="1"/>
          </p:cNvSpPr>
          <p:nvPr>
            <p:ph idx="1"/>
          </p:nvPr>
        </p:nvSpPr>
        <p:spPr>
          <a:xfrm>
            <a:off x="952902" y="1693249"/>
            <a:ext cx="10068487" cy="5034811"/>
          </a:xfrm>
        </p:spPr>
        <p:txBody>
          <a:bodyPr/>
          <a:lstStyle/>
          <a:p>
            <a:endParaRPr lang="fa-IR" dirty="0"/>
          </a:p>
        </p:txBody>
      </p:sp>
      <p:grpSp>
        <p:nvGrpSpPr>
          <p:cNvPr id="4" name="Group 3"/>
          <p:cNvGrpSpPr/>
          <p:nvPr/>
        </p:nvGrpSpPr>
        <p:grpSpPr>
          <a:xfrm>
            <a:off x="1964736" y="1863668"/>
            <a:ext cx="8229600" cy="4480719"/>
            <a:chOff x="152400" y="304800"/>
            <a:chExt cx="8699500" cy="6019800"/>
          </a:xfrm>
        </p:grpSpPr>
        <p:pic>
          <p:nvPicPr>
            <p:cNvPr id="5" name="Picture 3"/>
            <p:cNvPicPr>
              <a:picLocks noChangeAspect="1" noChangeArrowheads="1"/>
            </p:cNvPicPr>
            <p:nvPr/>
          </p:nvPicPr>
          <p:blipFill>
            <a:blip r:embed="rId2" cstate="print"/>
            <a:srcRect/>
            <a:stretch>
              <a:fillRect/>
            </a:stretch>
          </p:blipFill>
          <p:spPr bwMode="auto">
            <a:xfrm>
              <a:off x="6553200" y="3962400"/>
              <a:ext cx="1231900" cy="1219200"/>
            </a:xfrm>
            <a:prstGeom prst="rect">
              <a:avLst/>
            </a:prstGeom>
            <a:noFill/>
            <a:ln w="9525">
              <a:solidFill>
                <a:schemeClr val="tx2"/>
              </a:solidFill>
              <a:miter lim="800000"/>
              <a:headEnd/>
              <a:tailEnd/>
            </a:ln>
          </p:spPr>
        </p:pic>
        <p:pic>
          <p:nvPicPr>
            <p:cNvPr id="6" name="Picture 3"/>
            <p:cNvPicPr>
              <a:picLocks noChangeAspect="1" noChangeArrowheads="1"/>
            </p:cNvPicPr>
            <p:nvPr/>
          </p:nvPicPr>
          <p:blipFill>
            <a:blip r:embed="rId2" cstate="print"/>
            <a:srcRect/>
            <a:stretch>
              <a:fillRect/>
            </a:stretch>
          </p:blipFill>
          <p:spPr bwMode="auto">
            <a:xfrm>
              <a:off x="7239000" y="4648200"/>
              <a:ext cx="1231900" cy="1219200"/>
            </a:xfrm>
            <a:prstGeom prst="rect">
              <a:avLst/>
            </a:prstGeom>
            <a:noFill/>
            <a:ln w="9525">
              <a:solidFill>
                <a:schemeClr val="tx2"/>
              </a:solidFill>
              <a:miter lim="800000"/>
              <a:headEnd/>
              <a:tailEnd/>
            </a:ln>
          </p:spPr>
        </p:pic>
        <p:pic>
          <p:nvPicPr>
            <p:cNvPr id="7" name="Picture 3"/>
            <p:cNvPicPr>
              <a:picLocks noChangeAspect="1" noChangeArrowheads="1"/>
            </p:cNvPicPr>
            <p:nvPr/>
          </p:nvPicPr>
          <p:blipFill>
            <a:blip r:embed="rId2" cstate="print"/>
            <a:srcRect/>
            <a:stretch>
              <a:fillRect/>
            </a:stretch>
          </p:blipFill>
          <p:spPr bwMode="auto">
            <a:xfrm>
              <a:off x="6629400" y="5105400"/>
              <a:ext cx="1231900" cy="1219200"/>
            </a:xfrm>
            <a:prstGeom prst="rect">
              <a:avLst/>
            </a:prstGeom>
            <a:noFill/>
            <a:ln w="9525">
              <a:solidFill>
                <a:schemeClr val="tx2"/>
              </a:solidFill>
              <a:miter lim="800000"/>
              <a:headEnd/>
              <a:tailEnd/>
            </a:ln>
          </p:spPr>
        </p:pic>
        <p:pic>
          <p:nvPicPr>
            <p:cNvPr id="8" name="Picture 3"/>
            <p:cNvPicPr>
              <a:picLocks noChangeAspect="1" noChangeArrowheads="1"/>
            </p:cNvPicPr>
            <p:nvPr/>
          </p:nvPicPr>
          <p:blipFill>
            <a:blip r:embed="rId2" cstate="print"/>
            <a:srcRect/>
            <a:stretch>
              <a:fillRect/>
            </a:stretch>
          </p:blipFill>
          <p:spPr bwMode="auto">
            <a:xfrm>
              <a:off x="5867400" y="4572000"/>
              <a:ext cx="1231900" cy="1219200"/>
            </a:xfrm>
            <a:prstGeom prst="rect">
              <a:avLst/>
            </a:prstGeom>
            <a:noFill/>
            <a:ln w="9525">
              <a:solidFill>
                <a:schemeClr val="tx2"/>
              </a:solidFill>
              <a:miter lim="800000"/>
              <a:headEnd/>
              <a:tailEnd/>
            </a:ln>
          </p:spPr>
        </p:pic>
        <p:pic>
          <p:nvPicPr>
            <p:cNvPr id="9" name="Picture 3"/>
            <p:cNvPicPr>
              <a:picLocks noChangeAspect="1" noChangeArrowheads="1"/>
            </p:cNvPicPr>
            <p:nvPr/>
          </p:nvPicPr>
          <p:blipFill>
            <a:blip r:embed="rId2" cstate="print"/>
            <a:srcRect/>
            <a:stretch>
              <a:fillRect/>
            </a:stretch>
          </p:blipFill>
          <p:spPr bwMode="auto">
            <a:xfrm>
              <a:off x="6934200" y="304800"/>
              <a:ext cx="1231900" cy="1219200"/>
            </a:xfrm>
            <a:prstGeom prst="rect">
              <a:avLst/>
            </a:prstGeom>
            <a:noFill/>
            <a:ln w="9525">
              <a:solidFill>
                <a:schemeClr val="tx2"/>
              </a:solidFill>
              <a:miter lim="800000"/>
              <a:headEnd/>
              <a:tailEnd/>
            </a:ln>
          </p:spPr>
        </p:pic>
        <p:pic>
          <p:nvPicPr>
            <p:cNvPr id="10" name="Picture 3"/>
            <p:cNvPicPr>
              <a:picLocks noChangeAspect="1" noChangeArrowheads="1"/>
            </p:cNvPicPr>
            <p:nvPr/>
          </p:nvPicPr>
          <p:blipFill>
            <a:blip r:embed="rId2" cstate="print"/>
            <a:srcRect/>
            <a:stretch>
              <a:fillRect/>
            </a:stretch>
          </p:blipFill>
          <p:spPr bwMode="auto">
            <a:xfrm>
              <a:off x="7620000" y="914400"/>
              <a:ext cx="1231900" cy="1219200"/>
            </a:xfrm>
            <a:prstGeom prst="rect">
              <a:avLst/>
            </a:prstGeom>
            <a:noFill/>
            <a:ln w="9525">
              <a:solidFill>
                <a:schemeClr val="tx2"/>
              </a:solidFill>
              <a:miter lim="800000"/>
              <a:headEnd/>
              <a:tailEnd/>
            </a:ln>
          </p:spPr>
        </p:pic>
        <p:pic>
          <p:nvPicPr>
            <p:cNvPr id="11" name="Picture 3"/>
            <p:cNvPicPr>
              <a:picLocks noChangeAspect="1" noChangeArrowheads="1"/>
            </p:cNvPicPr>
            <p:nvPr/>
          </p:nvPicPr>
          <p:blipFill>
            <a:blip r:embed="rId2" cstate="print"/>
            <a:srcRect/>
            <a:stretch>
              <a:fillRect/>
            </a:stretch>
          </p:blipFill>
          <p:spPr bwMode="auto">
            <a:xfrm>
              <a:off x="6477000" y="1143000"/>
              <a:ext cx="1231900" cy="1219200"/>
            </a:xfrm>
            <a:prstGeom prst="rect">
              <a:avLst/>
            </a:prstGeom>
            <a:noFill/>
            <a:ln w="9525">
              <a:solidFill>
                <a:schemeClr val="tx2"/>
              </a:solidFill>
              <a:miter lim="800000"/>
              <a:headEnd/>
              <a:tailEnd/>
            </a:ln>
          </p:spPr>
        </p:pic>
        <p:pic>
          <p:nvPicPr>
            <p:cNvPr id="12" name="Picture 3"/>
            <p:cNvPicPr>
              <a:picLocks noChangeAspect="1" noChangeArrowheads="1"/>
            </p:cNvPicPr>
            <p:nvPr/>
          </p:nvPicPr>
          <p:blipFill>
            <a:blip r:embed="rId2" cstate="print"/>
            <a:srcRect/>
            <a:stretch>
              <a:fillRect/>
            </a:stretch>
          </p:blipFill>
          <p:spPr bwMode="auto">
            <a:xfrm>
              <a:off x="7239000" y="1676400"/>
              <a:ext cx="1231900" cy="1219200"/>
            </a:xfrm>
            <a:prstGeom prst="rect">
              <a:avLst/>
            </a:prstGeom>
            <a:noFill/>
            <a:ln w="9525">
              <a:solidFill>
                <a:schemeClr val="tx2"/>
              </a:solidFill>
              <a:miter lim="800000"/>
              <a:headEnd/>
              <a:tailEnd/>
            </a:ln>
          </p:spPr>
        </p:pic>
        <p:pic>
          <p:nvPicPr>
            <p:cNvPr id="13" name="Picture 3"/>
            <p:cNvPicPr>
              <a:picLocks noChangeAspect="1" noChangeArrowheads="1"/>
            </p:cNvPicPr>
            <p:nvPr/>
          </p:nvPicPr>
          <p:blipFill>
            <a:blip r:embed="rId2" cstate="print"/>
            <a:srcRect/>
            <a:stretch>
              <a:fillRect/>
            </a:stretch>
          </p:blipFill>
          <p:spPr bwMode="auto">
            <a:xfrm>
              <a:off x="914400" y="2514600"/>
              <a:ext cx="1231900" cy="1219200"/>
            </a:xfrm>
            <a:prstGeom prst="rect">
              <a:avLst/>
            </a:prstGeom>
            <a:noFill/>
            <a:ln w="9525">
              <a:solidFill>
                <a:schemeClr val="tx2"/>
              </a:solidFill>
              <a:miter lim="800000"/>
              <a:headEnd/>
              <a:tailEnd/>
            </a:ln>
          </p:spPr>
        </p:pic>
        <p:pic>
          <p:nvPicPr>
            <p:cNvPr id="14" name="Picture 3"/>
            <p:cNvPicPr>
              <a:picLocks noChangeAspect="1" noChangeArrowheads="1"/>
            </p:cNvPicPr>
            <p:nvPr/>
          </p:nvPicPr>
          <p:blipFill>
            <a:blip r:embed="rId2" cstate="print"/>
            <a:srcRect/>
            <a:stretch>
              <a:fillRect/>
            </a:stretch>
          </p:blipFill>
          <p:spPr bwMode="auto">
            <a:xfrm>
              <a:off x="152400" y="3200400"/>
              <a:ext cx="1231900" cy="1219200"/>
            </a:xfrm>
            <a:prstGeom prst="rect">
              <a:avLst/>
            </a:prstGeom>
            <a:noFill/>
            <a:ln w="9525">
              <a:solidFill>
                <a:schemeClr val="tx2"/>
              </a:solidFill>
              <a:miter lim="800000"/>
              <a:headEnd/>
              <a:tailEnd/>
            </a:ln>
          </p:spPr>
        </p:pic>
        <p:pic>
          <p:nvPicPr>
            <p:cNvPr id="15" name="Picture 3"/>
            <p:cNvPicPr>
              <a:picLocks noChangeAspect="1" noChangeArrowheads="1"/>
            </p:cNvPicPr>
            <p:nvPr/>
          </p:nvPicPr>
          <p:blipFill>
            <a:blip r:embed="rId2" cstate="print"/>
            <a:srcRect/>
            <a:stretch>
              <a:fillRect/>
            </a:stretch>
          </p:blipFill>
          <p:spPr bwMode="auto">
            <a:xfrm>
              <a:off x="1143000" y="3429000"/>
              <a:ext cx="1231900" cy="1219200"/>
            </a:xfrm>
            <a:prstGeom prst="rect">
              <a:avLst/>
            </a:prstGeom>
            <a:noFill/>
            <a:ln w="9525">
              <a:solidFill>
                <a:schemeClr val="tx2"/>
              </a:solidFill>
              <a:miter lim="800000"/>
              <a:headEnd/>
              <a:tailEnd/>
            </a:ln>
          </p:spPr>
        </p:pic>
        <p:pic>
          <p:nvPicPr>
            <p:cNvPr id="16" name="Picture 3"/>
            <p:cNvPicPr>
              <a:picLocks noChangeAspect="1" noChangeArrowheads="1"/>
            </p:cNvPicPr>
            <p:nvPr/>
          </p:nvPicPr>
          <p:blipFill>
            <a:blip r:embed="rId2" cstate="print"/>
            <a:srcRect/>
            <a:stretch>
              <a:fillRect/>
            </a:stretch>
          </p:blipFill>
          <p:spPr bwMode="auto">
            <a:xfrm>
              <a:off x="762000" y="4114800"/>
              <a:ext cx="1231900" cy="1219200"/>
            </a:xfrm>
            <a:prstGeom prst="rect">
              <a:avLst/>
            </a:prstGeom>
            <a:noFill/>
            <a:ln w="9525">
              <a:solidFill>
                <a:schemeClr val="tx2"/>
              </a:solidFill>
              <a:miter lim="800000"/>
              <a:headEnd/>
              <a:tailEnd/>
            </a:ln>
          </p:spPr>
        </p:pic>
        <p:pic>
          <p:nvPicPr>
            <p:cNvPr id="17" name="Picture 3"/>
            <p:cNvPicPr>
              <a:picLocks noChangeAspect="1" noChangeArrowheads="1"/>
            </p:cNvPicPr>
            <p:nvPr/>
          </p:nvPicPr>
          <p:blipFill>
            <a:blip r:embed="rId2" cstate="print"/>
            <a:srcRect/>
            <a:stretch>
              <a:fillRect/>
            </a:stretch>
          </p:blipFill>
          <p:spPr bwMode="auto">
            <a:xfrm>
              <a:off x="3705225" y="1403145"/>
              <a:ext cx="1781175" cy="1762125"/>
            </a:xfrm>
            <a:prstGeom prst="rect">
              <a:avLst/>
            </a:prstGeom>
            <a:noFill/>
            <a:ln w="9525">
              <a:solidFill>
                <a:schemeClr val="tx2"/>
              </a:solidFill>
              <a:miter lim="800000"/>
              <a:headEnd/>
              <a:tailEnd/>
            </a:ln>
          </p:spPr>
        </p:pic>
        <p:sp>
          <p:nvSpPr>
            <p:cNvPr id="18" name="Text Box 13"/>
            <p:cNvSpPr txBox="1">
              <a:spLocks noChangeArrowheads="1"/>
            </p:cNvSpPr>
            <p:nvPr/>
          </p:nvSpPr>
          <p:spPr bwMode="auto">
            <a:xfrm>
              <a:off x="7399338" y="609600"/>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2004</a:t>
              </a:r>
            </a:p>
          </p:txBody>
        </p:sp>
        <p:sp>
          <p:nvSpPr>
            <p:cNvPr id="19" name="Line 14"/>
            <p:cNvSpPr>
              <a:spLocks noChangeShapeType="1"/>
            </p:cNvSpPr>
            <p:nvPr/>
          </p:nvSpPr>
          <p:spPr bwMode="auto">
            <a:xfrm flipV="1">
              <a:off x="5334000" y="1614488"/>
              <a:ext cx="1295400" cy="671512"/>
            </a:xfrm>
            <a:prstGeom prst="line">
              <a:avLst/>
            </a:prstGeom>
            <a:noFill/>
            <a:ln w="57150">
              <a:solidFill>
                <a:schemeClr val="tx1"/>
              </a:solidFill>
              <a:round/>
              <a:headEnd/>
              <a:tailEnd type="triangle" w="med" len="med"/>
            </a:ln>
          </p:spPr>
          <p:txBody>
            <a:bodyPr/>
            <a:lstStyle/>
            <a:p>
              <a:endParaRPr lang="en-US"/>
            </a:p>
          </p:txBody>
        </p:sp>
        <p:sp>
          <p:nvSpPr>
            <p:cNvPr id="20" name="Line 15"/>
            <p:cNvSpPr>
              <a:spLocks noChangeShapeType="1"/>
            </p:cNvSpPr>
            <p:nvPr/>
          </p:nvSpPr>
          <p:spPr bwMode="auto">
            <a:xfrm flipH="1">
              <a:off x="2133600" y="2590800"/>
              <a:ext cx="1524000" cy="838200"/>
            </a:xfrm>
            <a:prstGeom prst="line">
              <a:avLst/>
            </a:prstGeom>
            <a:noFill/>
            <a:ln w="57150">
              <a:solidFill>
                <a:schemeClr val="tx1"/>
              </a:solidFill>
              <a:round/>
              <a:headEnd/>
              <a:tailEnd type="triangle" w="med" len="med"/>
            </a:ln>
          </p:spPr>
          <p:txBody>
            <a:bodyPr/>
            <a:lstStyle/>
            <a:p>
              <a:endParaRPr lang="en-US"/>
            </a:p>
          </p:txBody>
        </p:sp>
        <p:sp>
          <p:nvSpPr>
            <p:cNvPr id="21" name="Text Box 16"/>
            <p:cNvSpPr txBox="1">
              <a:spLocks noChangeArrowheads="1"/>
            </p:cNvSpPr>
            <p:nvPr/>
          </p:nvSpPr>
          <p:spPr bwMode="auto">
            <a:xfrm>
              <a:off x="2514600" y="2663826"/>
              <a:ext cx="990600" cy="587163"/>
            </a:xfrm>
            <a:prstGeom prst="rect">
              <a:avLst/>
            </a:prstGeom>
            <a:solidFill>
              <a:srgbClr val="DDDDDD"/>
            </a:solidFill>
            <a:ln w="12700">
              <a:solidFill>
                <a:schemeClr val="folHlink"/>
              </a:solidFill>
              <a:miter lim="800000"/>
              <a:headEnd/>
              <a:tailEnd/>
            </a:ln>
          </p:spPr>
          <p:txBody>
            <a:bodyPr lIns="0" rIns="0">
              <a:spAutoFit/>
            </a:bodyPr>
            <a:lstStyle/>
            <a:p>
              <a:pPr algn="ctr" eaLnBrk="0" hangingPunct="0">
                <a:lnSpc>
                  <a:spcPct val="80000"/>
                </a:lnSpc>
                <a:spcBef>
                  <a:spcPct val="50000"/>
                </a:spcBef>
              </a:pPr>
              <a:r>
                <a:rPr lang="en-US" sz="1400" i="1"/>
                <a:t>Cited References</a:t>
              </a:r>
            </a:p>
          </p:txBody>
        </p:sp>
        <p:sp>
          <p:nvSpPr>
            <p:cNvPr id="22" name="Text Box 17"/>
            <p:cNvSpPr txBox="1">
              <a:spLocks noChangeArrowheads="1"/>
            </p:cNvSpPr>
            <p:nvPr/>
          </p:nvSpPr>
          <p:spPr bwMode="auto">
            <a:xfrm>
              <a:off x="457200" y="3886200"/>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1974</a:t>
              </a:r>
            </a:p>
          </p:txBody>
        </p:sp>
        <p:sp>
          <p:nvSpPr>
            <p:cNvPr id="23" name="Text Box 18"/>
            <p:cNvSpPr txBox="1">
              <a:spLocks noChangeArrowheads="1"/>
            </p:cNvSpPr>
            <p:nvPr/>
          </p:nvSpPr>
          <p:spPr bwMode="auto">
            <a:xfrm>
              <a:off x="1524000" y="3810000"/>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1998</a:t>
              </a:r>
            </a:p>
          </p:txBody>
        </p:sp>
        <p:sp>
          <p:nvSpPr>
            <p:cNvPr id="24" name="Text Box 19"/>
            <p:cNvSpPr txBox="1">
              <a:spLocks noChangeArrowheads="1"/>
            </p:cNvSpPr>
            <p:nvPr/>
          </p:nvSpPr>
          <p:spPr bwMode="auto">
            <a:xfrm>
              <a:off x="1295400" y="2971800"/>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2000</a:t>
              </a:r>
            </a:p>
          </p:txBody>
        </p:sp>
        <p:sp>
          <p:nvSpPr>
            <p:cNvPr id="25" name="Text Box 20"/>
            <p:cNvSpPr txBox="1">
              <a:spLocks noChangeArrowheads="1"/>
            </p:cNvSpPr>
            <p:nvPr/>
          </p:nvSpPr>
          <p:spPr bwMode="auto">
            <a:xfrm>
              <a:off x="1143000" y="4800600"/>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1993</a:t>
              </a:r>
            </a:p>
          </p:txBody>
        </p:sp>
        <p:sp>
          <p:nvSpPr>
            <p:cNvPr id="26" name="Text Box 21"/>
            <p:cNvSpPr txBox="1">
              <a:spLocks noChangeArrowheads="1"/>
            </p:cNvSpPr>
            <p:nvPr/>
          </p:nvSpPr>
          <p:spPr bwMode="auto">
            <a:xfrm>
              <a:off x="6705600" y="1752600"/>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2003</a:t>
              </a:r>
            </a:p>
          </p:txBody>
        </p:sp>
        <p:sp>
          <p:nvSpPr>
            <p:cNvPr id="27" name="Text Box 22"/>
            <p:cNvSpPr txBox="1">
              <a:spLocks noChangeArrowheads="1"/>
            </p:cNvSpPr>
            <p:nvPr/>
          </p:nvSpPr>
          <p:spPr bwMode="auto">
            <a:xfrm>
              <a:off x="5638800" y="1752600"/>
              <a:ext cx="609601" cy="587163"/>
            </a:xfrm>
            <a:prstGeom prst="rect">
              <a:avLst/>
            </a:prstGeom>
            <a:solidFill>
              <a:srgbClr val="DDDDDD"/>
            </a:solidFill>
            <a:ln w="12700">
              <a:solidFill>
                <a:schemeClr val="folHlink"/>
              </a:solidFill>
              <a:miter lim="800000"/>
              <a:headEnd/>
              <a:tailEnd/>
            </a:ln>
          </p:spPr>
          <p:txBody>
            <a:bodyPr lIns="0" rIns="0">
              <a:spAutoFit/>
            </a:bodyPr>
            <a:lstStyle/>
            <a:p>
              <a:pPr algn="ctr" eaLnBrk="0" hangingPunct="0">
                <a:lnSpc>
                  <a:spcPct val="80000"/>
                </a:lnSpc>
                <a:spcBef>
                  <a:spcPct val="50000"/>
                </a:spcBef>
              </a:pPr>
              <a:r>
                <a:rPr lang="en-US" sz="1400" i="1"/>
                <a:t>Times Cited</a:t>
              </a:r>
            </a:p>
          </p:txBody>
        </p:sp>
        <p:sp>
          <p:nvSpPr>
            <p:cNvPr id="28" name="Line 23"/>
            <p:cNvSpPr>
              <a:spLocks noChangeShapeType="1"/>
            </p:cNvSpPr>
            <p:nvPr/>
          </p:nvSpPr>
          <p:spPr bwMode="auto">
            <a:xfrm flipH="1" flipV="1">
              <a:off x="5205413" y="3090863"/>
              <a:ext cx="1347787" cy="1404937"/>
            </a:xfrm>
            <a:prstGeom prst="line">
              <a:avLst/>
            </a:prstGeom>
            <a:noFill/>
            <a:ln w="57150">
              <a:solidFill>
                <a:schemeClr val="tx1"/>
              </a:solidFill>
              <a:round/>
              <a:headEnd type="triangle" w="med" len="med"/>
              <a:tailEnd type="triangle" w="med" len="med"/>
            </a:ln>
          </p:spPr>
          <p:txBody>
            <a:bodyPr/>
            <a:lstStyle/>
            <a:p>
              <a:endParaRPr lang="en-US"/>
            </a:p>
          </p:txBody>
        </p:sp>
        <p:sp>
          <p:nvSpPr>
            <p:cNvPr id="29" name="Text Box 24"/>
            <p:cNvSpPr txBox="1">
              <a:spLocks noChangeArrowheads="1"/>
            </p:cNvSpPr>
            <p:nvPr/>
          </p:nvSpPr>
          <p:spPr bwMode="auto">
            <a:xfrm>
              <a:off x="5486401" y="3505199"/>
              <a:ext cx="762000" cy="702941"/>
            </a:xfrm>
            <a:prstGeom prst="rect">
              <a:avLst/>
            </a:prstGeom>
            <a:solidFill>
              <a:srgbClr val="DDDDDD"/>
            </a:solidFill>
            <a:ln w="12700">
              <a:solidFill>
                <a:schemeClr val="folHlink"/>
              </a:solidFill>
              <a:miter lim="800000"/>
              <a:headEnd/>
              <a:tailEnd/>
            </a:ln>
          </p:spPr>
          <p:txBody>
            <a:bodyPr lIns="0" rIns="0">
              <a:spAutoFit/>
            </a:bodyPr>
            <a:lstStyle/>
            <a:p>
              <a:pPr algn="ctr" eaLnBrk="0" hangingPunct="0">
                <a:spcBef>
                  <a:spcPct val="50000"/>
                </a:spcBef>
              </a:pPr>
              <a:r>
                <a:rPr lang="en-US" sz="1400" i="1"/>
                <a:t>Related Records</a:t>
              </a:r>
            </a:p>
          </p:txBody>
        </p:sp>
        <p:sp>
          <p:nvSpPr>
            <p:cNvPr id="30" name="Text Box 25"/>
            <p:cNvSpPr txBox="1">
              <a:spLocks noChangeArrowheads="1"/>
            </p:cNvSpPr>
            <p:nvPr/>
          </p:nvSpPr>
          <p:spPr bwMode="auto">
            <a:xfrm>
              <a:off x="8077200" y="1295401"/>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2008</a:t>
              </a:r>
            </a:p>
          </p:txBody>
        </p:sp>
        <p:sp>
          <p:nvSpPr>
            <p:cNvPr id="31" name="Text Box 26"/>
            <p:cNvSpPr txBox="1">
              <a:spLocks noChangeArrowheads="1"/>
            </p:cNvSpPr>
            <p:nvPr/>
          </p:nvSpPr>
          <p:spPr bwMode="auto">
            <a:xfrm>
              <a:off x="7010400" y="4343400"/>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2008</a:t>
              </a:r>
            </a:p>
          </p:txBody>
        </p:sp>
        <p:sp>
          <p:nvSpPr>
            <p:cNvPr id="32" name="Text Box 27"/>
            <p:cNvSpPr txBox="1">
              <a:spLocks noChangeArrowheads="1"/>
            </p:cNvSpPr>
            <p:nvPr/>
          </p:nvSpPr>
          <p:spPr bwMode="auto">
            <a:xfrm>
              <a:off x="6248400" y="5227638"/>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1999</a:t>
              </a:r>
            </a:p>
          </p:txBody>
        </p:sp>
        <p:sp>
          <p:nvSpPr>
            <p:cNvPr id="33" name="Text Box 28"/>
            <p:cNvSpPr txBox="1">
              <a:spLocks noChangeArrowheads="1"/>
            </p:cNvSpPr>
            <p:nvPr/>
          </p:nvSpPr>
          <p:spPr bwMode="auto">
            <a:xfrm>
              <a:off x="7924800" y="5410199"/>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2002</a:t>
              </a:r>
            </a:p>
          </p:txBody>
        </p:sp>
        <p:sp>
          <p:nvSpPr>
            <p:cNvPr id="34" name="Line 29"/>
            <p:cNvSpPr>
              <a:spLocks noChangeShapeType="1"/>
            </p:cNvSpPr>
            <p:nvPr/>
          </p:nvSpPr>
          <p:spPr bwMode="auto">
            <a:xfrm flipH="1" flipV="1">
              <a:off x="2286000" y="4800600"/>
              <a:ext cx="3581400" cy="304800"/>
            </a:xfrm>
            <a:prstGeom prst="line">
              <a:avLst/>
            </a:prstGeom>
            <a:noFill/>
            <a:ln w="28575">
              <a:solidFill>
                <a:schemeClr val="tx1"/>
              </a:solidFill>
              <a:prstDash val="sysDot"/>
              <a:round/>
              <a:headEnd/>
              <a:tailEnd type="triangle" w="med" len="med"/>
            </a:ln>
          </p:spPr>
          <p:txBody>
            <a:bodyPr/>
            <a:lstStyle/>
            <a:p>
              <a:endParaRPr lang="en-US"/>
            </a:p>
          </p:txBody>
        </p:sp>
        <p:sp>
          <p:nvSpPr>
            <p:cNvPr id="35" name="Line 30"/>
            <p:cNvSpPr>
              <a:spLocks noChangeShapeType="1"/>
            </p:cNvSpPr>
            <p:nvPr/>
          </p:nvSpPr>
          <p:spPr bwMode="auto">
            <a:xfrm flipH="1" flipV="1">
              <a:off x="2590800" y="4191000"/>
              <a:ext cx="3276600" cy="838200"/>
            </a:xfrm>
            <a:prstGeom prst="line">
              <a:avLst/>
            </a:prstGeom>
            <a:noFill/>
            <a:ln w="28575">
              <a:solidFill>
                <a:schemeClr val="tx1"/>
              </a:solidFill>
              <a:prstDash val="sysDot"/>
              <a:round/>
              <a:headEnd/>
              <a:tailEnd type="triangle" w="med" len="med"/>
            </a:ln>
          </p:spPr>
          <p:txBody>
            <a:bodyPr/>
            <a:lstStyle/>
            <a:p>
              <a:endParaRPr lang="en-US"/>
            </a:p>
          </p:txBody>
        </p:sp>
        <p:sp>
          <p:nvSpPr>
            <p:cNvPr id="36" name="Text Box 31"/>
            <p:cNvSpPr txBox="1">
              <a:spLocks noChangeArrowheads="1"/>
            </p:cNvSpPr>
            <p:nvPr/>
          </p:nvSpPr>
          <p:spPr bwMode="auto">
            <a:xfrm>
              <a:off x="6934200" y="5867400"/>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2000</a:t>
              </a:r>
            </a:p>
          </p:txBody>
        </p:sp>
        <p:sp>
          <p:nvSpPr>
            <p:cNvPr id="37" name="Text Box 33"/>
            <p:cNvSpPr txBox="1">
              <a:spLocks noChangeArrowheads="1"/>
            </p:cNvSpPr>
            <p:nvPr/>
          </p:nvSpPr>
          <p:spPr bwMode="auto">
            <a:xfrm>
              <a:off x="4190999" y="2438400"/>
              <a:ext cx="658812" cy="413495"/>
            </a:xfrm>
            <a:prstGeom prst="rect">
              <a:avLst/>
            </a:prstGeom>
            <a:solidFill>
              <a:schemeClr val="bg1"/>
            </a:solidFill>
            <a:ln w="9525">
              <a:noFill/>
              <a:miter lim="800000"/>
              <a:headEnd/>
              <a:tailEnd/>
            </a:ln>
          </p:spPr>
          <p:txBody>
            <a:bodyPr>
              <a:spAutoFit/>
            </a:bodyPr>
            <a:lstStyle/>
            <a:p>
              <a:pPr eaLnBrk="0" hangingPunct="0">
                <a:spcBef>
                  <a:spcPct val="50000"/>
                </a:spcBef>
              </a:pPr>
              <a:r>
                <a:rPr lang="en-US" sz="1400" dirty="0"/>
                <a:t>2000</a:t>
              </a:r>
            </a:p>
          </p:txBody>
        </p:sp>
        <p:sp>
          <p:nvSpPr>
            <p:cNvPr id="38" name="Text Box 35"/>
            <p:cNvSpPr txBox="1">
              <a:spLocks noChangeArrowheads="1"/>
            </p:cNvSpPr>
            <p:nvPr/>
          </p:nvSpPr>
          <p:spPr bwMode="auto">
            <a:xfrm>
              <a:off x="7772400" y="2255839"/>
              <a:ext cx="457201" cy="248097"/>
            </a:xfrm>
            <a:prstGeom prst="rect">
              <a:avLst/>
            </a:prstGeom>
            <a:solidFill>
              <a:schemeClr val="bg1"/>
            </a:solidFill>
            <a:ln w="3175">
              <a:noFill/>
              <a:miter lim="800000"/>
              <a:headEnd/>
              <a:tailEnd/>
            </a:ln>
          </p:spPr>
          <p:txBody>
            <a:bodyPr lIns="0" tIns="0" rIns="0" bIns="0">
              <a:spAutoFit/>
            </a:bodyPr>
            <a:lstStyle/>
            <a:p>
              <a:pPr algn="ctr" eaLnBrk="0" hangingPunct="0">
                <a:spcBef>
                  <a:spcPct val="50000"/>
                </a:spcBef>
              </a:pPr>
              <a:r>
                <a:rPr lang="en-US" sz="1200"/>
                <a:t>2009</a:t>
              </a:r>
            </a:p>
          </p:txBody>
        </p:sp>
      </p:grpSp>
    </p:spTree>
    <p:extLst>
      <p:ext uri="{BB962C8B-B14F-4D97-AF65-F5344CB8AC3E}">
        <p14:creationId xmlns:p14="http://schemas.microsoft.com/office/powerpoint/2010/main" val="2518801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53616" y="900479"/>
            <a:ext cx="6115051" cy="990600"/>
          </a:xfrm>
        </p:spPr>
        <p:txBody>
          <a:bodyPr/>
          <a:lstStyle/>
          <a:p>
            <a:pPr eaLnBrk="1" hangingPunct="1"/>
            <a:r>
              <a:rPr lang="en-US" dirty="0" smtClean="0">
                <a:solidFill>
                  <a:schemeClr val="tx1"/>
                </a:solidFill>
              </a:rPr>
              <a:t>NOT</a:t>
            </a:r>
          </a:p>
        </p:txBody>
      </p:sp>
      <p:sp>
        <p:nvSpPr>
          <p:cNvPr id="25603" name="Rectangle 3"/>
          <p:cNvSpPr>
            <a:spLocks noGrp="1" noChangeArrowheads="1"/>
          </p:cNvSpPr>
          <p:nvPr>
            <p:ph idx="1"/>
          </p:nvPr>
        </p:nvSpPr>
        <p:spPr>
          <a:xfrm>
            <a:off x="6441282" y="2569198"/>
            <a:ext cx="4037743" cy="4525963"/>
          </a:xfrm>
        </p:spPr>
        <p:txBody>
          <a:bodyPr/>
          <a:lstStyle/>
          <a:p>
            <a:pPr algn="l" rtl="0" eaLnBrk="1" hangingPunct="1">
              <a:lnSpc>
                <a:spcPct val="90000"/>
              </a:lnSpc>
              <a:buFont typeface="Wingdings" panose="05000000000000000000" pitchFamily="2" charset="2"/>
              <a:buNone/>
            </a:pPr>
            <a:r>
              <a:rPr lang="en-US" dirty="0"/>
              <a:t>Excludes any results containing the term</a:t>
            </a:r>
          </a:p>
          <a:p>
            <a:pPr algn="l" rtl="0" eaLnBrk="1" hangingPunct="1">
              <a:lnSpc>
                <a:spcPct val="90000"/>
              </a:lnSpc>
              <a:buFont typeface="Wingdings" panose="05000000000000000000" pitchFamily="2" charset="2"/>
              <a:buNone/>
            </a:pPr>
            <a:endParaRPr lang="en-US" dirty="0"/>
          </a:p>
          <a:p>
            <a:pPr algn="l" rtl="0" eaLnBrk="1" hangingPunct="1">
              <a:lnSpc>
                <a:spcPct val="90000"/>
              </a:lnSpc>
              <a:buFont typeface="Wingdings" panose="05000000000000000000" pitchFamily="2" charset="2"/>
              <a:buNone/>
            </a:pPr>
            <a:r>
              <a:rPr lang="en-US" dirty="0"/>
              <a:t>Records containing both will not be retrieved.</a:t>
            </a:r>
          </a:p>
          <a:p>
            <a:pPr algn="l" rtl="0" eaLnBrk="1" hangingPunct="1">
              <a:lnSpc>
                <a:spcPct val="90000"/>
              </a:lnSpc>
              <a:buFont typeface="Wingdings" panose="05000000000000000000" pitchFamily="2" charset="2"/>
              <a:buNone/>
            </a:pPr>
            <a:endParaRPr lang="en-US" dirty="0"/>
          </a:p>
          <a:p>
            <a:pPr algn="l" rtl="0" eaLnBrk="1" hangingPunct="1">
              <a:lnSpc>
                <a:spcPct val="90000"/>
              </a:lnSpc>
              <a:buFont typeface="Wingdings" panose="05000000000000000000" pitchFamily="2" charset="2"/>
              <a:buNone/>
            </a:pPr>
            <a:r>
              <a:rPr lang="en-US" dirty="0"/>
              <a:t>What does NOT do to the amount of records retrieved?</a:t>
            </a:r>
          </a:p>
          <a:p>
            <a:pPr algn="l" rtl="0" eaLnBrk="1" hangingPunct="1">
              <a:lnSpc>
                <a:spcPct val="90000"/>
              </a:lnSpc>
              <a:buFont typeface="Wingdings" panose="05000000000000000000" pitchFamily="2" charset="2"/>
              <a:buNone/>
            </a:pPr>
            <a:endParaRPr lang="en-US" dirty="0"/>
          </a:p>
          <a:p>
            <a:pPr algn="l" rtl="0" eaLnBrk="1" hangingPunct="1">
              <a:lnSpc>
                <a:spcPct val="90000"/>
              </a:lnSpc>
              <a:buFont typeface="Wingdings" panose="05000000000000000000" pitchFamily="2" charset="2"/>
              <a:buNone/>
            </a:pPr>
            <a:endParaRPr lang="en-US" dirty="0"/>
          </a:p>
          <a:p>
            <a:pPr algn="l" rtl="0" eaLnBrk="1" hangingPunct="1">
              <a:lnSpc>
                <a:spcPct val="90000"/>
              </a:lnSpc>
            </a:pPr>
            <a:endParaRPr lang="en-US" sz="3600" dirty="0"/>
          </a:p>
        </p:txBody>
      </p:sp>
      <p:pic>
        <p:nvPicPr>
          <p:cNvPr id="25604" name="Picture 5" descr="show_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70" y="2569198"/>
            <a:ext cx="4956551" cy="33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11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AutoShape 3"/>
          <p:cNvSpPr>
            <a:spLocks noChangeArrowheads="1"/>
          </p:cNvSpPr>
          <p:nvPr/>
        </p:nvSpPr>
        <p:spPr bwMode="auto">
          <a:xfrm>
            <a:off x="7620000" y="1358900"/>
            <a:ext cx="2438400" cy="3581400"/>
          </a:xfrm>
          <a:prstGeom prst="can">
            <a:avLst>
              <a:gd name="adj" fmla="val 36719"/>
            </a:avLst>
          </a:prstGeom>
          <a:gradFill rotWithShape="1">
            <a:gsLst>
              <a:gs pos="0">
                <a:schemeClr val="bg1"/>
              </a:gs>
              <a:gs pos="100000">
                <a:schemeClr val="accent1"/>
              </a:gs>
            </a:gsLst>
            <a:lin ang="5400000" scaled="1"/>
          </a:gradFill>
          <a:ln w="9525">
            <a:solidFill>
              <a:schemeClr val="accent2"/>
            </a:solidFill>
            <a:round/>
            <a:headEnd/>
            <a:tailEnd/>
          </a:ln>
        </p:spPr>
        <p:txBody>
          <a:bodyPr wrap="none" anchor="ctr"/>
          <a:lstStyle/>
          <a:p>
            <a:pPr>
              <a:spcBef>
                <a:spcPct val="50000"/>
              </a:spcBef>
            </a:pPr>
            <a:endParaRPr lang="ja-JP" altLang="en-US">
              <a:ea typeface="ＭＳ Ｐゴシック" charset="-128"/>
            </a:endParaRPr>
          </a:p>
        </p:txBody>
      </p:sp>
      <p:pic>
        <p:nvPicPr>
          <p:cNvPr id="176131" name="Picture 4" descr="2kzfopf1[1]"/>
          <p:cNvPicPr>
            <a:picLocks noChangeAspect="1" noChangeArrowheads="1"/>
          </p:cNvPicPr>
          <p:nvPr/>
        </p:nvPicPr>
        <p:blipFill>
          <a:blip r:embed="rId3" cstate="print"/>
          <a:srcRect/>
          <a:stretch>
            <a:fillRect/>
          </a:stretch>
        </p:blipFill>
        <p:spPr bwMode="auto">
          <a:xfrm>
            <a:off x="7696200" y="2273300"/>
            <a:ext cx="1492251" cy="1168400"/>
          </a:xfrm>
          <a:prstGeom prst="rect">
            <a:avLst/>
          </a:prstGeom>
          <a:noFill/>
          <a:ln w="9525">
            <a:noFill/>
            <a:miter lim="800000"/>
            <a:headEnd/>
            <a:tailEnd/>
          </a:ln>
        </p:spPr>
      </p:pic>
      <p:pic>
        <p:nvPicPr>
          <p:cNvPr id="176132" name="Picture 5" descr="ue_bnli_[1]"/>
          <p:cNvPicPr>
            <a:picLocks noChangeAspect="1" noChangeArrowheads="1"/>
          </p:cNvPicPr>
          <p:nvPr/>
        </p:nvPicPr>
        <p:blipFill>
          <a:blip r:embed="rId4" cstate="print"/>
          <a:srcRect/>
          <a:stretch>
            <a:fillRect/>
          </a:stretch>
        </p:blipFill>
        <p:spPr bwMode="auto">
          <a:xfrm>
            <a:off x="8763001" y="3111500"/>
            <a:ext cx="1282700" cy="1663700"/>
          </a:xfrm>
          <a:prstGeom prst="rect">
            <a:avLst/>
          </a:prstGeom>
          <a:noFill/>
          <a:ln w="9525">
            <a:noFill/>
            <a:miter lim="800000"/>
            <a:headEnd/>
            <a:tailEnd/>
          </a:ln>
        </p:spPr>
      </p:pic>
      <p:sp>
        <p:nvSpPr>
          <p:cNvPr id="176133" name="Line 6"/>
          <p:cNvSpPr>
            <a:spLocks noChangeShapeType="1"/>
          </p:cNvSpPr>
          <p:nvPr/>
        </p:nvSpPr>
        <p:spPr bwMode="auto">
          <a:xfrm flipH="1" flipV="1">
            <a:off x="8534400" y="3340100"/>
            <a:ext cx="304800" cy="381000"/>
          </a:xfrm>
          <a:prstGeom prst="line">
            <a:avLst/>
          </a:prstGeom>
          <a:noFill/>
          <a:ln w="28575">
            <a:solidFill>
              <a:schemeClr val="tx1"/>
            </a:solidFill>
            <a:round/>
            <a:headEnd/>
            <a:tailEnd type="arrow" w="med" len="med"/>
          </a:ln>
        </p:spPr>
        <p:txBody>
          <a:bodyPr/>
          <a:lstStyle/>
          <a:p>
            <a:endParaRPr lang="en-US" dirty="0"/>
          </a:p>
        </p:txBody>
      </p:sp>
      <p:sp>
        <p:nvSpPr>
          <p:cNvPr id="176134" name="Line 7"/>
          <p:cNvSpPr>
            <a:spLocks noChangeShapeType="1"/>
          </p:cNvSpPr>
          <p:nvPr/>
        </p:nvSpPr>
        <p:spPr bwMode="auto">
          <a:xfrm flipH="1" flipV="1">
            <a:off x="8382000" y="3416300"/>
            <a:ext cx="381000" cy="914400"/>
          </a:xfrm>
          <a:prstGeom prst="line">
            <a:avLst/>
          </a:prstGeom>
          <a:noFill/>
          <a:ln w="28575">
            <a:solidFill>
              <a:schemeClr val="tx1"/>
            </a:solidFill>
            <a:round/>
            <a:headEnd/>
            <a:tailEnd type="arrow" w="med" len="med"/>
          </a:ln>
        </p:spPr>
        <p:txBody>
          <a:bodyPr/>
          <a:lstStyle/>
          <a:p>
            <a:endParaRPr lang="en-US" dirty="0"/>
          </a:p>
        </p:txBody>
      </p:sp>
      <p:sp>
        <p:nvSpPr>
          <p:cNvPr id="176135" name="Line 8"/>
          <p:cNvSpPr>
            <a:spLocks noChangeShapeType="1"/>
          </p:cNvSpPr>
          <p:nvPr/>
        </p:nvSpPr>
        <p:spPr bwMode="auto">
          <a:xfrm rot="-295196" flipH="1" flipV="1">
            <a:off x="8724900" y="3225800"/>
            <a:ext cx="304800" cy="304800"/>
          </a:xfrm>
          <a:prstGeom prst="line">
            <a:avLst/>
          </a:prstGeom>
          <a:noFill/>
          <a:ln w="28575">
            <a:solidFill>
              <a:schemeClr val="tx1"/>
            </a:solidFill>
            <a:round/>
            <a:headEnd/>
            <a:tailEnd type="arrow" w="med" len="med"/>
          </a:ln>
        </p:spPr>
        <p:txBody>
          <a:bodyPr/>
          <a:lstStyle/>
          <a:p>
            <a:endParaRPr lang="en-US" dirty="0"/>
          </a:p>
        </p:txBody>
      </p:sp>
      <p:sp>
        <p:nvSpPr>
          <p:cNvPr id="591881" name="Text Box 9"/>
          <p:cNvSpPr txBox="1">
            <a:spLocks noChangeArrowheads="1"/>
          </p:cNvSpPr>
          <p:nvPr/>
        </p:nvSpPr>
        <p:spPr bwMode="auto">
          <a:xfrm>
            <a:off x="2057400" y="5305428"/>
            <a:ext cx="3505200" cy="396875"/>
          </a:xfrm>
          <a:prstGeom prst="rect">
            <a:avLst/>
          </a:prstGeom>
          <a:noFill/>
          <a:ln w="9525">
            <a:noFill/>
            <a:miter lim="800000"/>
            <a:headEnd/>
            <a:tailEnd/>
          </a:ln>
        </p:spPr>
        <p:txBody>
          <a:bodyPr>
            <a:spAutoFit/>
          </a:bodyPr>
          <a:lstStyle/>
          <a:p>
            <a:pPr algn="ctr">
              <a:spcBef>
                <a:spcPct val="50000"/>
              </a:spcBef>
            </a:pPr>
            <a:r>
              <a:rPr lang="en-US" altLang="ja-JP" sz="2000" b="1" dirty="0">
                <a:solidFill>
                  <a:srgbClr val="A00000"/>
                </a:solidFill>
                <a:ea typeface="ＭＳ Ｐゴシック" charset="-128"/>
              </a:rPr>
              <a:t>Article-level data</a:t>
            </a:r>
          </a:p>
        </p:txBody>
      </p:sp>
      <p:sp>
        <p:nvSpPr>
          <p:cNvPr id="591882" name="AutoShape 10"/>
          <p:cNvSpPr>
            <a:spLocks noChangeArrowheads="1"/>
          </p:cNvSpPr>
          <p:nvPr/>
        </p:nvSpPr>
        <p:spPr bwMode="auto">
          <a:xfrm>
            <a:off x="5715000" y="2730500"/>
            <a:ext cx="1752600" cy="1447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00000"/>
          </a:solidFill>
          <a:ln w="9525">
            <a:noFill/>
            <a:miter lim="800000"/>
            <a:headEnd/>
            <a:tailEnd/>
          </a:ln>
        </p:spPr>
        <p:txBody>
          <a:bodyPr wrap="none" anchor="ctr"/>
          <a:lstStyle/>
          <a:p>
            <a:endParaRPr lang="en-US" dirty="0"/>
          </a:p>
        </p:txBody>
      </p:sp>
      <p:sp>
        <p:nvSpPr>
          <p:cNvPr id="176138" name="AutoShape 12"/>
          <p:cNvSpPr>
            <a:spLocks noChangeArrowheads="1"/>
          </p:cNvSpPr>
          <p:nvPr/>
        </p:nvSpPr>
        <p:spPr bwMode="auto">
          <a:xfrm>
            <a:off x="2209800" y="901700"/>
            <a:ext cx="3276600" cy="4114800"/>
          </a:xfrm>
          <a:prstGeom prst="can">
            <a:avLst>
              <a:gd name="adj" fmla="val 31395"/>
            </a:avLst>
          </a:prstGeom>
          <a:gradFill rotWithShape="1">
            <a:gsLst>
              <a:gs pos="0">
                <a:schemeClr val="bg1">
                  <a:alpha val="70000"/>
                </a:schemeClr>
              </a:gs>
              <a:gs pos="100000">
                <a:schemeClr val="hlink"/>
              </a:gs>
            </a:gsLst>
            <a:lin ang="5400000" scaled="1"/>
          </a:gradFill>
          <a:ln w="9525">
            <a:solidFill>
              <a:schemeClr val="bg2"/>
            </a:solidFill>
            <a:round/>
            <a:headEnd/>
            <a:tailEnd/>
          </a:ln>
        </p:spPr>
        <p:txBody>
          <a:bodyPr wrap="none" anchor="ctr"/>
          <a:lstStyle/>
          <a:p>
            <a:pPr algn="ctr"/>
            <a:endParaRPr lang="ja-JP" altLang="en-US">
              <a:solidFill>
                <a:schemeClr val="accent1"/>
              </a:solidFill>
              <a:ea typeface="ＭＳ Ｐゴシック" charset="-128"/>
            </a:endParaRPr>
          </a:p>
        </p:txBody>
      </p:sp>
      <p:sp>
        <p:nvSpPr>
          <p:cNvPr id="176139" name="AutoShape 13"/>
          <p:cNvSpPr>
            <a:spLocks noChangeAspect="1" noChangeArrowheads="1"/>
          </p:cNvSpPr>
          <p:nvPr/>
        </p:nvSpPr>
        <p:spPr bwMode="auto">
          <a:xfrm>
            <a:off x="3429002" y="2120900"/>
            <a:ext cx="1965325" cy="2667000"/>
          </a:xfrm>
          <a:prstGeom prst="can">
            <a:avLst>
              <a:gd name="adj" fmla="val 33926"/>
            </a:avLst>
          </a:prstGeom>
          <a:gradFill rotWithShape="1">
            <a:gsLst>
              <a:gs pos="0">
                <a:schemeClr val="bg1"/>
              </a:gs>
              <a:gs pos="100000">
                <a:schemeClr val="hlink"/>
              </a:gs>
            </a:gsLst>
            <a:lin ang="5400000" scaled="1"/>
          </a:gradFill>
          <a:ln w="9525">
            <a:solidFill>
              <a:schemeClr val="bg2"/>
            </a:solidFill>
            <a:round/>
            <a:headEnd/>
            <a:tailEnd/>
          </a:ln>
        </p:spPr>
        <p:txBody>
          <a:bodyPr wrap="none" anchor="ctr"/>
          <a:lstStyle/>
          <a:p>
            <a:pPr algn="ctr"/>
            <a:endParaRPr lang="ja-JP" altLang="en-US">
              <a:solidFill>
                <a:schemeClr val="accent1"/>
              </a:solidFill>
              <a:ea typeface="ＭＳ Ｐゴシック" charset="-128"/>
            </a:endParaRPr>
          </a:p>
        </p:txBody>
      </p:sp>
      <p:sp>
        <p:nvSpPr>
          <p:cNvPr id="176140" name="Text Box 14"/>
          <p:cNvSpPr txBox="1">
            <a:spLocks noChangeArrowheads="1"/>
          </p:cNvSpPr>
          <p:nvPr/>
        </p:nvSpPr>
        <p:spPr bwMode="auto">
          <a:xfrm>
            <a:off x="3670301" y="2076451"/>
            <a:ext cx="1562100" cy="738664"/>
          </a:xfrm>
          <a:prstGeom prst="rect">
            <a:avLst/>
          </a:prstGeom>
          <a:noFill/>
          <a:ln w="9525">
            <a:noFill/>
            <a:miter lim="800000"/>
            <a:headEnd/>
            <a:tailEnd/>
          </a:ln>
        </p:spPr>
        <p:txBody>
          <a:bodyPr>
            <a:spAutoFit/>
          </a:bodyPr>
          <a:lstStyle/>
          <a:p>
            <a:pPr algn="ctr">
              <a:spcBef>
                <a:spcPct val="50000"/>
              </a:spcBef>
            </a:pPr>
            <a:r>
              <a:rPr lang="en-US" altLang="ja-JP" sz="1400" b="1" dirty="0">
                <a:solidFill>
                  <a:schemeClr val="hlink"/>
                </a:solidFill>
                <a:ea typeface="ＭＳ Ｐゴシック" charset="-128"/>
              </a:rPr>
              <a:t>Science Citation Index</a:t>
            </a:r>
            <a:br>
              <a:rPr lang="en-US" altLang="ja-JP" sz="1400" b="1" dirty="0">
                <a:solidFill>
                  <a:schemeClr val="hlink"/>
                </a:solidFill>
                <a:ea typeface="ＭＳ Ｐゴシック" charset="-128"/>
              </a:rPr>
            </a:br>
            <a:r>
              <a:rPr lang="en-US" altLang="ja-JP" sz="1400" b="1" dirty="0">
                <a:solidFill>
                  <a:schemeClr val="hlink"/>
                </a:solidFill>
                <a:ea typeface="ＭＳ Ｐゴシック" charset="-128"/>
              </a:rPr>
              <a:t>Expanded</a:t>
            </a:r>
          </a:p>
        </p:txBody>
      </p:sp>
      <p:sp>
        <p:nvSpPr>
          <p:cNvPr id="176141" name="AutoShape 15"/>
          <p:cNvSpPr>
            <a:spLocks noChangeAspect="1" noChangeArrowheads="1"/>
          </p:cNvSpPr>
          <p:nvPr/>
        </p:nvSpPr>
        <p:spPr bwMode="auto">
          <a:xfrm>
            <a:off x="2286002" y="2730500"/>
            <a:ext cx="1965325" cy="2057400"/>
          </a:xfrm>
          <a:prstGeom prst="can">
            <a:avLst>
              <a:gd name="adj" fmla="val 26171"/>
            </a:avLst>
          </a:prstGeom>
          <a:gradFill rotWithShape="1">
            <a:gsLst>
              <a:gs pos="0">
                <a:schemeClr val="bg1"/>
              </a:gs>
              <a:gs pos="100000">
                <a:schemeClr val="hlink"/>
              </a:gs>
            </a:gsLst>
            <a:lin ang="5400000" scaled="1"/>
          </a:gradFill>
          <a:ln w="9525">
            <a:solidFill>
              <a:schemeClr val="bg2"/>
            </a:solidFill>
            <a:round/>
            <a:headEnd/>
            <a:tailEnd/>
          </a:ln>
        </p:spPr>
        <p:txBody>
          <a:bodyPr wrap="none" anchor="ctr"/>
          <a:lstStyle/>
          <a:p>
            <a:pPr algn="ctr"/>
            <a:endParaRPr lang="ja-JP" altLang="en-US">
              <a:solidFill>
                <a:schemeClr val="accent1"/>
              </a:solidFill>
              <a:ea typeface="ＭＳ Ｐゴシック" charset="-128"/>
            </a:endParaRPr>
          </a:p>
        </p:txBody>
      </p:sp>
      <p:grpSp>
        <p:nvGrpSpPr>
          <p:cNvPr id="2" name="Group 17"/>
          <p:cNvGrpSpPr>
            <a:grpSpLocks/>
          </p:cNvGrpSpPr>
          <p:nvPr/>
        </p:nvGrpSpPr>
        <p:grpSpPr bwMode="auto">
          <a:xfrm>
            <a:off x="2667000" y="3263900"/>
            <a:ext cx="2514600" cy="1524000"/>
            <a:chOff x="864" y="2352"/>
            <a:chExt cx="1584" cy="960"/>
          </a:xfrm>
        </p:grpSpPr>
        <p:grpSp>
          <p:nvGrpSpPr>
            <p:cNvPr id="3" name="Group 18"/>
            <p:cNvGrpSpPr>
              <a:grpSpLocks/>
            </p:cNvGrpSpPr>
            <p:nvPr/>
          </p:nvGrpSpPr>
          <p:grpSpPr bwMode="auto">
            <a:xfrm>
              <a:off x="864" y="2736"/>
              <a:ext cx="528" cy="576"/>
              <a:chOff x="672" y="2592"/>
              <a:chExt cx="528" cy="576"/>
            </a:xfrm>
          </p:grpSpPr>
          <p:sp>
            <p:nvSpPr>
              <p:cNvPr id="176188" name="AutoShape 19"/>
              <p:cNvSpPr>
                <a:spLocks noChangeArrowheads="1"/>
              </p:cNvSpPr>
              <p:nvPr/>
            </p:nvSpPr>
            <p:spPr bwMode="auto">
              <a:xfrm>
                <a:off x="672" y="2592"/>
                <a:ext cx="528" cy="576"/>
              </a:xfrm>
              <a:prstGeom prst="foldedCorner">
                <a:avLst>
                  <a:gd name="adj" fmla="val 12500"/>
                </a:avLst>
              </a:prstGeom>
              <a:solidFill>
                <a:schemeClr val="bg1"/>
              </a:solidFill>
              <a:ln w="9525">
                <a:solidFill>
                  <a:schemeClr val="folHlink"/>
                </a:solidFill>
                <a:round/>
                <a:headEnd/>
                <a:tailEnd/>
              </a:ln>
            </p:spPr>
            <p:txBody>
              <a:bodyPr wrap="none" anchor="ctr"/>
              <a:lstStyle/>
              <a:p>
                <a:pPr>
                  <a:spcBef>
                    <a:spcPct val="50000"/>
                  </a:spcBef>
                </a:pPr>
                <a:endParaRPr lang="ja-JP" altLang="en-US">
                  <a:ea typeface="ＭＳ Ｐゴシック" charset="-128"/>
                </a:endParaRPr>
              </a:p>
            </p:txBody>
          </p:sp>
          <p:sp>
            <p:nvSpPr>
              <p:cNvPr id="176189" name="Line 20"/>
              <p:cNvSpPr>
                <a:spLocks noChangeShapeType="1"/>
              </p:cNvSpPr>
              <p:nvPr/>
            </p:nvSpPr>
            <p:spPr bwMode="auto">
              <a:xfrm>
                <a:off x="720" y="2688"/>
                <a:ext cx="384" cy="0"/>
              </a:xfrm>
              <a:prstGeom prst="line">
                <a:avLst/>
              </a:prstGeom>
              <a:noFill/>
              <a:ln w="9525">
                <a:solidFill>
                  <a:schemeClr val="tx1"/>
                </a:solidFill>
                <a:round/>
                <a:headEnd/>
                <a:tailEnd/>
              </a:ln>
            </p:spPr>
            <p:txBody>
              <a:bodyPr/>
              <a:lstStyle/>
              <a:p>
                <a:endParaRPr lang="en-US" dirty="0"/>
              </a:p>
            </p:txBody>
          </p:sp>
          <p:sp>
            <p:nvSpPr>
              <p:cNvPr id="176190" name="Line 21"/>
              <p:cNvSpPr>
                <a:spLocks noChangeShapeType="1"/>
              </p:cNvSpPr>
              <p:nvPr/>
            </p:nvSpPr>
            <p:spPr bwMode="auto">
              <a:xfrm>
                <a:off x="720" y="2784"/>
                <a:ext cx="384" cy="0"/>
              </a:xfrm>
              <a:prstGeom prst="line">
                <a:avLst/>
              </a:prstGeom>
              <a:noFill/>
              <a:ln w="9525">
                <a:solidFill>
                  <a:schemeClr val="tx1"/>
                </a:solidFill>
                <a:round/>
                <a:headEnd/>
                <a:tailEnd/>
              </a:ln>
            </p:spPr>
            <p:txBody>
              <a:bodyPr/>
              <a:lstStyle/>
              <a:p>
                <a:endParaRPr lang="en-US" dirty="0"/>
              </a:p>
            </p:txBody>
          </p:sp>
          <p:sp>
            <p:nvSpPr>
              <p:cNvPr id="176191" name="Line 22"/>
              <p:cNvSpPr>
                <a:spLocks noChangeShapeType="1"/>
              </p:cNvSpPr>
              <p:nvPr/>
            </p:nvSpPr>
            <p:spPr bwMode="auto">
              <a:xfrm>
                <a:off x="720" y="2880"/>
                <a:ext cx="384" cy="0"/>
              </a:xfrm>
              <a:prstGeom prst="line">
                <a:avLst/>
              </a:prstGeom>
              <a:noFill/>
              <a:ln w="9525">
                <a:solidFill>
                  <a:schemeClr val="tx1"/>
                </a:solidFill>
                <a:round/>
                <a:headEnd/>
                <a:tailEnd/>
              </a:ln>
            </p:spPr>
            <p:txBody>
              <a:bodyPr/>
              <a:lstStyle/>
              <a:p>
                <a:endParaRPr lang="en-US" dirty="0"/>
              </a:p>
            </p:txBody>
          </p:sp>
          <p:sp>
            <p:nvSpPr>
              <p:cNvPr id="176192" name="Line 23"/>
              <p:cNvSpPr>
                <a:spLocks noChangeShapeType="1"/>
              </p:cNvSpPr>
              <p:nvPr/>
            </p:nvSpPr>
            <p:spPr bwMode="auto">
              <a:xfrm>
                <a:off x="720" y="2976"/>
                <a:ext cx="384" cy="0"/>
              </a:xfrm>
              <a:prstGeom prst="line">
                <a:avLst/>
              </a:prstGeom>
              <a:noFill/>
              <a:ln w="9525">
                <a:solidFill>
                  <a:schemeClr val="tx1"/>
                </a:solidFill>
                <a:round/>
                <a:headEnd/>
                <a:tailEnd/>
              </a:ln>
            </p:spPr>
            <p:txBody>
              <a:bodyPr/>
              <a:lstStyle/>
              <a:p>
                <a:endParaRPr lang="en-US" dirty="0"/>
              </a:p>
            </p:txBody>
          </p:sp>
          <p:sp>
            <p:nvSpPr>
              <p:cNvPr id="176193" name="Line 24"/>
              <p:cNvSpPr>
                <a:spLocks noChangeShapeType="1"/>
              </p:cNvSpPr>
              <p:nvPr/>
            </p:nvSpPr>
            <p:spPr bwMode="auto">
              <a:xfrm>
                <a:off x="720" y="3072"/>
                <a:ext cx="384" cy="0"/>
              </a:xfrm>
              <a:prstGeom prst="line">
                <a:avLst/>
              </a:prstGeom>
              <a:noFill/>
              <a:ln w="9525">
                <a:solidFill>
                  <a:schemeClr val="tx1"/>
                </a:solidFill>
                <a:round/>
                <a:headEnd/>
                <a:tailEnd/>
              </a:ln>
            </p:spPr>
            <p:txBody>
              <a:bodyPr/>
              <a:lstStyle/>
              <a:p>
                <a:endParaRPr lang="en-US" dirty="0"/>
              </a:p>
            </p:txBody>
          </p:sp>
        </p:grpSp>
        <p:grpSp>
          <p:nvGrpSpPr>
            <p:cNvPr id="4" name="Group 25"/>
            <p:cNvGrpSpPr>
              <a:grpSpLocks/>
            </p:cNvGrpSpPr>
            <p:nvPr/>
          </p:nvGrpSpPr>
          <p:grpSpPr bwMode="auto">
            <a:xfrm>
              <a:off x="1536" y="2352"/>
              <a:ext cx="528" cy="576"/>
              <a:chOff x="672" y="2592"/>
              <a:chExt cx="528" cy="576"/>
            </a:xfrm>
          </p:grpSpPr>
          <p:sp>
            <p:nvSpPr>
              <p:cNvPr id="176182" name="AutoShape 26"/>
              <p:cNvSpPr>
                <a:spLocks noChangeArrowheads="1"/>
              </p:cNvSpPr>
              <p:nvPr/>
            </p:nvSpPr>
            <p:spPr bwMode="auto">
              <a:xfrm>
                <a:off x="672" y="2592"/>
                <a:ext cx="528" cy="576"/>
              </a:xfrm>
              <a:prstGeom prst="foldedCorner">
                <a:avLst>
                  <a:gd name="adj" fmla="val 12500"/>
                </a:avLst>
              </a:prstGeom>
              <a:solidFill>
                <a:schemeClr val="bg1"/>
              </a:solidFill>
              <a:ln w="9525">
                <a:solidFill>
                  <a:schemeClr val="folHlink"/>
                </a:solidFill>
                <a:round/>
                <a:headEnd/>
                <a:tailEnd/>
              </a:ln>
            </p:spPr>
            <p:txBody>
              <a:bodyPr wrap="none" anchor="ctr"/>
              <a:lstStyle/>
              <a:p>
                <a:pPr>
                  <a:spcBef>
                    <a:spcPct val="50000"/>
                  </a:spcBef>
                </a:pPr>
                <a:endParaRPr lang="ja-JP" altLang="en-US">
                  <a:ea typeface="ＭＳ Ｐゴシック" charset="-128"/>
                </a:endParaRPr>
              </a:p>
            </p:txBody>
          </p:sp>
          <p:sp>
            <p:nvSpPr>
              <p:cNvPr id="176183" name="Line 27"/>
              <p:cNvSpPr>
                <a:spLocks noChangeShapeType="1"/>
              </p:cNvSpPr>
              <p:nvPr/>
            </p:nvSpPr>
            <p:spPr bwMode="auto">
              <a:xfrm>
                <a:off x="720" y="2688"/>
                <a:ext cx="384" cy="0"/>
              </a:xfrm>
              <a:prstGeom prst="line">
                <a:avLst/>
              </a:prstGeom>
              <a:noFill/>
              <a:ln w="9525">
                <a:solidFill>
                  <a:schemeClr val="tx1"/>
                </a:solidFill>
                <a:round/>
                <a:headEnd/>
                <a:tailEnd/>
              </a:ln>
            </p:spPr>
            <p:txBody>
              <a:bodyPr/>
              <a:lstStyle/>
              <a:p>
                <a:endParaRPr lang="en-US" dirty="0"/>
              </a:p>
            </p:txBody>
          </p:sp>
          <p:sp>
            <p:nvSpPr>
              <p:cNvPr id="176184" name="Line 28"/>
              <p:cNvSpPr>
                <a:spLocks noChangeShapeType="1"/>
              </p:cNvSpPr>
              <p:nvPr/>
            </p:nvSpPr>
            <p:spPr bwMode="auto">
              <a:xfrm>
                <a:off x="720" y="2784"/>
                <a:ext cx="384" cy="0"/>
              </a:xfrm>
              <a:prstGeom prst="line">
                <a:avLst/>
              </a:prstGeom>
              <a:noFill/>
              <a:ln w="9525">
                <a:solidFill>
                  <a:schemeClr val="tx1"/>
                </a:solidFill>
                <a:round/>
                <a:headEnd/>
                <a:tailEnd/>
              </a:ln>
            </p:spPr>
            <p:txBody>
              <a:bodyPr/>
              <a:lstStyle/>
              <a:p>
                <a:endParaRPr lang="en-US" dirty="0"/>
              </a:p>
            </p:txBody>
          </p:sp>
          <p:sp>
            <p:nvSpPr>
              <p:cNvPr id="176185" name="Line 29"/>
              <p:cNvSpPr>
                <a:spLocks noChangeShapeType="1"/>
              </p:cNvSpPr>
              <p:nvPr/>
            </p:nvSpPr>
            <p:spPr bwMode="auto">
              <a:xfrm>
                <a:off x="720" y="2880"/>
                <a:ext cx="384" cy="0"/>
              </a:xfrm>
              <a:prstGeom prst="line">
                <a:avLst/>
              </a:prstGeom>
              <a:noFill/>
              <a:ln w="9525">
                <a:solidFill>
                  <a:schemeClr val="tx1"/>
                </a:solidFill>
                <a:round/>
                <a:headEnd/>
                <a:tailEnd/>
              </a:ln>
            </p:spPr>
            <p:txBody>
              <a:bodyPr/>
              <a:lstStyle/>
              <a:p>
                <a:endParaRPr lang="en-US" dirty="0"/>
              </a:p>
            </p:txBody>
          </p:sp>
          <p:sp>
            <p:nvSpPr>
              <p:cNvPr id="176186" name="Line 30"/>
              <p:cNvSpPr>
                <a:spLocks noChangeShapeType="1"/>
              </p:cNvSpPr>
              <p:nvPr/>
            </p:nvSpPr>
            <p:spPr bwMode="auto">
              <a:xfrm>
                <a:off x="720" y="2976"/>
                <a:ext cx="384" cy="0"/>
              </a:xfrm>
              <a:prstGeom prst="line">
                <a:avLst/>
              </a:prstGeom>
              <a:noFill/>
              <a:ln w="9525">
                <a:solidFill>
                  <a:schemeClr val="tx1"/>
                </a:solidFill>
                <a:round/>
                <a:headEnd/>
                <a:tailEnd/>
              </a:ln>
            </p:spPr>
            <p:txBody>
              <a:bodyPr/>
              <a:lstStyle/>
              <a:p>
                <a:endParaRPr lang="en-US" dirty="0"/>
              </a:p>
            </p:txBody>
          </p:sp>
          <p:sp>
            <p:nvSpPr>
              <p:cNvPr id="176187" name="Line 31"/>
              <p:cNvSpPr>
                <a:spLocks noChangeShapeType="1"/>
              </p:cNvSpPr>
              <p:nvPr/>
            </p:nvSpPr>
            <p:spPr bwMode="auto">
              <a:xfrm>
                <a:off x="720" y="3072"/>
                <a:ext cx="384" cy="0"/>
              </a:xfrm>
              <a:prstGeom prst="line">
                <a:avLst/>
              </a:prstGeom>
              <a:noFill/>
              <a:ln w="9525">
                <a:solidFill>
                  <a:schemeClr val="tx1"/>
                </a:solidFill>
                <a:round/>
                <a:headEnd/>
                <a:tailEnd/>
              </a:ln>
            </p:spPr>
            <p:txBody>
              <a:bodyPr/>
              <a:lstStyle/>
              <a:p>
                <a:endParaRPr lang="en-US" dirty="0"/>
              </a:p>
            </p:txBody>
          </p:sp>
        </p:grpSp>
        <p:grpSp>
          <p:nvGrpSpPr>
            <p:cNvPr id="5" name="Group 32"/>
            <p:cNvGrpSpPr>
              <a:grpSpLocks/>
            </p:cNvGrpSpPr>
            <p:nvPr/>
          </p:nvGrpSpPr>
          <p:grpSpPr bwMode="auto">
            <a:xfrm>
              <a:off x="1632" y="2448"/>
              <a:ext cx="528" cy="576"/>
              <a:chOff x="672" y="2592"/>
              <a:chExt cx="528" cy="576"/>
            </a:xfrm>
          </p:grpSpPr>
          <p:sp>
            <p:nvSpPr>
              <p:cNvPr id="176176" name="AutoShape 33"/>
              <p:cNvSpPr>
                <a:spLocks noChangeArrowheads="1"/>
              </p:cNvSpPr>
              <p:nvPr/>
            </p:nvSpPr>
            <p:spPr bwMode="auto">
              <a:xfrm>
                <a:off x="672" y="2592"/>
                <a:ext cx="528" cy="576"/>
              </a:xfrm>
              <a:prstGeom prst="foldedCorner">
                <a:avLst>
                  <a:gd name="adj" fmla="val 12500"/>
                </a:avLst>
              </a:prstGeom>
              <a:solidFill>
                <a:schemeClr val="bg1"/>
              </a:solidFill>
              <a:ln w="9525">
                <a:solidFill>
                  <a:schemeClr val="folHlink"/>
                </a:solidFill>
                <a:round/>
                <a:headEnd/>
                <a:tailEnd/>
              </a:ln>
            </p:spPr>
            <p:txBody>
              <a:bodyPr wrap="none" anchor="ctr"/>
              <a:lstStyle/>
              <a:p>
                <a:pPr>
                  <a:spcBef>
                    <a:spcPct val="50000"/>
                  </a:spcBef>
                </a:pPr>
                <a:endParaRPr lang="ja-JP" altLang="en-US">
                  <a:ea typeface="ＭＳ Ｐゴシック" charset="-128"/>
                </a:endParaRPr>
              </a:p>
            </p:txBody>
          </p:sp>
          <p:sp>
            <p:nvSpPr>
              <p:cNvPr id="176177" name="Line 34"/>
              <p:cNvSpPr>
                <a:spLocks noChangeShapeType="1"/>
              </p:cNvSpPr>
              <p:nvPr/>
            </p:nvSpPr>
            <p:spPr bwMode="auto">
              <a:xfrm>
                <a:off x="720" y="2688"/>
                <a:ext cx="384" cy="0"/>
              </a:xfrm>
              <a:prstGeom prst="line">
                <a:avLst/>
              </a:prstGeom>
              <a:noFill/>
              <a:ln w="9525">
                <a:solidFill>
                  <a:schemeClr val="tx1"/>
                </a:solidFill>
                <a:round/>
                <a:headEnd/>
                <a:tailEnd/>
              </a:ln>
            </p:spPr>
            <p:txBody>
              <a:bodyPr/>
              <a:lstStyle/>
              <a:p>
                <a:endParaRPr lang="en-US" dirty="0"/>
              </a:p>
            </p:txBody>
          </p:sp>
          <p:sp>
            <p:nvSpPr>
              <p:cNvPr id="176178" name="Line 35"/>
              <p:cNvSpPr>
                <a:spLocks noChangeShapeType="1"/>
              </p:cNvSpPr>
              <p:nvPr/>
            </p:nvSpPr>
            <p:spPr bwMode="auto">
              <a:xfrm>
                <a:off x="720" y="2784"/>
                <a:ext cx="384" cy="0"/>
              </a:xfrm>
              <a:prstGeom prst="line">
                <a:avLst/>
              </a:prstGeom>
              <a:noFill/>
              <a:ln w="9525">
                <a:solidFill>
                  <a:schemeClr val="tx1"/>
                </a:solidFill>
                <a:round/>
                <a:headEnd/>
                <a:tailEnd/>
              </a:ln>
            </p:spPr>
            <p:txBody>
              <a:bodyPr/>
              <a:lstStyle/>
              <a:p>
                <a:endParaRPr lang="en-US" dirty="0"/>
              </a:p>
            </p:txBody>
          </p:sp>
          <p:sp>
            <p:nvSpPr>
              <p:cNvPr id="176179" name="Line 36"/>
              <p:cNvSpPr>
                <a:spLocks noChangeShapeType="1"/>
              </p:cNvSpPr>
              <p:nvPr/>
            </p:nvSpPr>
            <p:spPr bwMode="auto">
              <a:xfrm>
                <a:off x="720" y="2880"/>
                <a:ext cx="384" cy="0"/>
              </a:xfrm>
              <a:prstGeom prst="line">
                <a:avLst/>
              </a:prstGeom>
              <a:noFill/>
              <a:ln w="9525">
                <a:solidFill>
                  <a:schemeClr val="tx1"/>
                </a:solidFill>
                <a:round/>
                <a:headEnd/>
                <a:tailEnd/>
              </a:ln>
            </p:spPr>
            <p:txBody>
              <a:bodyPr/>
              <a:lstStyle/>
              <a:p>
                <a:endParaRPr lang="en-US" dirty="0"/>
              </a:p>
            </p:txBody>
          </p:sp>
          <p:sp>
            <p:nvSpPr>
              <p:cNvPr id="176180" name="Line 37"/>
              <p:cNvSpPr>
                <a:spLocks noChangeShapeType="1"/>
              </p:cNvSpPr>
              <p:nvPr/>
            </p:nvSpPr>
            <p:spPr bwMode="auto">
              <a:xfrm>
                <a:off x="720" y="2976"/>
                <a:ext cx="384" cy="0"/>
              </a:xfrm>
              <a:prstGeom prst="line">
                <a:avLst/>
              </a:prstGeom>
              <a:noFill/>
              <a:ln w="9525">
                <a:solidFill>
                  <a:schemeClr val="tx1"/>
                </a:solidFill>
                <a:round/>
                <a:headEnd/>
                <a:tailEnd/>
              </a:ln>
            </p:spPr>
            <p:txBody>
              <a:bodyPr/>
              <a:lstStyle/>
              <a:p>
                <a:endParaRPr lang="en-US" dirty="0"/>
              </a:p>
            </p:txBody>
          </p:sp>
          <p:sp>
            <p:nvSpPr>
              <p:cNvPr id="176181" name="Line 38"/>
              <p:cNvSpPr>
                <a:spLocks noChangeShapeType="1"/>
              </p:cNvSpPr>
              <p:nvPr/>
            </p:nvSpPr>
            <p:spPr bwMode="auto">
              <a:xfrm>
                <a:off x="720" y="3072"/>
                <a:ext cx="384" cy="0"/>
              </a:xfrm>
              <a:prstGeom prst="line">
                <a:avLst/>
              </a:prstGeom>
              <a:noFill/>
              <a:ln w="9525">
                <a:solidFill>
                  <a:schemeClr val="tx1"/>
                </a:solidFill>
                <a:round/>
                <a:headEnd/>
                <a:tailEnd/>
              </a:ln>
            </p:spPr>
            <p:txBody>
              <a:bodyPr/>
              <a:lstStyle/>
              <a:p>
                <a:endParaRPr lang="en-US" dirty="0"/>
              </a:p>
            </p:txBody>
          </p:sp>
        </p:grpSp>
        <p:grpSp>
          <p:nvGrpSpPr>
            <p:cNvPr id="6" name="Group 39"/>
            <p:cNvGrpSpPr>
              <a:grpSpLocks/>
            </p:cNvGrpSpPr>
            <p:nvPr/>
          </p:nvGrpSpPr>
          <p:grpSpPr bwMode="auto">
            <a:xfrm>
              <a:off x="1728" y="2544"/>
              <a:ext cx="528" cy="576"/>
              <a:chOff x="672" y="2592"/>
              <a:chExt cx="528" cy="576"/>
            </a:xfrm>
          </p:grpSpPr>
          <p:sp>
            <p:nvSpPr>
              <p:cNvPr id="176170" name="AutoShape 40"/>
              <p:cNvSpPr>
                <a:spLocks noChangeArrowheads="1"/>
              </p:cNvSpPr>
              <p:nvPr/>
            </p:nvSpPr>
            <p:spPr bwMode="auto">
              <a:xfrm>
                <a:off x="672" y="2592"/>
                <a:ext cx="528" cy="576"/>
              </a:xfrm>
              <a:prstGeom prst="foldedCorner">
                <a:avLst>
                  <a:gd name="adj" fmla="val 12500"/>
                </a:avLst>
              </a:prstGeom>
              <a:solidFill>
                <a:schemeClr val="bg1"/>
              </a:solidFill>
              <a:ln w="9525">
                <a:solidFill>
                  <a:schemeClr val="folHlink"/>
                </a:solidFill>
                <a:round/>
                <a:headEnd/>
                <a:tailEnd/>
              </a:ln>
            </p:spPr>
            <p:txBody>
              <a:bodyPr wrap="none" anchor="ctr"/>
              <a:lstStyle/>
              <a:p>
                <a:pPr>
                  <a:spcBef>
                    <a:spcPct val="50000"/>
                  </a:spcBef>
                </a:pPr>
                <a:endParaRPr lang="ja-JP" altLang="en-US">
                  <a:ea typeface="ＭＳ Ｐゴシック" charset="-128"/>
                </a:endParaRPr>
              </a:p>
            </p:txBody>
          </p:sp>
          <p:sp>
            <p:nvSpPr>
              <p:cNvPr id="176171" name="Line 41"/>
              <p:cNvSpPr>
                <a:spLocks noChangeShapeType="1"/>
              </p:cNvSpPr>
              <p:nvPr/>
            </p:nvSpPr>
            <p:spPr bwMode="auto">
              <a:xfrm>
                <a:off x="720" y="2688"/>
                <a:ext cx="384" cy="0"/>
              </a:xfrm>
              <a:prstGeom prst="line">
                <a:avLst/>
              </a:prstGeom>
              <a:noFill/>
              <a:ln w="9525">
                <a:solidFill>
                  <a:schemeClr val="tx1"/>
                </a:solidFill>
                <a:round/>
                <a:headEnd/>
                <a:tailEnd/>
              </a:ln>
            </p:spPr>
            <p:txBody>
              <a:bodyPr/>
              <a:lstStyle/>
              <a:p>
                <a:endParaRPr lang="en-US" dirty="0"/>
              </a:p>
            </p:txBody>
          </p:sp>
          <p:sp>
            <p:nvSpPr>
              <p:cNvPr id="176172" name="Line 42"/>
              <p:cNvSpPr>
                <a:spLocks noChangeShapeType="1"/>
              </p:cNvSpPr>
              <p:nvPr/>
            </p:nvSpPr>
            <p:spPr bwMode="auto">
              <a:xfrm>
                <a:off x="720" y="2784"/>
                <a:ext cx="384" cy="0"/>
              </a:xfrm>
              <a:prstGeom prst="line">
                <a:avLst/>
              </a:prstGeom>
              <a:noFill/>
              <a:ln w="9525">
                <a:solidFill>
                  <a:schemeClr val="tx1"/>
                </a:solidFill>
                <a:round/>
                <a:headEnd/>
                <a:tailEnd/>
              </a:ln>
            </p:spPr>
            <p:txBody>
              <a:bodyPr/>
              <a:lstStyle/>
              <a:p>
                <a:endParaRPr lang="en-US" dirty="0"/>
              </a:p>
            </p:txBody>
          </p:sp>
          <p:sp>
            <p:nvSpPr>
              <p:cNvPr id="176173" name="Line 43"/>
              <p:cNvSpPr>
                <a:spLocks noChangeShapeType="1"/>
              </p:cNvSpPr>
              <p:nvPr/>
            </p:nvSpPr>
            <p:spPr bwMode="auto">
              <a:xfrm>
                <a:off x="720" y="2880"/>
                <a:ext cx="384" cy="0"/>
              </a:xfrm>
              <a:prstGeom prst="line">
                <a:avLst/>
              </a:prstGeom>
              <a:noFill/>
              <a:ln w="9525">
                <a:solidFill>
                  <a:schemeClr val="tx1"/>
                </a:solidFill>
                <a:round/>
                <a:headEnd/>
                <a:tailEnd/>
              </a:ln>
            </p:spPr>
            <p:txBody>
              <a:bodyPr/>
              <a:lstStyle/>
              <a:p>
                <a:endParaRPr lang="en-US" dirty="0"/>
              </a:p>
            </p:txBody>
          </p:sp>
          <p:sp>
            <p:nvSpPr>
              <p:cNvPr id="176174" name="Line 44"/>
              <p:cNvSpPr>
                <a:spLocks noChangeShapeType="1"/>
              </p:cNvSpPr>
              <p:nvPr/>
            </p:nvSpPr>
            <p:spPr bwMode="auto">
              <a:xfrm>
                <a:off x="720" y="2976"/>
                <a:ext cx="384" cy="0"/>
              </a:xfrm>
              <a:prstGeom prst="line">
                <a:avLst/>
              </a:prstGeom>
              <a:noFill/>
              <a:ln w="9525">
                <a:solidFill>
                  <a:schemeClr val="tx1"/>
                </a:solidFill>
                <a:round/>
                <a:headEnd/>
                <a:tailEnd/>
              </a:ln>
            </p:spPr>
            <p:txBody>
              <a:bodyPr/>
              <a:lstStyle/>
              <a:p>
                <a:endParaRPr lang="en-US" dirty="0"/>
              </a:p>
            </p:txBody>
          </p:sp>
          <p:sp>
            <p:nvSpPr>
              <p:cNvPr id="176175" name="Line 45"/>
              <p:cNvSpPr>
                <a:spLocks noChangeShapeType="1"/>
              </p:cNvSpPr>
              <p:nvPr/>
            </p:nvSpPr>
            <p:spPr bwMode="auto">
              <a:xfrm>
                <a:off x="720" y="3072"/>
                <a:ext cx="384" cy="0"/>
              </a:xfrm>
              <a:prstGeom prst="line">
                <a:avLst/>
              </a:prstGeom>
              <a:noFill/>
              <a:ln w="9525">
                <a:solidFill>
                  <a:schemeClr val="tx1"/>
                </a:solidFill>
                <a:round/>
                <a:headEnd/>
                <a:tailEnd/>
              </a:ln>
            </p:spPr>
            <p:txBody>
              <a:bodyPr/>
              <a:lstStyle/>
              <a:p>
                <a:endParaRPr lang="en-US" dirty="0"/>
              </a:p>
            </p:txBody>
          </p:sp>
        </p:grpSp>
        <p:grpSp>
          <p:nvGrpSpPr>
            <p:cNvPr id="7" name="Group 46"/>
            <p:cNvGrpSpPr>
              <a:grpSpLocks/>
            </p:cNvGrpSpPr>
            <p:nvPr/>
          </p:nvGrpSpPr>
          <p:grpSpPr bwMode="auto">
            <a:xfrm>
              <a:off x="1824" y="2640"/>
              <a:ext cx="528" cy="576"/>
              <a:chOff x="672" y="2592"/>
              <a:chExt cx="528" cy="576"/>
            </a:xfrm>
          </p:grpSpPr>
          <p:sp>
            <p:nvSpPr>
              <p:cNvPr id="176164" name="AutoShape 47"/>
              <p:cNvSpPr>
                <a:spLocks noChangeArrowheads="1"/>
              </p:cNvSpPr>
              <p:nvPr/>
            </p:nvSpPr>
            <p:spPr bwMode="auto">
              <a:xfrm>
                <a:off x="672" y="2592"/>
                <a:ext cx="528" cy="576"/>
              </a:xfrm>
              <a:prstGeom prst="foldedCorner">
                <a:avLst>
                  <a:gd name="adj" fmla="val 12500"/>
                </a:avLst>
              </a:prstGeom>
              <a:solidFill>
                <a:schemeClr val="bg1"/>
              </a:solidFill>
              <a:ln w="9525">
                <a:solidFill>
                  <a:schemeClr val="folHlink"/>
                </a:solidFill>
                <a:round/>
                <a:headEnd/>
                <a:tailEnd/>
              </a:ln>
            </p:spPr>
            <p:txBody>
              <a:bodyPr wrap="none" anchor="ctr"/>
              <a:lstStyle/>
              <a:p>
                <a:pPr>
                  <a:spcBef>
                    <a:spcPct val="50000"/>
                  </a:spcBef>
                </a:pPr>
                <a:endParaRPr lang="ja-JP" altLang="en-US">
                  <a:ea typeface="ＭＳ Ｐゴシック" charset="-128"/>
                </a:endParaRPr>
              </a:p>
            </p:txBody>
          </p:sp>
          <p:sp>
            <p:nvSpPr>
              <p:cNvPr id="176165" name="Line 48"/>
              <p:cNvSpPr>
                <a:spLocks noChangeShapeType="1"/>
              </p:cNvSpPr>
              <p:nvPr/>
            </p:nvSpPr>
            <p:spPr bwMode="auto">
              <a:xfrm>
                <a:off x="720" y="2688"/>
                <a:ext cx="384" cy="0"/>
              </a:xfrm>
              <a:prstGeom prst="line">
                <a:avLst/>
              </a:prstGeom>
              <a:noFill/>
              <a:ln w="9525">
                <a:solidFill>
                  <a:schemeClr val="tx1"/>
                </a:solidFill>
                <a:round/>
                <a:headEnd/>
                <a:tailEnd/>
              </a:ln>
            </p:spPr>
            <p:txBody>
              <a:bodyPr/>
              <a:lstStyle/>
              <a:p>
                <a:endParaRPr lang="en-US" dirty="0"/>
              </a:p>
            </p:txBody>
          </p:sp>
          <p:sp>
            <p:nvSpPr>
              <p:cNvPr id="176166" name="Line 49"/>
              <p:cNvSpPr>
                <a:spLocks noChangeShapeType="1"/>
              </p:cNvSpPr>
              <p:nvPr/>
            </p:nvSpPr>
            <p:spPr bwMode="auto">
              <a:xfrm>
                <a:off x="720" y="2784"/>
                <a:ext cx="384" cy="0"/>
              </a:xfrm>
              <a:prstGeom prst="line">
                <a:avLst/>
              </a:prstGeom>
              <a:noFill/>
              <a:ln w="9525">
                <a:solidFill>
                  <a:schemeClr val="tx1"/>
                </a:solidFill>
                <a:round/>
                <a:headEnd/>
                <a:tailEnd/>
              </a:ln>
            </p:spPr>
            <p:txBody>
              <a:bodyPr/>
              <a:lstStyle/>
              <a:p>
                <a:endParaRPr lang="en-US" dirty="0"/>
              </a:p>
            </p:txBody>
          </p:sp>
          <p:sp>
            <p:nvSpPr>
              <p:cNvPr id="176167" name="Line 50"/>
              <p:cNvSpPr>
                <a:spLocks noChangeShapeType="1"/>
              </p:cNvSpPr>
              <p:nvPr/>
            </p:nvSpPr>
            <p:spPr bwMode="auto">
              <a:xfrm>
                <a:off x="720" y="2880"/>
                <a:ext cx="384" cy="0"/>
              </a:xfrm>
              <a:prstGeom prst="line">
                <a:avLst/>
              </a:prstGeom>
              <a:noFill/>
              <a:ln w="9525">
                <a:solidFill>
                  <a:schemeClr val="tx1"/>
                </a:solidFill>
                <a:round/>
                <a:headEnd/>
                <a:tailEnd/>
              </a:ln>
            </p:spPr>
            <p:txBody>
              <a:bodyPr/>
              <a:lstStyle/>
              <a:p>
                <a:endParaRPr lang="en-US" dirty="0"/>
              </a:p>
            </p:txBody>
          </p:sp>
          <p:sp>
            <p:nvSpPr>
              <p:cNvPr id="176168" name="Line 51"/>
              <p:cNvSpPr>
                <a:spLocks noChangeShapeType="1"/>
              </p:cNvSpPr>
              <p:nvPr/>
            </p:nvSpPr>
            <p:spPr bwMode="auto">
              <a:xfrm>
                <a:off x="720" y="2976"/>
                <a:ext cx="384" cy="0"/>
              </a:xfrm>
              <a:prstGeom prst="line">
                <a:avLst/>
              </a:prstGeom>
              <a:noFill/>
              <a:ln w="9525">
                <a:solidFill>
                  <a:schemeClr val="tx1"/>
                </a:solidFill>
                <a:round/>
                <a:headEnd/>
                <a:tailEnd/>
              </a:ln>
            </p:spPr>
            <p:txBody>
              <a:bodyPr/>
              <a:lstStyle/>
              <a:p>
                <a:endParaRPr lang="en-US" dirty="0"/>
              </a:p>
            </p:txBody>
          </p:sp>
          <p:sp>
            <p:nvSpPr>
              <p:cNvPr id="176169" name="Line 52"/>
              <p:cNvSpPr>
                <a:spLocks noChangeShapeType="1"/>
              </p:cNvSpPr>
              <p:nvPr/>
            </p:nvSpPr>
            <p:spPr bwMode="auto">
              <a:xfrm>
                <a:off x="720" y="3072"/>
                <a:ext cx="384" cy="0"/>
              </a:xfrm>
              <a:prstGeom prst="line">
                <a:avLst/>
              </a:prstGeom>
              <a:noFill/>
              <a:ln w="9525">
                <a:solidFill>
                  <a:schemeClr val="tx1"/>
                </a:solidFill>
                <a:round/>
                <a:headEnd/>
                <a:tailEnd/>
              </a:ln>
            </p:spPr>
            <p:txBody>
              <a:bodyPr/>
              <a:lstStyle/>
              <a:p>
                <a:endParaRPr lang="en-US" dirty="0"/>
              </a:p>
            </p:txBody>
          </p:sp>
        </p:grpSp>
        <p:grpSp>
          <p:nvGrpSpPr>
            <p:cNvPr id="8" name="Group 53"/>
            <p:cNvGrpSpPr>
              <a:grpSpLocks/>
            </p:cNvGrpSpPr>
            <p:nvPr/>
          </p:nvGrpSpPr>
          <p:grpSpPr bwMode="auto">
            <a:xfrm>
              <a:off x="1920" y="2736"/>
              <a:ext cx="528" cy="576"/>
              <a:chOff x="672" y="2592"/>
              <a:chExt cx="528" cy="576"/>
            </a:xfrm>
          </p:grpSpPr>
          <p:sp>
            <p:nvSpPr>
              <p:cNvPr id="176158" name="AutoShape 54"/>
              <p:cNvSpPr>
                <a:spLocks noChangeArrowheads="1"/>
              </p:cNvSpPr>
              <p:nvPr/>
            </p:nvSpPr>
            <p:spPr bwMode="auto">
              <a:xfrm>
                <a:off x="672" y="2592"/>
                <a:ext cx="528" cy="576"/>
              </a:xfrm>
              <a:prstGeom prst="foldedCorner">
                <a:avLst>
                  <a:gd name="adj" fmla="val 12500"/>
                </a:avLst>
              </a:prstGeom>
              <a:solidFill>
                <a:schemeClr val="bg1"/>
              </a:solidFill>
              <a:ln w="9525">
                <a:solidFill>
                  <a:schemeClr val="folHlink"/>
                </a:solidFill>
                <a:round/>
                <a:headEnd/>
                <a:tailEnd/>
              </a:ln>
            </p:spPr>
            <p:txBody>
              <a:bodyPr wrap="none" anchor="ctr"/>
              <a:lstStyle/>
              <a:p>
                <a:pPr>
                  <a:spcBef>
                    <a:spcPct val="50000"/>
                  </a:spcBef>
                </a:pPr>
                <a:endParaRPr lang="ja-JP" altLang="en-US">
                  <a:ea typeface="ＭＳ Ｐゴシック" charset="-128"/>
                </a:endParaRPr>
              </a:p>
            </p:txBody>
          </p:sp>
          <p:sp>
            <p:nvSpPr>
              <p:cNvPr id="176159" name="Line 55"/>
              <p:cNvSpPr>
                <a:spLocks noChangeShapeType="1"/>
              </p:cNvSpPr>
              <p:nvPr/>
            </p:nvSpPr>
            <p:spPr bwMode="auto">
              <a:xfrm>
                <a:off x="720" y="2688"/>
                <a:ext cx="384" cy="0"/>
              </a:xfrm>
              <a:prstGeom prst="line">
                <a:avLst/>
              </a:prstGeom>
              <a:noFill/>
              <a:ln w="9525">
                <a:solidFill>
                  <a:schemeClr val="tx1"/>
                </a:solidFill>
                <a:round/>
                <a:headEnd/>
                <a:tailEnd/>
              </a:ln>
            </p:spPr>
            <p:txBody>
              <a:bodyPr/>
              <a:lstStyle/>
              <a:p>
                <a:endParaRPr lang="en-US" dirty="0"/>
              </a:p>
            </p:txBody>
          </p:sp>
          <p:sp>
            <p:nvSpPr>
              <p:cNvPr id="176160" name="Line 56"/>
              <p:cNvSpPr>
                <a:spLocks noChangeShapeType="1"/>
              </p:cNvSpPr>
              <p:nvPr/>
            </p:nvSpPr>
            <p:spPr bwMode="auto">
              <a:xfrm>
                <a:off x="720" y="2784"/>
                <a:ext cx="384" cy="0"/>
              </a:xfrm>
              <a:prstGeom prst="line">
                <a:avLst/>
              </a:prstGeom>
              <a:noFill/>
              <a:ln w="9525">
                <a:solidFill>
                  <a:schemeClr val="tx1"/>
                </a:solidFill>
                <a:round/>
                <a:headEnd/>
                <a:tailEnd/>
              </a:ln>
            </p:spPr>
            <p:txBody>
              <a:bodyPr/>
              <a:lstStyle/>
              <a:p>
                <a:endParaRPr lang="en-US" dirty="0"/>
              </a:p>
            </p:txBody>
          </p:sp>
          <p:sp>
            <p:nvSpPr>
              <p:cNvPr id="176161" name="Line 57"/>
              <p:cNvSpPr>
                <a:spLocks noChangeShapeType="1"/>
              </p:cNvSpPr>
              <p:nvPr/>
            </p:nvSpPr>
            <p:spPr bwMode="auto">
              <a:xfrm>
                <a:off x="720" y="2880"/>
                <a:ext cx="384" cy="0"/>
              </a:xfrm>
              <a:prstGeom prst="line">
                <a:avLst/>
              </a:prstGeom>
              <a:noFill/>
              <a:ln w="9525">
                <a:solidFill>
                  <a:schemeClr val="tx1"/>
                </a:solidFill>
                <a:round/>
                <a:headEnd/>
                <a:tailEnd/>
              </a:ln>
            </p:spPr>
            <p:txBody>
              <a:bodyPr/>
              <a:lstStyle/>
              <a:p>
                <a:endParaRPr lang="en-US" dirty="0"/>
              </a:p>
            </p:txBody>
          </p:sp>
          <p:sp>
            <p:nvSpPr>
              <p:cNvPr id="176162" name="Line 58"/>
              <p:cNvSpPr>
                <a:spLocks noChangeShapeType="1"/>
              </p:cNvSpPr>
              <p:nvPr/>
            </p:nvSpPr>
            <p:spPr bwMode="auto">
              <a:xfrm>
                <a:off x="720" y="2976"/>
                <a:ext cx="384" cy="0"/>
              </a:xfrm>
              <a:prstGeom prst="line">
                <a:avLst/>
              </a:prstGeom>
              <a:noFill/>
              <a:ln w="9525">
                <a:solidFill>
                  <a:schemeClr val="tx1"/>
                </a:solidFill>
                <a:round/>
                <a:headEnd/>
                <a:tailEnd/>
              </a:ln>
            </p:spPr>
            <p:txBody>
              <a:bodyPr/>
              <a:lstStyle/>
              <a:p>
                <a:endParaRPr lang="en-US" dirty="0"/>
              </a:p>
            </p:txBody>
          </p:sp>
          <p:sp>
            <p:nvSpPr>
              <p:cNvPr id="176163" name="Line 59"/>
              <p:cNvSpPr>
                <a:spLocks noChangeShapeType="1"/>
              </p:cNvSpPr>
              <p:nvPr/>
            </p:nvSpPr>
            <p:spPr bwMode="auto">
              <a:xfrm>
                <a:off x="720" y="3072"/>
                <a:ext cx="384" cy="0"/>
              </a:xfrm>
              <a:prstGeom prst="line">
                <a:avLst/>
              </a:prstGeom>
              <a:noFill/>
              <a:ln w="9525">
                <a:solidFill>
                  <a:schemeClr val="tx1"/>
                </a:solidFill>
                <a:round/>
                <a:headEnd/>
                <a:tailEnd/>
              </a:ln>
            </p:spPr>
            <p:txBody>
              <a:bodyPr/>
              <a:lstStyle/>
              <a:p>
                <a:endParaRPr lang="en-US" dirty="0"/>
              </a:p>
            </p:txBody>
          </p:sp>
        </p:grpSp>
        <p:sp>
          <p:nvSpPr>
            <p:cNvPr id="176153" name="Line 60"/>
            <p:cNvSpPr>
              <a:spLocks noChangeShapeType="1"/>
            </p:cNvSpPr>
            <p:nvPr/>
          </p:nvSpPr>
          <p:spPr bwMode="auto">
            <a:xfrm flipH="1">
              <a:off x="1104" y="2640"/>
              <a:ext cx="432" cy="144"/>
            </a:xfrm>
            <a:prstGeom prst="line">
              <a:avLst/>
            </a:prstGeom>
            <a:noFill/>
            <a:ln w="28575">
              <a:solidFill>
                <a:schemeClr val="tx2"/>
              </a:solidFill>
              <a:round/>
              <a:headEnd/>
              <a:tailEnd type="arrow" w="med" len="med"/>
            </a:ln>
          </p:spPr>
          <p:txBody>
            <a:bodyPr/>
            <a:lstStyle/>
            <a:p>
              <a:endParaRPr lang="en-US" dirty="0"/>
            </a:p>
          </p:txBody>
        </p:sp>
        <p:sp>
          <p:nvSpPr>
            <p:cNvPr id="176154" name="Line 61"/>
            <p:cNvSpPr>
              <a:spLocks noChangeShapeType="1"/>
            </p:cNvSpPr>
            <p:nvPr/>
          </p:nvSpPr>
          <p:spPr bwMode="auto">
            <a:xfrm flipH="1">
              <a:off x="1200" y="2736"/>
              <a:ext cx="432" cy="144"/>
            </a:xfrm>
            <a:prstGeom prst="line">
              <a:avLst/>
            </a:prstGeom>
            <a:noFill/>
            <a:ln w="28575">
              <a:solidFill>
                <a:schemeClr val="tx2"/>
              </a:solidFill>
              <a:round/>
              <a:headEnd/>
              <a:tailEnd type="arrow" w="med" len="med"/>
            </a:ln>
          </p:spPr>
          <p:txBody>
            <a:bodyPr/>
            <a:lstStyle/>
            <a:p>
              <a:endParaRPr lang="en-US" dirty="0"/>
            </a:p>
          </p:txBody>
        </p:sp>
        <p:sp>
          <p:nvSpPr>
            <p:cNvPr id="176155" name="Line 62"/>
            <p:cNvSpPr>
              <a:spLocks noChangeShapeType="1"/>
            </p:cNvSpPr>
            <p:nvPr/>
          </p:nvSpPr>
          <p:spPr bwMode="auto">
            <a:xfrm flipH="1">
              <a:off x="1296" y="2832"/>
              <a:ext cx="432" cy="144"/>
            </a:xfrm>
            <a:prstGeom prst="line">
              <a:avLst/>
            </a:prstGeom>
            <a:noFill/>
            <a:ln w="28575">
              <a:solidFill>
                <a:schemeClr val="tx2"/>
              </a:solidFill>
              <a:round/>
              <a:headEnd/>
              <a:tailEnd type="arrow" w="med" len="med"/>
            </a:ln>
          </p:spPr>
          <p:txBody>
            <a:bodyPr/>
            <a:lstStyle/>
            <a:p>
              <a:endParaRPr lang="en-US" dirty="0"/>
            </a:p>
          </p:txBody>
        </p:sp>
        <p:sp>
          <p:nvSpPr>
            <p:cNvPr id="176156" name="Line 63"/>
            <p:cNvSpPr>
              <a:spLocks noChangeShapeType="1"/>
            </p:cNvSpPr>
            <p:nvPr/>
          </p:nvSpPr>
          <p:spPr bwMode="auto">
            <a:xfrm flipH="1">
              <a:off x="1392" y="2928"/>
              <a:ext cx="432" cy="144"/>
            </a:xfrm>
            <a:prstGeom prst="line">
              <a:avLst/>
            </a:prstGeom>
            <a:noFill/>
            <a:ln w="28575">
              <a:solidFill>
                <a:schemeClr val="tx2"/>
              </a:solidFill>
              <a:round/>
              <a:headEnd/>
              <a:tailEnd type="arrow" w="med" len="med"/>
            </a:ln>
          </p:spPr>
          <p:txBody>
            <a:bodyPr/>
            <a:lstStyle/>
            <a:p>
              <a:endParaRPr lang="en-US" dirty="0"/>
            </a:p>
          </p:txBody>
        </p:sp>
        <p:sp>
          <p:nvSpPr>
            <p:cNvPr id="176157" name="Line 64"/>
            <p:cNvSpPr>
              <a:spLocks noChangeShapeType="1"/>
            </p:cNvSpPr>
            <p:nvPr/>
          </p:nvSpPr>
          <p:spPr bwMode="auto">
            <a:xfrm flipH="1">
              <a:off x="1488" y="3024"/>
              <a:ext cx="432" cy="144"/>
            </a:xfrm>
            <a:prstGeom prst="line">
              <a:avLst/>
            </a:prstGeom>
            <a:noFill/>
            <a:ln w="28575">
              <a:solidFill>
                <a:schemeClr val="tx2"/>
              </a:solidFill>
              <a:round/>
              <a:headEnd/>
              <a:tailEnd type="arrow" w="med" len="med"/>
            </a:ln>
          </p:spPr>
          <p:txBody>
            <a:bodyPr/>
            <a:lstStyle/>
            <a:p>
              <a:endParaRPr lang="en-US" dirty="0"/>
            </a:p>
          </p:txBody>
        </p:sp>
      </p:grpSp>
      <p:pic>
        <p:nvPicPr>
          <p:cNvPr id="176143" name="Picture 65"/>
          <p:cNvPicPr>
            <a:picLocks noChangeAspect="1" noChangeArrowheads="1"/>
          </p:cNvPicPr>
          <p:nvPr/>
        </p:nvPicPr>
        <p:blipFill>
          <a:blip r:embed="rId5" cstate="print"/>
          <a:srcRect/>
          <a:stretch>
            <a:fillRect/>
          </a:stretch>
        </p:blipFill>
        <p:spPr bwMode="auto">
          <a:xfrm>
            <a:off x="2362202" y="1235078"/>
            <a:ext cx="3019425" cy="352425"/>
          </a:xfrm>
          <a:prstGeom prst="rect">
            <a:avLst/>
          </a:prstGeom>
          <a:noFill/>
          <a:ln w="9525">
            <a:noFill/>
            <a:miter lim="800000"/>
            <a:headEnd/>
            <a:tailEnd/>
          </a:ln>
        </p:spPr>
      </p:pic>
      <p:sp>
        <p:nvSpPr>
          <p:cNvPr id="591939" name="Text Box 67"/>
          <p:cNvSpPr txBox="1">
            <a:spLocks noChangeArrowheads="1"/>
          </p:cNvSpPr>
          <p:nvPr/>
        </p:nvSpPr>
        <p:spPr bwMode="auto">
          <a:xfrm>
            <a:off x="6934200" y="5060951"/>
            <a:ext cx="3505200" cy="1631216"/>
          </a:xfrm>
          <a:prstGeom prst="rect">
            <a:avLst/>
          </a:prstGeom>
          <a:noFill/>
          <a:ln w="9525">
            <a:noFill/>
            <a:miter lim="800000"/>
            <a:headEnd/>
            <a:tailEnd/>
          </a:ln>
        </p:spPr>
        <p:txBody>
          <a:bodyPr>
            <a:spAutoFit/>
          </a:bodyPr>
          <a:lstStyle/>
          <a:p>
            <a:pPr algn="ctr"/>
            <a:r>
              <a:rPr lang="en-US" altLang="ja-JP" sz="2000" b="1" dirty="0">
                <a:solidFill>
                  <a:srgbClr val="A00000"/>
                </a:solidFill>
                <a:ea typeface="ＭＳ Ｐゴシック" charset="-128"/>
              </a:rPr>
              <a:t>Journal-level data</a:t>
            </a:r>
          </a:p>
          <a:p>
            <a:pPr algn="ctr"/>
            <a:r>
              <a:rPr lang="en-GB" altLang="ja-JP" sz="2000" b="1" dirty="0">
                <a:solidFill>
                  <a:srgbClr val="A00000"/>
                </a:solidFill>
                <a:ea typeface="ＭＳ Ｐゴシック" charset="-128"/>
              </a:rPr>
              <a:t>Researcher-level data</a:t>
            </a:r>
          </a:p>
          <a:p>
            <a:pPr algn="ctr"/>
            <a:r>
              <a:rPr lang="en-GB" altLang="ja-JP" sz="2000" b="1" dirty="0">
                <a:solidFill>
                  <a:srgbClr val="A00000"/>
                </a:solidFill>
                <a:ea typeface="ＭＳ Ｐゴシック" charset="-128"/>
              </a:rPr>
              <a:t>Institution-level data</a:t>
            </a:r>
          </a:p>
          <a:p>
            <a:pPr algn="ctr"/>
            <a:r>
              <a:rPr lang="en-GB" altLang="ja-JP" sz="2000" b="1" dirty="0">
                <a:solidFill>
                  <a:srgbClr val="A00000"/>
                </a:solidFill>
                <a:ea typeface="ＭＳ Ｐゴシック" charset="-128"/>
              </a:rPr>
              <a:t>Country/region-level data</a:t>
            </a:r>
          </a:p>
          <a:p>
            <a:pPr algn="ctr"/>
            <a:r>
              <a:rPr lang="en-GB" altLang="ja-JP" sz="2000" b="1" dirty="0">
                <a:solidFill>
                  <a:srgbClr val="A00000"/>
                </a:solidFill>
                <a:ea typeface="ＭＳ Ｐゴシック" charset="-128"/>
              </a:rPr>
              <a:t>Field/discipline-level data</a:t>
            </a:r>
            <a:endParaRPr lang="en-US" altLang="ja-JP" sz="2000" b="1" dirty="0">
              <a:solidFill>
                <a:srgbClr val="A00000"/>
              </a:solidFill>
              <a:ea typeface="ＭＳ Ｐゴシック" charset="-128"/>
            </a:endParaRPr>
          </a:p>
        </p:txBody>
      </p:sp>
      <p:sp>
        <p:nvSpPr>
          <p:cNvPr id="176145" name="Text Box 16"/>
          <p:cNvSpPr txBox="1">
            <a:spLocks noChangeArrowheads="1"/>
          </p:cNvSpPr>
          <p:nvPr/>
        </p:nvSpPr>
        <p:spPr bwMode="auto">
          <a:xfrm>
            <a:off x="2260601" y="2682876"/>
            <a:ext cx="1892300" cy="738664"/>
          </a:xfrm>
          <a:prstGeom prst="rect">
            <a:avLst/>
          </a:prstGeom>
          <a:noFill/>
          <a:ln w="9525">
            <a:noFill/>
            <a:miter lim="800000"/>
            <a:headEnd/>
            <a:tailEnd/>
          </a:ln>
        </p:spPr>
        <p:txBody>
          <a:bodyPr>
            <a:spAutoFit/>
          </a:bodyPr>
          <a:lstStyle/>
          <a:p>
            <a:pPr algn="ctr">
              <a:spcBef>
                <a:spcPct val="50000"/>
              </a:spcBef>
            </a:pPr>
            <a:r>
              <a:rPr lang="en-US" altLang="ja-JP" sz="1400" b="1" dirty="0">
                <a:solidFill>
                  <a:schemeClr val="hlink"/>
                </a:solidFill>
                <a:ea typeface="ＭＳ Ｐゴシック" charset="-128"/>
              </a:rPr>
              <a:t>Social Sciences and </a:t>
            </a:r>
            <a:r>
              <a:rPr lang="en-US" altLang="ja-JP" sz="1400" b="1" dirty="0" err="1">
                <a:solidFill>
                  <a:schemeClr val="hlink"/>
                </a:solidFill>
                <a:ea typeface="ＭＳ Ｐゴシック" charset="-128"/>
              </a:rPr>
              <a:t>Arts&amp;Humanities</a:t>
            </a:r>
            <a:r>
              <a:rPr lang="en-US" altLang="ja-JP" sz="1400" b="1" dirty="0">
                <a:solidFill>
                  <a:schemeClr val="hlink"/>
                </a:solidFill>
                <a:ea typeface="ＭＳ Ｐゴシック" charset="-128"/>
              </a:rPr>
              <a:t> Citation Index</a:t>
            </a:r>
          </a:p>
        </p:txBody>
      </p:sp>
      <p:sp>
        <p:nvSpPr>
          <p:cNvPr id="176146" name="TextBox 68"/>
          <p:cNvSpPr txBox="1">
            <a:spLocks noChangeArrowheads="1"/>
          </p:cNvSpPr>
          <p:nvPr/>
        </p:nvSpPr>
        <p:spPr bwMode="auto">
          <a:xfrm>
            <a:off x="7924802" y="1473203"/>
            <a:ext cx="1774845" cy="646331"/>
          </a:xfrm>
          <a:prstGeom prst="rect">
            <a:avLst/>
          </a:prstGeom>
          <a:noFill/>
          <a:ln w="9525">
            <a:noFill/>
            <a:miter lim="800000"/>
            <a:headEnd/>
            <a:tailEnd/>
          </a:ln>
        </p:spPr>
        <p:txBody>
          <a:bodyPr wrap="none">
            <a:spAutoFit/>
          </a:bodyPr>
          <a:lstStyle/>
          <a:p>
            <a:r>
              <a:rPr lang="en-GB" sz="3600" b="1">
                <a:solidFill>
                  <a:srgbClr val="0070C0"/>
                </a:solidFill>
              </a:rPr>
              <a:t>Metrics</a:t>
            </a:r>
            <a:endParaRPr lang="en-US" sz="3600" b="1">
              <a:solidFill>
                <a:srgbClr val="0070C0"/>
              </a:solidFill>
            </a:endParaRPr>
          </a:p>
        </p:txBody>
      </p:sp>
    </p:spTree>
    <p:extLst>
      <p:ext uri="{BB962C8B-B14F-4D97-AF65-F5344CB8AC3E}">
        <p14:creationId xmlns:p14="http://schemas.microsoft.com/office/powerpoint/2010/main" val="84414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1882"/>
                                        </p:tgtEl>
                                        <p:attrNameLst>
                                          <p:attrName>style.visibility</p:attrName>
                                        </p:attrNameLst>
                                      </p:cBhvr>
                                      <p:to>
                                        <p:strVal val="visible"/>
                                      </p:to>
                                    </p:set>
                                    <p:anim calcmode="lin" valueType="num">
                                      <p:cBhvr>
                                        <p:cTn id="7" dur="500" fill="hold"/>
                                        <p:tgtEl>
                                          <p:spTgt spid="591882"/>
                                        </p:tgtEl>
                                        <p:attrNameLst>
                                          <p:attrName>ppt_x</p:attrName>
                                        </p:attrNameLst>
                                      </p:cBhvr>
                                      <p:tavLst>
                                        <p:tav tm="0">
                                          <p:val>
                                            <p:strVal val="#ppt_x-#ppt_w/2"/>
                                          </p:val>
                                        </p:tav>
                                        <p:tav tm="100000">
                                          <p:val>
                                            <p:strVal val="#ppt_x"/>
                                          </p:val>
                                        </p:tav>
                                      </p:tavLst>
                                    </p:anim>
                                    <p:anim calcmode="lin" valueType="num">
                                      <p:cBhvr>
                                        <p:cTn id="8" dur="500" fill="hold"/>
                                        <p:tgtEl>
                                          <p:spTgt spid="591882"/>
                                        </p:tgtEl>
                                        <p:attrNameLst>
                                          <p:attrName>ppt_y</p:attrName>
                                        </p:attrNameLst>
                                      </p:cBhvr>
                                      <p:tavLst>
                                        <p:tav tm="0">
                                          <p:val>
                                            <p:strVal val="#ppt_y"/>
                                          </p:val>
                                        </p:tav>
                                        <p:tav tm="100000">
                                          <p:val>
                                            <p:strVal val="#ppt_y"/>
                                          </p:val>
                                        </p:tav>
                                      </p:tavLst>
                                    </p:anim>
                                    <p:anim calcmode="lin" valueType="num">
                                      <p:cBhvr>
                                        <p:cTn id="9" dur="500" fill="hold"/>
                                        <p:tgtEl>
                                          <p:spTgt spid="591882"/>
                                        </p:tgtEl>
                                        <p:attrNameLst>
                                          <p:attrName>ppt_w</p:attrName>
                                        </p:attrNameLst>
                                      </p:cBhvr>
                                      <p:tavLst>
                                        <p:tav tm="0">
                                          <p:val>
                                            <p:fltVal val="0"/>
                                          </p:val>
                                        </p:tav>
                                        <p:tav tm="100000">
                                          <p:val>
                                            <p:strVal val="#ppt_w"/>
                                          </p:val>
                                        </p:tav>
                                      </p:tavLst>
                                    </p:anim>
                                    <p:anim calcmode="lin" valueType="num">
                                      <p:cBhvr>
                                        <p:cTn id="10" dur="500" fill="hold"/>
                                        <p:tgtEl>
                                          <p:spTgt spid="59188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8" presetClass="entr" presetSubtype="12" fill="hold" grpId="0" nodeType="afterEffect">
                                  <p:stCondLst>
                                    <p:cond delay="0"/>
                                  </p:stCondLst>
                                  <p:iterate type="lt">
                                    <p:tmPct val="0"/>
                                  </p:iterate>
                                  <p:childTnLst>
                                    <p:set>
                                      <p:cBhvr>
                                        <p:cTn id="13" dur="1" fill="hold">
                                          <p:stCondLst>
                                            <p:cond delay="0"/>
                                          </p:stCondLst>
                                        </p:cTn>
                                        <p:tgtEl>
                                          <p:spTgt spid="591881"/>
                                        </p:tgtEl>
                                        <p:attrNameLst>
                                          <p:attrName>style.visibility</p:attrName>
                                        </p:attrNameLst>
                                      </p:cBhvr>
                                      <p:to>
                                        <p:strVal val="visible"/>
                                      </p:to>
                                    </p:set>
                                    <p:animEffect transition="in" filter="strips(downLeft)">
                                      <p:cBhvr>
                                        <p:cTn id="14" dur="500"/>
                                        <p:tgtEl>
                                          <p:spTgt spid="591881"/>
                                        </p:tgtEl>
                                      </p:cBhvr>
                                    </p:animEffect>
                                  </p:childTnLst>
                                </p:cTn>
                              </p:par>
                            </p:childTnLst>
                          </p:cTn>
                        </p:par>
                        <p:par>
                          <p:cTn id="15" fill="hold">
                            <p:stCondLst>
                              <p:cond delay="1000"/>
                            </p:stCondLst>
                            <p:childTnLst>
                              <p:par>
                                <p:cTn id="16" presetID="18" presetClass="entr" presetSubtype="12" fill="hold" grpId="0" nodeType="afterEffect">
                                  <p:stCondLst>
                                    <p:cond delay="0"/>
                                  </p:stCondLst>
                                  <p:iterate type="lt">
                                    <p:tmPct val="0"/>
                                  </p:iterate>
                                  <p:childTnLst>
                                    <p:set>
                                      <p:cBhvr>
                                        <p:cTn id="17" dur="1" fill="hold">
                                          <p:stCondLst>
                                            <p:cond delay="0"/>
                                          </p:stCondLst>
                                        </p:cTn>
                                        <p:tgtEl>
                                          <p:spTgt spid="591939"/>
                                        </p:tgtEl>
                                        <p:attrNameLst>
                                          <p:attrName>style.visibility</p:attrName>
                                        </p:attrNameLst>
                                      </p:cBhvr>
                                      <p:to>
                                        <p:strVal val="visible"/>
                                      </p:to>
                                    </p:set>
                                    <p:animEffect transition="in" filter="strips(downLeft)">
                                      <p:cBhvr>
                                        <p:cTn id="18" dur="500"/>
                                        <p:tgtEl>
                                          <p:spTgt spid="591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81" grpId="0"/>
      <p:bldP spid="591882" grpId="0" animBg="1"/>
      <p:bldP spid="59193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Journal Citation Reports®</a:t>
            </a:r>
            <a:br>
              <a:rPr lang="en-US" dirty="0"/>
            </a:br>
            <a:endParaRPr lang="fa-IR" dirty="0"/>
          </a:p>
        </p:txBody>
      </p:sp>
      <p:sp>
        <p:nvSpPr>
          <p:cNvPr id="2" name="Content Placeholder 1"/>
          <p:cNvSpPr>
            <a:spLocks noGrp="1"/>
          </p:cNvSpPr>
          <p:nvPr>
            <p:ph idx="1"/>
          </p:nvPr>
        </p:nvSpPr>
        <p:spPr>
          <a:xfrm>
            <a:off x="433138" y="2094457"/>
            <a:ext cx="10674417" cy="4614352"/>
          </a:xfrm>
        </p:spPr>
        <p:txBody>
          <a:bodyPr>
            <a:normAutofit fontScale="92500" lnSpcReduction="20000"/>
          </a:bodyPr>
          <a:lstStyle/>
          <a:p>
            <a:pPr algn="just"/>
            <a:r>
              <a:rPr lang="en-US" dirty="0">
                <a:cs typeface="+mj-cs"/>
              </a:rPr>
              <a:t>Journal Citation Reports aggregates the meaningful connections of citations created by the research community through the delivery of a rich array of publisher-independent data, metrics and analysis of the world’s most impactful journals </a:t>
            </a:r>
            <a:r>
              <a:rPr lang="en-US" dirty="0">
                <a:solidFill>
                  <a:srgbClr val="FFFF00"/>
                </a:solidFill>
                <a:cs typeface="+mj-cs"/>
              </a:rPr>
              <a:t>included in the Science Citation Index Expanded (SCIE) and Social Sciences Citation Index (SSCI), part of the Web of Science Core Collection</a:t>
            </a:r>
            <a:r>
              <a:rPr lang="en-US" dirty="0" smtClean="0">
                <a:solidFill>
                  <a:srgbClr val="FFFF00"/>
                </a:solidFill>
                <a:cs typeface="+mj-cs"/>
              </a:rPr>
              <a:t>.</a:t>
            </a:r>
            <a:endParaRPr lang="fa-IR" dirty="0" smtClean="0">
              <a:solidFill>
                <a:srgbClr val="FFFF00"/>
              </a:solidFill>
              <a:cs typeface="+mj-cs"/>
            </a:endParaRPr>
          </a:p>
          <a:p>
            <a:pPr algn="just"/>
            <a:endParaRPr lang="en-US" dirty="0">
              <a:cs typeface="+mj-cs"/>
            </a:endParaRPr>
          </a:p>
          <a:p>
            <a:pPr algn="just"/>
            <a:r>
              <a:rPr lang="en-US" dirty="0">
                <a:cs typeface="+mj-cs"/>
              </a:rPr>
              <a:t>Journal Citation Reports is the only journal report of its kind that is both complete and editorially selective; it contains all the data required to understand the components that index the value and impact of each journal. The structured data are curated by a global team of experts who continuously evaluate and select the collections of journals, books and conference proceedings covered in the Web of Science Core Collection to ensure accuracy in evaluating journal impact</a:t>
            </a:r>
            <a:r>
              <a:rPr lang="en-US" dirty="0" smtClean="0">
                <a:cs typeface="+mj-cs"/>
              </a:rPr>
              <a:t>.</a:t>
            </a:r>
            <a:endParaRPr lang="fa-IR" dirty="0" smtClean="0">
              <a:cs typeface="+mj-cs"/>
            </a:endParaRPr>
          </a:p>
          <a:p>
            <a:pPr algn="just"/>
            <a:endParaRPr lang="en-US" dirty="0">
              <a:cs typeface="+mj-cs"/>
            </a:endParaRPr>
          </a:p>
          <a:p>
            <a:pPr algn="just"/>
            <a:r>
              <a:rPr lang="en-US" dirty="0">
                <a:cs typeface="+mj-cs"/>
              </a:rPr>
              <a:t>These expert insights enable you to explore the key drivers of a journal’s value, making better use of the wide body of data and metrics available in the Journal Citation Reports, including the Journal Impact Factor (</a:t>
            </a:r>
            <a:r>
              <a:rPr lang="en-US" dirty="0" smtClean="0">
                <a:cs typeface="+mj-cs"/>
              </a:rPr>
              <a:t>JIF</a:t>
            </a:r>
            <a:r>
              <a:rPr lang="fa-IR" dirty="0" smtClean="0">
                <a:cs typeface="+mj-cs"/>
              </a:rPr>
              <a:t>(</a:t>
            </a:r>
            <a:endParaRPr lang="en-US" dirty="0">
              <a:cs typeface="+mj-cs"/>
            </a:endParaRPr>
          </a:p>
          <a:p>
            <a:pPr algn="just" rtl="0"/>
            <a:endParaRPr lang="en-US" dirty="0">
              <a:cs typeface="+mj-cs"/>
            </a:endParaRPr>
          </a:p>
          <a:p>
            <a:pPr lvl="1" algn="just" rtl="0"/>
            <a:endParaRPr lang="fa-IR" dirty="0">
              <a:cs typeface="+mj-cs"/>
            </a:endParaRPr>
          </a:p>
        </p:txBody>
      </p:sp>
    </p:spTree>
    <p:extLst>
      <p:ext uri="{BB962C8B-B14F-4D97-AF65-F5344CB8AC3E}">
        <p14:creationId xmlns:p14="http://schemas.microsoft.com/office/powerpoint/2010/main" val="2556683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537" y="808562"/>
            <a:ext cx="9116009" cy="1143000"/>
          </a:xfrm>
        </p:spPr>
        <p:txBody>
          <a:bodyPr>
            <a:normAutofit fontScale="90000"/>
          </a:bodyPr>
          <a:lstStyle/>
          <a:p>
            <a:r>
              <a:rPr lang="en-US" sz="4000" dirty="0"/>
              <a:t>Key features in the Journal Citation Reports allow you to:</a:t>
            </a:r>
            <a:br>
              <a:rPr lang="en-US" sz="4000" dirty="0"/>
            </a:br>
            <a:endParaRPr lang="fa-IR" sz="4000" dirty="0"/>
          </a:p>
        </p:txBody>
      </p:sp>
      <p:sp>
        <p:nvSpPr>
          <p:cNvPr id="2" name="Content Placeholder 1"/>
          <p:cNvSpPr>
            <a:spLocks noGrp="1"/>
          </p:cNvSpPr>
          <p:nvPr>
            <p:ph idx="1"/>
          </p:nvPr>
        </p:nvSpPr>
        <p:spPr>
          <a:xfrm>
            <a:off x="125128" y="2204864"/>
            <a:ext cx="9486416" cy="4800600"/>
          </a:xfrm>
        </p:spPr>
        <p:txBody>
          <a:bodyPr>
            <a:noAutofit/>
          </a:bodyPr>
          <a:lstStyle/>
          <a:p>
            <a:pPr lvl="1" algn="l" rtl="0"/>
            <a:r>
              <a:rPr lang="en-US" b="1" dirty="0"/>
              <a:t>Focus on desired subject categories, enabling you to review journal titles and key performance indicators in the category</a:t>
            </a:r>
            <a:r>
              <a:rPr lang="en-US" b="1" dirty="0" smtClean="0"/>
              <a:t>;</a:t>
            </a:r>
            <a:endParaRPr lang="fa-IR" b="1" dirty="0" smtClean="0"/>
          </a:p>
          <a:p>
            <a:pPr lvl="1" algn="l" rtl="0"/>
            <a:endParaRPr lang="en-US" b="1" dirty="0"/>
          </a:p>
          <a:p>
            <a:pPr lvl="1" algn="l" rtl="0"/>
            <a:r>
              <a:rPr lang="en-US" b="1" dirty="0"/>
              <a:t>Compare multiple journals based on a chosen indicator</a:t>
            </a:r>
            <a:r>
              <a:rPr lang="en-US" b="1" dirty="0" smtClean="0"/>
              <a:t>;</a:t>
            </a:r>
            <a:endParaRPr lang="fa-IR" b="1" dirty="0" smtClean="0"/>
          </a:p>
          <a:p>
            <a:pPr lvl="1" algn="l" rtl="0"/>
            <a:endParaRPr lang="en-US" b="1" dirty="0"/>
          </a:p>
          <a:p>
            <a:pPr lvl="1" algn="l" rtl="0"/>
            <a:r>
              <a:rPr lang="en-US" b="1" dirty="0"/>
              <a:t>Evaluate the performance of journals in which you or your organization has published research</a:t>
            </a:r>
            <a:r>
              <a:rPr lang="en-US" b="1" dirty="0" smtClean="0"/>
              <a:t>;</a:t>
            </a:r>
            <a:endParaRPr lang="fa-IR" b="1" dirty="0" smtClean="0"/>
          </a:p>
          <a:p>
            <a:pPr lvl="1" algn="l" rtl="0"/>
            <a:endParaRPr lang="en-US" b="1" dirty="0"/>
          </a:p>
          <a:p>
            <a:pPr lvl="1" algn="l" rtl="0"/>
            <a:r>
              <a:rPr lang="en-US" b="1" dirty="0"/>
              <a:t>Recognize trending journals in key research categories</a:t>
            </a:r>
            <a:r>
              <a:rPr lang="en-US" b="1" dirty="0" smtClean="0"/>
              <a:t>;</a:t>
            </a:r>
            <a:endParaRPr lang="fa-IR" b="1" dirty="0" smtClean="0"/>
          </a:p>
          <a:p>
            <a:pPr lvl="1" algn="l" rtl="0"/>
            <a:endParaRPr lang="en-US" b="1" dirty="0"/>
          </a:p>
          <a:p>
            <a:pPr lvl="1" algn="l" rtl="0"/>
            <a:r>
              <a:rPr lang="en-US" b="1" dirty="0"/>
              <a:t>Identify the ideal journal in which to publish your forthcoming research;</a:t>
            </a:r>
          </a:p>
          <a:p>
            <a:endParaRPr lang="fa-IR" b="1" dirty="0"/>
          </a:p>
        </p:txBody>
      </p:sp>
    </p:spTree>
    <p:extLst>
      <p:ext uri="{BB962C8B-B14F-4D97-AF65-F5344CB8AC3E}">
        <p14:creationId xmlns:p14="http://schemas.microsoft.com/office/powerpoint/2010/main" val="3213589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p:cTn id="35"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zh-TW" sz="3200" dirty="0"/>
              <a:t>Journal Information Provided by JCR</a:t>
            </a:r>
            <a:br>
              <a:rPr lang="en-US" altLang="zh-TW" sz="3200" dirty="0"/>
            </a:br>
            <a:endParaRPr lang="en-US" altLang="zh-TW" sz="3200" dirty="0"/>
          </a:p>
        </p:txBody>
      </p:sp>
      <p:sp>
        <p:nvSpPr>
          <p:cNvPr id="69635" name="Content Placeholder 2"/>
          <p:cNvSpPr>
            <a:spLocks noGrp="1"/>
          </p:cNvSpPr>
          <p:nvPr>
            <p:ph sz="half" idx="1"/>
          </p:nvPr>
        </p:nvSpPr>
        <p:spPr>
          <a:xfrm>
            <a:off x="1917700" y="2133600"/>
            <a:ext cx="3944939" cy="3887788"/>
          </a:xfrm>
          <a:prstGeom prst="rect">
            <a:avLst/>
          </a:prstGeom>
        </p:spPr>
        <p:txBody>
          <a:bodyPr/>
          <a:lstStyle/>
          <a:p>
            <a:pPr algn="l" rtl="0"/>
            <a:r>
              <a:rPr lang="en-US" altLang="zh-TW" sz="2400" dirty="0">
                <a:latin typeface="Garamond" pitchFamily="18" charset="0"/>
              </a:rPr>
              <a:t>Total Cites</a:t>
            </a:r>
          </a:p>
          <a:p>
            <a:pPr algn="l" rtl="0"/>
            <a:r>
              <a:rPr lang="en-US" altLang="zh-TW" sz="2400" dirty="0">
                <a:latin typeface="Garamond" pitchFamily="18" charset="0"/>
              </a:rPr>
              <a:t>Impact Factor </a:t>
            </a:r>
          </a:p>
          <a:p>
            <a:pPr algn="l" rtl="0"/>
            <a:r>
              <a:rPr lang="en-US" altLang="zh-TW" sz="2400" dirty="0">
                <a:latin typeface="Garamond" pitchFamily="18" charset="0"/>
              </a:rPr>
              <a:t>5-Year Impact Factor</a:t>
            </a:r>
          </a:p>
          <a:p>
            <a:pPr algn="l" rtl="0"/>
            <a:r>
              <a:rPr lang="en-US" altLang="zh-TW" sz="2400" dirty="0">
                <a:latin typeface="Garamond" pitchFamily="18" charset="0"/>
              </a:rPr>
              <a:t>Immediacy Index</a:t>
            </a:r>
          </a:p>
          <a:p>
            <a:pPr algn="l" rtl="0"/>
            <a:r>
              <a:rPr lang="en-US" altLang="zh-TW" sz="2400" dirty="0">
                <a:latin typeface="Garamond" pitchFamily="18" charset="0"/>
              </a:rPr>
              <a:t>Cited Half-Life</a:t>
            </a:r>
          </a:p>
          <a:p>
            <a:pPr algn="l" rtl="0"/>
            <a:r>
              <a:rPr lang="en-US" altLang="zh-TW" sz="2400" dirty="0">
                <a:latin typeface="Garamond" pitchFamily="18" charset="0"/>
              </a:rPr>
              <a:t>Citing Half-Life</a:t>
            </a:r>
          </a:p>
          <a:p>
            <a:pPr algn="l" rtl="0"/>
            <a:r>
              <a:rPr lang="en-US" altLang="zh-TW" sz="2400" dirty="0" err="1">
                <a:latin typeface="Garamond" pitchFamily="18" charset="0"/>
              </a:rPr>
              <a:t>Eigenfactor</a:t>
            </a:r>
            <a:r>
              <a:rPr lang="en-US" altLang="zh-TW" sz="2400" dirty="0">
                <a:latin typeface="Garamond" pitchFamily="18" charset="0"/>
              </a:rPr>
              <a:t> Score</a:t>
            </a:r>
          </a:p>
          <a:p>
            <a:pPr algn="l" rtl="0"/>
            <a:r>
              <a:rPr lang="en-US" altLang="zh-TW" sz="2400" dirty="0">
                <a:latin typeface="Garamond" pitchFamily="18" charset="0"/>
              </a:rPr>
              <a:t>Article Influence </a:t>
            </a:r>
          </a:p>
          <a:p>
            <a:pPr algn="l" rtl="0"/>
            <a:endParaRPr lang="en-US" altLang="zh-TW" sz="2400" dirty="0"/>
          </a:p>
        </p:txBody>
      </p:sp>
    </p:spTree>
    <p:extLst>
      <p:ext uri="{BB962C8B-B14F-4D97-AF65-F5344CB8AC3E}">
        <p14:creationId xmlns:p14="http://schemas.microsoft.com/office/powerpoint/2010/main" val="220815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topics in </a:t>
            </a:r>
            <a:r>
              <a:rPr lang="en-US" dirty="0" err="1" smtClean="0"/>
              <a:t>WoS</a:t>
            </a:r>
            <a:r>
              <a:rPr lang="en-US" dirty="0" smtClean="0"/>
              <a:t> (new interface)</a:t>
            </a:r>
            <a:endParaRPr lang="en-US" dirty="0"/>
          </a:p>
        </p:txBody>
      </p:sp>
      <p:pic>
        <p:nvPicPr>
          <p:cNvPr id="4" name="Content Placeholder 3"/>
          <p:cNvPicPr>
            <a:picLocks noGrp="1" noChangeAspect="1"/>
          </p:cNvPicPr>
          <p:nvPr>
            <p:ph idx="1"/>
          </p:nvPr>
        </p:nvPicPr>
        <p:blipFill rotWithShape="1">
          <a:blip r:embed="rId2"/>
          <a:stretch/>
        </p:blipFill>
        <p:spPr>
          <a:xfrm>
            <a:off x="1910644" y="1600200"/>
            <a:ext cx="8370711" cy="4708525"/>
          </a:xfrm>
          <a:prstGeom prst="rect">
            <a:avLst/>
          </a:prstGeom>
        </p:spPr>
      </p:pic>
      <p:sp>
        <p:nvSpPr>
          <p:cNvPr id="5" name="Line Callout 2 4"/>
          <p:cNvSpPr/>
          <p:nvPr/>
        </p:nvSpPr>
        <p:spPr>
          <a:xfrm>
            <a:off x="6033077" y="2691479"/>
            <a:ext cx="4261104" cy="1444752"/>
          </a:xfrm>
          <a:prstGeom prst="border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Use the </a:t>
            </a:r>
            <a:r>
              <a:rPr lang="en-US" dirty="0" smtClean="0"/>
              <a:t>Topic </a:t>
            </a:r>
            <a:r>
              <a:rPr lang="en-US" dirty="0"/>
              <a:t>field to search this database</a:t>
            </a:r>
            <a:r>
              <a:rPr lang="en-US" dirty="0" smtClean="0"/>
              <a:t>.</a:t>
            </a:r>
          </a:p>
          <a:p>
            <a:pPr marL="285750" indent="-285750">
              <a:buFont typeface="Arial" panose="020B0604020202020204" pitchFamily="34" charset="0"/>
              <a:buChar char="•"/>
            </a:pPr>
            <a:r>
              <a:rPr lang="en-US" dirty="0" smtClean="0"/>
              <a:t> </a:t>
            </a:r>
            <a:r>
              <a:rPr lang="en-US" dirty="0"/>
              <a:t>topic Searches for titles, abstracts, author keywords, and index keywords.</a:t>
            </a:r>
          </a:p>
        </p:txBody>
      </p:sp>
    </p:spTree>
    <p:extLst>
      <p:ext uri="{BB962C8B-B14F-4D97-AF65-F5344CB8AC3E}">
        <p14:creationId xmlns:p14="http://schemas.microsoft.com/office/powerpoint/2010/main" val="1232805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5632" y="1005840"/>
            <a:ext cx="9753600" cy="5486400"/>
          </a:xfrm>
          <a:prstGeom prst="rect">
            <a:avLst/>
          </a:prstGeom>
        </p:spPr>
      </p:pic>
      <p:sp>
        <p:nvSpPr>
          <p:cNvPr id="5" name="Line Callout 1 4"/>
          <p:cNvSpPr/>
          <p:nvPr/>
        </p:nvSpPr>
        <p:spPr>
          <a:xfrm>
            <a:off x="7150608" y="3849624"/>
            <a:ext cx="3136925" cy="795528"/>
          </a:xfrm>
          <a:prstGeom prs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output from the results using the Export option.</a:t>
            </a:r>
          </a:p>
        </p:txBody>
      </p:sp>
    </p:spTree>
    <p:extLst>
      <p:ext uri="{BB962C8B-B14F-4D97-AF65-F5344CB8AC3E}">
        <p14:creationId xmlns:p14="http://schemas.microsoft.com/office/powerpoint/2010/main" val="639174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dirty="0" smtClean="0"/>
              <a:t>Scopus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78303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86676" y="603504"/>
            <a:ext cx="10149163" cy="5708904"/>
          </a:xfrm>
          <a:prstGeom prst="rect">
            <a:avLst/>
          </a:prstGeom>
        </p:spPr>
      </p:pic>
      <p:sp>
        <p:nvSpPr>
          <p:cNvPr id="5" name="Line Callout 2 (Border and Accent Bar) 4"/>
          <p:cNvSpPr/>
          <p:nvPr/>
        </p:nvSpPr>
        <p:spPr>
          <a:xfrm>
            <a:off x="2825496" y="1956816"/>
            <a:ext cx="3895344" cy="722376"/>
          </a:xfrm>
          <a:prstGeom prst="accentBorderCallout2">
            <a:avLst>
              <a:gd name="adj1" fmla="val 18750"/>
              <a:gd name="adj2" fmla="val -8333"/>
              <a:gd name="adj3" fmla="val 18750"/>
              <a:gd name="adj4" fmla="val -16667"/>
              <a:gd name="adj5" fmla="val 140348"/>
              <a:gd name="adj6" fmla="val -184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 “Article title, Abstract, Keywords field </a:t>
            </a:r>
            <a:r>
              <a:rPr lang="en-US" dirty="0"/>
              <a:t>in Scopus.</a:t>
            </a:r>
          </a:p>
        </p:txBody>
      </p:sp>
      <p:sp>
        <p:nvSpPr>
          <p:cNvPr id="6" name="Line Callout 1 5"/>
          <p:cNvSpPr/>
          <p:nvPr/>
        </p:nvSpPr>
        <p:spPr>
          <a:xfrm>
            <a:off x="7196328" y="4764024"/>
            <a:ext cx="3767328" cy="1856232"/>
          </a:xfrm>
          <a:prstGeom prst="borderCallout1">
            <a:avLst>
              <a:gd name="adj1" fmla="val 18750"/>
              <a:gd name="adj2" fmla="val -8333"/>
              <a:gd name="adj3" fmla="val -44967"/>
              <a:gd name="adj4" fmla="val -402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The key to </a:t>
            </a:r>
            <a:r>
              <a:rPr lang="en-US" dirty="0" smtClean="0"/>
              <a:t>Scopus </a:t>
            </a:r>
            <a:r>
              <a:rPr lang="en-US" dirty="0"/>
              <a:t>search is to put phrase concepts in parentheses. </a:t>
            </a:r>
            <a:endParaRPr lang="fa-IR" dirty="0" smtClean="0"/>
          </a:p>
          <a:p>
            <a:pPr marL="285750" indent="-285750">
              <a:buFont typeface="Arial" panose="020B0604020202020204" pitchFamily="34" charset="0"/>
              <a:buChar char="•"/>
            </a:pPr>
            <a:r>
              <a:rPr lang="en-US" dirty="0" smtClean="0"/>
              <a:t>Otherwise </a:t>
            </a:r>
            <a:r>
              <a:rPr lang="en-US" dirty="0"/>
              <a:t>your results will not be retrieved correctly.</a:t>
            </a:r>
          </a:p>
        </p:txBody>
      </p:sp>
    </p:spTree>
    <p:extLst>
      <p:ext uri="{BB962C8B-B14F-4D97-AF65-F5344CB8AC3E}">
        <p14:creationId xmlns:p14="http://schemas.microsoft.com/office/powerpoint/2010/main" val="1673812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29713" y="811781"/>
            <a:ext cx="10032600" cy="5689605"/>
          </a:xfrm>
          <a:prstGeom prst="rect">
            <a:avLst/>
          </a:prstGeom>
        </p:spPr>
      </p:pic>
      <p:sp>
        <p:nvSpPr>
          <p:cNvPr id="8" name="Line Callout 1 (Border and Accent Bar) 7"/>
          <p:cNvSpPr/>
          <p:nvPr/>
        </p:nvSpPr>
        <p:spPr>
          <a:xfrm>
            <a:off x="4242816" y="1335024"/>
            <a:ext cx="3813048" cy="804672"/>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Get your standard output using Export</a:t>
            </a:r>
            <a:endParaRPr lang="en-US" dirty="0"/>
          </a:p>
        </p:txBody>
      </p:sp>
    </p:spTree>
    <p:extLst>
      <p:ext uri="{BB962C8B-B14F-4D97-AF65-F5344CB8AC3E}">
        <p14:creationId xmlns:p14="http://schemas.microsoft.com/office/powerpoint/2010/main" val="496936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23273" y="457200"/>
            <a:ext cx="8907233" cy="6153912"/>
          </a:xfrm>
          <a:prstGeom prst="rect">
            <a:avLst/>
          </a:prstGeom>
        </p:spPr>
      </p:pic>
      <p:sp>
        <p:nvSpPr>
          <p:cNvPr id="5" name="Line Callout 2 (Border and Accent Bar) 4"/>
          <p:cNvSpPr/>
          <p:nvPr/>
        </p:nvSpPr>
        <p:spPr>
          <a:xfrm>
            <a:off x="7671816" y="1316736"/>
            <a:ext cx="4279392" cy="1911096"/>
          </a:xfrm>
          <a:prstGeom prst="accentBorderCallout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At the time of output, check the Abstract &amp; Keyword option to get the output with maximum information.</a:t>
            </a:r>
          </a:p>
          <a:p>
            <a:pPr marL="285750" indent="-285750">
              <a:buFont typeface="Arial" panose="020B0604020202020204" pitchFamily="34" charset="0"/>
              <a:buChar char="•"/>
            </a:pPr>
            <a:r>
              <a:rPr lang="en-US" dirty="0"/>
              <a:t>This simplifies your work in the screening stage.</a:t>
            </a:r>
          </a:p>
        </p:txBody>
      </p:sp>
    </p:spTree>
    <p:extLst>
      <p:ext uri="{BB962C8B-B14F-4D97-AF65-F5344CB8AC3E}">
        <p14:creationId xmlns:p14="http://schemas.microsoft.com/office/powerpoint/2010/main" val="20162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973044" y="1006522"/>
            <a:ext cx="6115051" cy="990600"/>
          </a:xfrm>
        </p:spPr>
        <p:txBody>
          <a:bodyPr>
            <a:normAutofit fontScale="90000"/>
          </a:bodyPr>
          <a:lstStyle/>
          <a:p>
            <a:pPr eaLnBrk="1" hangingPunct="1"/>
            <a:r>
              <a:rPr lang="en-US" dirty="0" smtClean="0"/>
              <a:t>Putting Them Together</a:t>
            </a:r>
          </a:p>
        </p:txBody>
      </p:sp>
      <p:sp>
        <p:nvSpPr>
          <p:cNvPr id="29699" name="Rectangle 3"/>
          <p:cNvSpPr>
            <a:spLocks noGrp="1" noChangeArrowheads="1"/>
          </p:cNvSpPr>
          <p:nvPr>
            <p:ph idx="1"/>
          </p:nvPr>
        </p:nvSpPr>
        <p:spPr>
          <a:xfrm>
            <a:off x="310997" y="2526792"/>
            <a:ext cx="11100715" cy="4495800"/>
          </a:xfrm>
        </p:spPr>
        <p:txBody>
          <a:bodyPr/>
          <a:lstStyle/>
          <a:p>
            <a:pPr marL="609600" indent="-609600" algn="l" rtl="0">
              <a:lnSpc>
                <a:spcPct val="150000"/>
              </a:lnSpc>
              <a:buFont typeface="Wingdings" panose="05000000000000000000" pitchFamily="2" charset="2"/>
              <a:buAutoNum type="arabicPeriod"/>
            </a:pPr>
            <a:r>
              <a:rPr lang="en-US" b="1" dirty="0" smtClean="0"/>
              <a:t>Identify the concepts (Parse the question)</a:t>
            </a:r>
          </a:p>
          <a:p>
            <a:pPr marL="609600" indent="-609600" algn="l" rtl="0">
              <a:lnSpc>
                <a:spcPct val="150000"/>
              </a:lnSpc>
              <a:buFont typeface="Wingdings" panose="05000000000000000000" pitchFamily="2" charset="2"/>
              <a:buAutoNum type="arabicPeriod"/>
            </a:pPr>
            <a:r>
              <a:rPr lang="en-US" b="1" dirty="0" smtClean="0"/>
              <a:t>List specific terms for each concept</a:t>
            </a:r>
          </a:p>
          <a:p>
            <a:pPr marL="609600" indent="-609600" algn="l" rtl="0">
              <a:lnSpc>
                <a:spcPct val="150000"/>
              </a:lnSpc>
              <a:buFont typeface="Wingdings" panose="05000000000000000000" pitchFamily="2" charset="2"/>
              <a:buAutoNum type="arabicPeriod"/>
            </a:pPr>
            <a:r>
              <a:rPr lang="en-US" b="1" dirty="0" smtClean="0"/>
              <a:t>Put the terms for each concept in an OR statements within parentheses</a:t>
            </a:r>
          </a:p>
          <a:p>
            <a:pPr marL="609600" indent="-609600" algn="l" rtl="0">
              <a:lnSpc>
                <a:spcPct val="150000"/>
              </a:lnSpc>
              <a:buFont typeface="Wingdings" panose="05000000000000000000" pitchFamily="2" charset="2"/>
              <a:buAutoNum type="arabicPeriod"/>
            </a:pPr>
            <a:r>
              <a:rPr lang="en-US" b="1" dirty="0" smtClean="0"/>
              <a:t>Combine OR statements with AND</a:t>
            </a:r>
          </a:p>
          <a:p>
            <a:pPr marL="609600" indent="-609600" algn="l" rtl="0">
              <a:lnSpc>
                <a:spcPct val="150000"/>
              </a:lnSpc>
              <a:buFont typeface="Wingdings" panose="05000000000000000000" pitchFamily="2" charset="2"/>
              <a:buAutoNum type="arabicPeriod"/>
            </a:pPr>
            <a:r>
              <a:rPr lang="en-US" b="1" dirty="0" smtClean="0"/>
              <a:t>Add any NOT statements to the end</a:t>
            </a:r>
          </a:p>
        </p:txBody>
      </p:sp>
    </p:spTree>
    <p:extLst>
      <p:ext uri="{BB962C8B-B14F-4D97-AF65-F5344CB8AC3E}">
        <p14:creationId xmlns:p14="http://schemas.microsoft.com/office/powerpoint/2010/main" val="70832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Scopus</a:t>
            </a:r>
            <a:endParaRPr lang="en-US" dirty="0"/>
          </a:p>
        </p:txBody>
      </p:sp>
      <p:sp>
        <p:nvSpPr>
          <p:cNvPr id="3" name="Content Placeholder 2"/>
          <p:cNvSpPr>
            <a:spLocks noGrp="1"/>
          </p:cNvSpPr>
          <p:nvPr>
            <p:ph idx="1"/>
          </p:nvPr>
        </p:nvSpPr>
        <p:spPr/>
        <p:txBody>
          <a:bodyPr/>
          <a:lstStyle/>
          <a:p>
            <a:r>
              <a:rPr lang="en-US" dirty="0" smtClean="0"/>
              <a:t>Scopus </a:t>
            </a:r>
            <a:r>
              <a:rPr lang="en-US" dirty="0"/>
              <a:t>launched in November 2004. Scopus is a </a:t>
            </a:r>
            <a:r>
              <a:rPr lang="en-US" dirty="0" smtClean="0"/>
              <a:t>source-neutral </a:t>
            </a:r>
            <a:r>
              <a:rPr lang="en-US" dirty="0"/>
              <a:t>abstract and citation database curated by independent subject matter experts. </a:t>
            </a:r>
            <a:endParaRPr lang="en-US" dirty="0" smtClean="0"/>
          </a:p>
          <a:p>
            <a:endParaRPr lang="en-US" dirty="0"/>
          </a:p>
          <a:p>
            <a:r>
              <a:rPr lang="en-US" dirty="0" smtClean="0"/>
              <a:t>With </a:t>
            </a:r>
            <a:r>
              <a:rPr lang="en-US" dirty="0"/>
              <a:t>over 25,100 titles from more than 5,000 international publishers, Scopus delivers the most comprehensive overview of the world’s research output in the fields of science, technology, medicine, social science, and arts and humanities.</a:t>
            </a:r>
          </a:p>
        </p:txBody>
      </p:sp>
    </p:spTree>
    <p:extLst>
      <p:ext uri="{BB962C8B-B14F-4D97-AF65-F5344CB8AC3E}">
        <p14:creationId xmlns:p14="http://schemas.microsoft.com/office/powerpoint/2010/main" val="331315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Publishers indexed in Scopus</a:t>
            </a:r>
          </a:p>
        </p:txBody>
      </p:sp>
      <p:pic>
        <p:nvPicPr>
          <p:cNvPr id="4" name="Content Placeholder 3"/>
          <p:cNvPicPr>
            <a:picLocks noGrp="1" noChangeAspect="1"/>
          </p:cNvPicPr>
          <p:nvPr>
            <p:ph idx="1"/>
          </p:nvPr>
        </p:nvPicPr>
        <p:blipFill>
          <a:blip r:embed="rId2"/>
          <a:stretch>
            <a:fillRect/>
          </a:stretch>
        </p:blipFill>
        <p:spPr>
          <a:xfrm>
            <a:off x="7179129" y="558265"/>
            <a:ext cx="4763479" cy="5852160"/>
          </a:xfrm>
          <a:prstGeom prst="rect">
            <a:avLst/>
          </a:prstGeom>
        </p:spPr>
      </p:pic>
    </p:spTree>
    <p:extLst>
      <p:ext uri="{BB962C8B-B14F-4D97-AF65-F5344CB8AC3E}">
        <p14:creationId xmlns:p14="http://schemas.microsoft.com/office/powerpoint/2010/main" val="354399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Scopus at a glance</a:t>
            </a:r>
          </a:p>
        </p:txBody>
      </p:sp>
      <p:sp>
        <p:nvSpPr>
          <p:cNvPr id="3" name="Content Placeholder 2"/>
          <p:cNvSpPr>
            <a:spLocks noGrp="1"/>
          </p:cNvSpPr>
          <p:nvPr>
            <p:ph idx="1"/>
          </p:nvPr>
        </p:nvSpPr>
        <p:spPr>
          <a:xfrm>
            <a:off x="680322" y="2336873"/>
            <a:ext cx="10282855" cy="4285308"/>
          </a:xfrm>
        </p:spPr>
        <p:txBody>
          <a:bodyPr>
            <a:normAutofit/>
          </a:bodyPr>
          <a:lstStyle/>
          <a:p>
            <a:r>
              <a:rPr lang="en-US" sz="2600" b="1" dirty="0">
                <a:solidFill>
                  <a:srgbClr val="FFFF00"/>
                </a:solidFill>
              </a:rPr>
              <a:t>Over 25,100 titles</a:t>
            </a:r>
          </a:p>
          <a:p>
            <a:pPr lvl="1"/>
            <a:r>
              <a:rPr lang="en-US" dirty="0"/>
              <a:t>Over 23,452 peer-reviewed journals (including 5,500 full open access journals) </a:t>
            </a:r>
            <a:endParaRPr lang="en-US" dirty="0" smtClean="0"/>
          </a:p>
          <a:p>
            <a:pPr lvl="1"/>
            <a:r>
              <a:rPr lang="en-US" dirty="0" smtClean="0"/>
              <a:t>294 </a:t>
            </a:r>
            <a:r>
              <a:rPr lang="en-US" dirty="0"/>
              <a:t>trade publications • </a:t>
            </a:r>
            <a:endParaRPr lang="en-US" dirty="0" smtClean="0"/>
          </a:p>
          <a:p>
            <a:pPr lvl="1"/>
            <a:r>
              <a:rPr lang="en-US" dirty="0" smtClean="0"/>
              <a:t>Over </a:t>
            </a:r>
            <a:r>
              <a:rPr lang="en-US" dirty="0"/>
              <a:t>852 book series </a:t>
            </a:r>
            <a:r>
              <a:rPr lang="en-US" dirty="0" smtClean="0"/>
              <a:t>•</a:t>
            </a:r>
          </a:p>
          <a:p>
            <a:pPr lvl="1"/>
            <a:r>
              <a:rPr lang="en-US" dirty="0" smtClean="0"/>
              <a:t>Over </a:t>
            </a:r>
            <a:r>
              <a:rPr lang="en-US" dirty="0"/>
              <a:t>9.8 million </a:t>
            </a:r>
            <a:r>
              <a:rPr lang="en-US" dirty="0" smtClean="0"/>
              <a:t>conference </a:t>
            </a:r>
            <a:r>
              <a:rPr lang="en-US" dirty="0"/>
              <a:t>papers from over 120,000 worldwide </a:t>
            </a:r>
            <a:r>
              <a:rPr lang="en-US" dirty="0" smtClean="0"/>
              <a:t>events</a:t>
            </a:r>
          </a:p>
          <a:p>
            <a:pPr>
              <a:lnSpc>
                <a:spcPct val="100000"/>
              </a:lnSpc>
            </a:pPr>
            <a:r>
              <a:rPr lang="en-US" b="1" dirty="0">
                <a:solidFill>
                  <a:srgbClr val="FFFF00"/>
                </a:solidFill>
              </a:rPr>
              <a:t>Articles-in-Press” from over 5,500 journals</a:t>
            </a:r>
            <a:endParaRPr lang="fa-IR" b="1" dirty="0">
              <a:solidFill>
                <a:srgbClr val="FFFF00"/>
              </a:solidFill>
            </a:endParaRPr>
          </a:p>
          <a:p>
            <a:pPr>
              <a:lnSpc>
                <a:spcPct val="100000"/>
              </a:lnSpc>
            </a:pPr>
            <a:r>
              <a:rPr lang="en-US" b="1" dirty="0">
                <a:solidFill>
                  <a:srgbClr val="FFFF00"/>
                </a:solidFill>
              </a:rPr>
              <a:t>Over 77.8 million records:</a:t>
            </a:r>
            <a:endParaRPr lang="fa-IR" b="1" dirty="0">
              <a:solidFill>
                <a:srgbClr val="FFFF00"/>
              </a:solidFill>
            </a:endParaRPr>
          </a:p>
          <a:p>
            <a:pPr lvl="1"/>
            <a:r>
              <a:rPr lang="en-US" dirty="0"/>
              <a:t>Over 71.2 million records post-1969 with </a:t>
            </a:r>
            <a:r>
              <a:rPr lang="en-US" dirty="0" smtClean="0"/>
              <a:t>references</a:t>
            </a:r>
            <a:endParaRPr lang="fa-IR" dirty="0" smtClean="0"/>
          </a:p>
          <a:p>
            <a:pPr lvl="1"/>
            <a:r>
              <a:rPr lang="en-US" dirty="0" smtClean="0"/>
              <a:t>Over </a:t>
            </a:r>
            <a:r>
              <a:rPr lang="en-US" dirty="0"/>
              <a:t>6.6 million records pre-1970, with the oldest record dating back to </a:t>
            </a:r>
            <a:r>
              <a:rPr lang="en-US" dirty="0" smtClean="0"/>
              <a:t>1788</a:t>
            </a:r>
            <a:endParaRPr lang="fa-IR" dirty="0" smtClean="0"/>
          </a:p>
          <a:p>
            <a:r>
              <a:rPr lang="en-US" b="1" dirty="0">
                <a:solidFill>
                  <a:srgbClr val="FFFF00"/>
                </a:solidFill>
              </a:rPr>
              <a:t>Patents: </a:t>
            </a:r>
            <a:endParaRPr lang="fa-IR" b="1" dirty="0" smtClean="0">
              <a:solidFill>
                <a:srgbClr val="FFFF00"/>
              </a:solidFill>
            </a:endParaRPr>
          </a:p>
          <a:p>
            <a:pPr lvl="1"/>
            <a:r>
              <a:rPr lang="en-US" dirty="0" smtClean="0"/>
              <a:t>• </a:t>
            </a:r>
            <a:r>
              <a:rPr lang="en-US" dirty="0"/>
              <a:t>More than 44 million patent records from five patent offices</a:t>
            </a:r>
          </a:p>
        </p:txBody>
      </p:sp>
    </p:spTree>
    <p:extLst>
      <p:ext uri="{BB962C8B-B14F-4D97-AF65-F5344CB8AC3E}">
        <p14:creationId xmlns:p14="http://schemas.microsoft.com/office/powerpoint/2010/main" val="2856140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documents in Scopus</a:t>
            </a:r>
            <a:endParaRPr lang="en-US" dirty="0"/>
          </a:p>
        </p:txBody>
      </p:sp>
      <p:sp>
        <p:nvSpPr>
          <p:cNvPr id="3" name="Content Placeholder 2"/>
          <p:cNvSpPr>
            <a:spLocks noGrp="1"/>
          </p:cNvSpPr>
          <p:nvPr>
            <p:ph idx="1"/>
          </p:nvPr>
        </p:nvSpPr>
        <p:spPr>
          <a:xfrm>
            <a:off x="2" y="2153994"/>
            <a:ext cx="5629039" cy="4374823"/>
          </a:xfrm>
        </p:spPr>
        <p:txBody>
          <a:bodyPr>
            <a:normAutofit fontScale="92500" lnSpcReduction="10000"/>
          </a:bodyPr>
          <a:lstStyle/>
          <a:p>
            <a:r>
              <a:rPr lang="en-US" dirty="0">
                <a:effectLst/>
              </a:rPr>
              <a:t>Enter your search terms into the </a:t>
            </a:r>
            <a:r>
              <a:rPr lang="en-US" b="1" dirty="0">
                <a:effectLst/>
              </a:rPr>
              <a:t>Search documents</a:t>
            </a:r>
            <a:r>
              <a:rPr lang="en-US" dirty="0">
                <a:effectLst/>
              </a:rPr>
              <a:t> box </a:t>
            </a:r>
            <a:r>
              <a:rPr lang="en-US" b="1" dirty="0">
                <a:effectLst/>
              </a:rPr>
              <a:t>[1]</a:t>
            </a:r>
            <a:endParaRPr lang="en-US" dirty="0">
              <a:effectLst/>
            </a:endParaRPr>
          </a:p>
          <a:p>
            <a:pPr lvl="1"/>
            <a:r>
              <a:rPr lang="en-US" dirty="0">
                <a:effectLst/>
              </a:rPr>
              <a:t>By default, Scopus will search in the Article title, Abstract and Keywords of documents</a:t>
            </a:r>
          </a:p>
          <a:p>
            <a:r>
              <a:rPr lang="en-US" dirty="0">
                <a:effectLst/>
              </a:rPr>
              <a:t>You can specify in which fields to search using the</a:t>
            </a:r>
            <a:r>
              <a:rPr lang="en-US" b="1" dirty="0">
                <a:effectLst/>
              </a:rPr>
              <a:t> drop-down menu [2]</a:t>
            </a:r>
            <a:r>
              <a:rPr lang="en-US" dirty="0">
                <a:effectLst/>
              </a:rPr>
              <a:t>. </a:t>
            </a:r>
          </a:p>
          <a:p>
            <a:r>
              <a:rPr lang="en-US" dirty="0">
                <a:effectLst/>
              </a:rPr>
              <a:t>Use the </a:t>
            </a:r>
            <a:r>
              <a:rPr lang="en-US" b="1" dirty="0">
                <a:effectLst/>
              </a:rPr>
              <a:t>+Add search field</a:t>
            </a:r>
            <a:r>
              <a:rPr lang="en-US" dirty="0">
                <a:effectLst/>
              </a:rPr>
              <a:t> </a:t>
            </a:r>
            <a:r>
              <a:rPr lang="en-US" b="1" dirty="0">
                <a:effectLst/>
              </a:rPr>
              <a:t>[3] </a:t>
            </a:r>
            <a:r>
              <a:rPr lang="en-US" dirty="0">
                <a:effectLst/>
              </a:rPr>
              <a:t>option to add additional fields </a:t>
            </a:r>
          </a:p>
          <a:p>
            <a:r>
              <a:rPr lang="en-US" dirty="0">
                <a:effectLst/>
              </a:rPr>
              <a:t>Each new search field is combined using the Boolean operators</a:t>
            </a:r>
            <a:r>
              <a:rPr lang="en-US" b="1" dirty="0">
                <a:effectLst/>
              </a:rPr>
              <a:t> AND, OR, and NOT [4]</a:t>
            </a:r>
            <a:endParaRPr lang="en-US" dirty="0">
              <a:effectLst/>
            </a:endParaRPr>
          </a:p>
          <a:p>
            <a:r>
              <a:rPr lang="en-US" dirty="0">
                <a:effectLst/>
              </a:rPr>
              <a:t>To see a complete list of advanced field codes, select </a:t>
            </a:r>
            <a:r>
              <a:rPr lang="en-US" b="1" dirty="0">
                <a:effectLst/>
              </a:rPr>
              <a:t>Advanced document search [5]</a:t>
            </a:r>
            <a:endParaRPr lang="en-US" dirty="0">
              <a:effectLst/>
            </a:endParaRPr>
          </a:p>
          <a:p>
            <a:endParaRPr lang="en-US" dirty="0"/>
          </a:p>
        </p:txBody>
      </p:sp>
      <p:pic>
        <p:nvPicPr>
          <p:cNvPr id="4" name="Picture 3"/>
          <p:cNvPicPr>
            <a:picLocks noChangeAspect="1"/>
          </p:cNvPicPr>
          <p:nvPr/>
        </p:nvPicPr>
        <p:blipFill>
          <a:blip r:embed="rId2"/>
          <a:stretch>
            <a:fillRect/>
          </a:stretch>
        </p:blipFill>
        <p:spPr>
          <a:xfrm>
            <a:off x="5629041" y="2153992"/>
            <a:ext cx="6385559" cy="4063928"/>
          </a:xfrm>
          <a:prstGeom prst="rect">
            <a:avLst/>
          </a:prstGeom>
        </p:spPr>
      </p:pic>
    </p:spTree>
    <p:extLst>
      <p:ext uri="{BB962C8B-B14F-4D97-AF65-F5344CB8AC3E}">
        <p14:creationId xmlns:p14="http://schemas.microsoft.com/office/powerpoint/2010/main" val="2479058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Document results </a:t>
            </a:r>
            <a:r>
              <a:rPr lang="en-US" b="1" dirty="0" smtClean="0"/>
              <a:t>page</a:t>
            </a:r>
            <a:endParaRPr lang="en-US" dirty="0"/>
          </a:p>
        </p:txBody>
      </p:sp>
      <p:pic>
        <p:nvPicPr>
          <p:cNvPr id="4098" name="Picture 2" descr="https://libapps.s3.amazonaws.com/accounts/270846/images/Scopus_document_results.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09600" y="1754879"/>
            <a:ext cx="10972800" cy="439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61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Open Access </a:t>
            </a:r>
            <a:r>
              <a:rPr lang="en-US" b="1" dirty="0" smtClean="0"/>
              <a:t>filters</a:t>
            </a:r>
            <a:endParaRPr lang="en-US" dirty="0"/>
          </a:p>
        </p:txBody>
      </p:sp>
      <p:sp>
        <p:nvSpPr>
          <p:cNvPr id="3" name="Content Placeholder 2"/>
          <p:cNvSpPr>
            <a:spLocks noGrp="1"/>
          </p:cNvSpPr>
          <p:nvPr>
            <p:ph idx="1"/>
          </p:nvPr>
        </p:nvSpPr>
        <p:spPr>
          <a:xfrm>
            <a:off x="387714" y="2190570"/>
            <a:ext cx="4449463" cy="4420543"/>
          </a:xfrm>
        </p:spPr>
        <p:txBody>
          <a:bodyPr>
            <a:normAutofit fontScale="92500" lnSpcReduction="20000"/>
          </a:bodyPr>
          <a:lstStyle/>
          <a:p>
            <a:r>
              <a:rPr lang="en-US" dirty="0">
                <a:effectLst/>
              </a:rPr>
              <a:t>On the document details page, you can filter by Open Access types, including:</a:t>
            </a:r>
          </a:p>
          <a:p>
            <a:pPr lvl="1"/>
            <a:r>
              <a:rPr lang="en-US" b="1" dirty="0">
                <a:solidFill>
                  <a:srgbClr val="FFFF66"/>
                </a:solidFill>
                <a:effectLst/>
              </a:rPr>
              <a:t>Gold open:</a:t>
            </a:r>
            <a:r>
              <a:rPr lang="en-US" b="1" dirty="0">
                <a:effectLst/>
              </a:rPr>
              <a:t> </a:t>
            </a:r>
            <a:r>
              <a:rPr lang="en-US" dirty="0">
                <a:effectLst/>
              </a:rPr>
              <a:t>Documents that are in journals which only publish open access</a:t>
            </a:r>
          </a:p>
          <a:p>
            <a:pPr lvl="1"/>
            <a:r>
              <a:rPr lang="en-US" b="1" dirty="0">
                <a:solidFill>
                  <a:srgbClr val="FFFF00"/>
                </a:solidFill>
                <a:effectLst/>
              </a:rPr>
              <a:t>Hybrid Gold:</a:t>
            </a:r>
            <a:r>
              <a:rPr lang="en-US" b="1" dirty="0">
                <a:effectLst/>
              </a:rPr>
              <a:t> </a:t>
            </a:r>
            <a:r>
              <a:rPr lang="en-US" dirty="0">
                <a:effectLst/>
              </a:rPr>
              <a:t>Documents that are in journals which provide authors the choice of publishing open access</a:t>
            </a:r>
          </a:p>
          <a:p>
            <a:pPr lvl="1"/>
            <a:r>
              <a:rPr lang="en-US" b="1" dirty="0">
                <a:solidFill>
                  <a:srgbClr val="FFFF00"/>
                </a:solidFill>
                <a:effectLst/>
              </a:rPr>
              <a:t>Bronze:</a:t>
            </a:r>
            <a:r>
              <a:rPr lang="en-US" b="1" dirty="0">
                <a:effectLst/>
              </a:rPr>
              <a:t> </a:t>
            </a:r>
            <a:r>
              <a:rPr lang="en-US" dirty="0">
                <a:effectLst/>
              </a:rPr>
              <a:t>Published version of record or manuscript accepted for publication; the publisher has chosen to provide temporary or permanent free access</a:t>
            </a:r>
          </a:p>
          <a:p>
            <a:pPr lvl="1"/>
            <a:r>
              <a:rPr lang="en-US" b="1" dirty="0">
                <a:solidFill>
                  <a:srgbClr val="FFFF00"/>
                </a:solidFill>
                <a:effectLst/>
              </a:rPr>
              <a:t>Green:</a:t>
            </a:r>
            <a:r>
              <a:rPr lang="en-US" b="1" dirty="0">
                <a:effectLst/>
              </a:rPr>
              <a:t> </a:t>
            </a:r>
            <a:r>
              <a:rPr lang="en-US" dirty="0">
                <a:effectLst/>
              </a:rPr>
              <a:t>Published version or manuscript accepted for publication, available at </a:t>
            </a:r>
            <a:r>
              <a:rPr lang="en-US" dirty="0" smtClean="0">
                <a:effectLst/>
              </a:rPr>
              <a:t>repository</a:t>
            </a:r>
            <a:endParaRPr lang="en-US" dirty="0">
              <a:effectLst/>
            </a:endParaRPr>
          </a:p>
          <a:p>
            <a:endParaRPr lang="en-US" dirty="0"/>
          </a:p>
        </p:txBody>
      </p:sp>
      <p:pic>
        <p:nvPicPr>
          <p:cNvPr id="4" name="Picture 3"/>
          <p:cNvPicPr>
            <a:picLocks noChangeAspect="1"/>
          </p:cNvPicPr>
          <p:nvPr/>
        </p:nvPicPr>
        <p:blipFill>
          <a:blip r:embed="rId2"/>
          <a:stretch>
            <a:fillRect/>
          </a:stretch>
        </p:blipFill>
        <p:spPr>
          <a:xfrm>
            <a:off x="5606797" y="2103120"/>
            <a:ext cx="5972175" cy="4343400"/>
          </a:xfrm>
          <a:prstGeom prst="rect">
            <a:avLst/>
          </a:prstGeom>
        </p:spPr>
      </p:pic>
    </p:spTree>
    <p:extLst>
      <p:ext uri="{BB962C8B-B14F-4D97-AF65-F5344CB8AC3E}">
        <p14:creationId xmlns:p14="http://schemas.microsoft.com/office/powerpoint/2010/main" val="862862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Affiliation </a:t>
            </a:r>
            <a:r>
              <a:rPr lang="en-US" b="1" dirty="0" smtClean="0"/>
              <a:t>search</a:t>
            </a:r>
            <a:endParaRPr lang="en-US" dirty="0"/>
          </a:p>
        </p:txBody>
      </p:sp>
      <p:sp>
        <p:nvSpPr>
          <p:cNvPr id="3" name="Content Placeholder 2"/>
          <p:cNvSpPr>
            <a:spLocks noGrp="1"/>
          </p:cNvSpPr>
          <p:nvPr>
            <p:ph idx="1"/>
          </p:nvPr>
        </p:nvSpPr>
        <p:spPr>
          <a:xfrm>
            <a:off x="332850" y="2245433"/>
            <a:ext cx="3827671" cy="3599316"/>
          </a:xfrm>
        </p:spPr>
        <p:txBody>
          <a:bodyPr/>
          <a:lstStyle/>
          <a:p>
            <a:pPr algn="just"/>
            <a:r>
              <a:rPr lang="en-US" dirty="0">
                <a:effectLst/>
              </a:rPr>
              <a:t>When you search by affiliation, just type the affiliation's name. The search will begin to </a:t>
            </a:r>
            <a:r>
              <a:rPr lang="en-US" dirty="0" smtClean="0">
                <a:effectLst/>
              </a:rPr>
              <a:t>auto-populate. </a:t>
            </a:r>
          </a:p>
          <a:p>
            <a:endParaRPr lang="en-US" dirty="0"/>
          </a:p>
        </p:txBody>
      </p:sp>
      <p:pic>
        <p:nvPicPr>
          <p:cNvPr id="4" name="Picture 3"/>
          <p:cNvPicPr>
            <a:picLocks noChangeAspect="1"/>
          </p:cNvPicPr>
          <p:nvPr/>
        </p:nvPicPr>
        <p:blipFill>
          <a:blip r:embed="rId2"/>
          <a:stretch>
            <a:fillRect/>
          </a:stretch>
        </p:blipFill>
        <p:spPr>
          <a:xfrm>
            <a:off x="4385298" y="2336874"/>
            <a:ext cx="7596391" cy="3990775"/>
          </a:xfrm>
          <a:prstGeom prst="rect">
            <a:avLst/>
          </a:prstGeom>
        </p:spPr>
      </p:pic>
    </p:spTree>
    <p:extLst>
      <p:ext uri="{BB962C8B-B14F-4D97-AF65-F5344CB8AC3E}">
        <p14:creationId xmlns:p14="http://schemas.microsoft.com/office/powerpoint/2010/main" val="768532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Author </a:t>
            </a:r>
            <a:r>
              <a:rPr lang="en-US" b="1" dirty="0" smtClean="0"/>
              <a:t>search</a:t>
            </a:r>
            <a:endParaRPr lang="en-US" dirty="0"/>
          </a:p>
        </p:txBody>
      </p:sp>
      <p:sp>
        <p:nvSpPr>
          <p:cNvPr id="3" name="Content Placeholder 2"/>
          <p:cNvSpPr>
            <a:spLocks noGrp="1"/>
          </p:cNvSpPr>
          <p:nvPr>
            <p:ph idx="1"/>
          </p:nvPr>
        </p:nvSpPr>
        <p:spPr>
          <a:xfrm>
            <a:off x="680322" y="2336873"/>
            <a:ext cx="11161159" cy="3599316"/>
          </a:xfrm>
        </p:spPr>
        <p:txBody>
          <a:bodyPr/>
          <a:lstStyle/>
          <a:p>
            <a:r>
              <a:rPr lang="en-US" dirty="0">
                <a:effectLst/>
              </a:rPr>
              <a:t>When you search by authors, you can search by last and/or first name. You also have the option to search by ORCID </a:t>
            </a:r>
            <a:r>
              <a:rPr lang="en-US" dirty="0" err="1">
                <a:effectLst/>
              </a:rPr>
              <a:t>iD</a:t>
            </a:r>
            <a:r>
              <a:rPr lang="en-US" dirty="0" err="1" smtClean="0">
                <a:effectLst/>
              </a:rPr>
              <a:t>.</a:t>
            </a:r>
            <a:endParaRPr lang="en-US" dirty="0" smtClean="0">
              <a:effectLst/>
            </a:endParaRPr>
          </a:p>
          <a:p>
            <a:endParaRPr lang="en-US" dirty="0"/>
          </a:p>
        </p:txBody>
      </p:sp>
      <p:pic>
        <p:nvPicPr>
          <p:cNvPr id="4" name="Picture 3"/>
          <p:cNvPicPr>
            <a:picLocks noChangeAspect="1"/>
          </p:cNvPicPr>
          <p:nvPr/>
        </p:nvPicPr>
        <p:blipFill>
          <a:blip r:embed="rId2"/>
          <a:stretch>
            <a:fillRect/>
          </a:stretch>
        </p:blipFill>
        <p:spPr>
          <a:xfrm>
            <a:off x="1788503" y="3282698"/>
            <a:ext cx="7397496" cy="3396487"/>
          </a:xfrm>
          <a:prstGeom prst="rect">
            <a:avLst/>
          </a:prstGeom>
        </p:spPr>
      </p:pic>
    </p:spTree>
    <p:extLst>
      <p:ext uri="{BB962C8B-B14F-4D97-AF65-F5344CB8AC3E}">
        <p14:creationId xmlns:p14="http://schemas.microsoft.com/office/powerpoint/2010/main" val="3140204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a Scopus Author Profile</a:t>
            </a:r>
            <a:r>
              <a:rPr lang="en-US" b="1" dirty="0" smtClean="0"/>
              <a:t>?</a:t>
            </a:r>
            <a:endParaRPr lang="en-US" dirty="0"/>
          </a:p>
        </p:txBody>
      </p:sp>
      <p:sp>
        <p:nvSpPr>
          <p:cNvPr id="3" name="Content Placeholder 2"/>
          <p:cNvSpPr>
            <a:spLocks noGrp="1"/>
          </p:cNvSpPr>
          <p:nvPr>
            <p:ph idx="1"/>
          </p:nvPr>
        </p:nvSpPr>
        <p:spPr>
          <a:xfrm>
            <a:off x="387714" y="2346016"/>
            <a:ext cx="4568335" cy="4429688"/>
          </a:xfrm>
        </p:spPr>
        <p:txBody>
          <a:bodyPr>
            <a:normAutofit fontScale="62500" lnSpcReduction="20000"/>
          </a:bodyPr>
          <a:lstStyle/>
          <a:p>
            <a:pPr>
              <a:lnSpc>
                <a:spcPct val="150000"/>
              </a:lnSpc>
            </a:pPr>
            <a:r>
              <a:rPr lang="en-US" b="1" dirty="0">
                <a:solidFill>
                  <a:srgbClr val="FFFF00"/>
                </a:solidFill>
                <a:effectLst/>
              </a:rPr>
              <a:t>Scopus Author Profiles allow researchers to: </a:t>
            </a:r>
          </a:p>
          <a:p>
            <a:pPr lvl="1">
              <a:lnSpc>
                <a:spcPct val="150000"/>
              </a:lnSpc>
            </a:pPr>
            <a:r>
              <a:rPr lang="en-US" dirty="0">
                <a:effectLst/>
              </a:rPr>
              <a:t>Showcase research output </a:t>
            </a:r>
          </a:p>
          <a:p>
            <a:pPr lvl="1">
              <a:lnSpc>
                <a:spcPct val="150000"/>
              </a:lnSpc>
            </a:pPr>
            <a:r>
              <a:rPr lang="en-US" dirty="0">
                <a:effectLst/>
              </a:rPr>
              <a:t>Demonstrate impact and collaborations  </a:t>
            </a:r>
          </a:p>
          <a:p>
            <a:pPr lvl="1">
              <a:lnSpc>
                <a:spcPct val="150000"/>
              </a:lnSpc>
            </a:pPr>
            <a:r>
              <a:rPr lang="en-US" dirty="0">
                <a:effectLst/>
              </a:rPr>
              <a:t>Update personal and departmental websites, CV’s and institutional profiles </a:t>
            </a:r>
          </a:p>
          <a:p>
            <a:pPr>
              <a:lnSpc>
                <a:spcPct val="150000"/>
              </a:lnSpc>
            </a:pPr>
            <a:r>
              <a:rPr lang="en-US" b="1" dirty="0">
                <a:solidFill>
                  <a:srgbClr val="FFFF00"/>
                </a:solidFill>
                <a:effectLst/>
              </a:rPr>
              <a:t>Author Profiles allow potential employers and funding agencies to: </a:t>
            </a:r>
            <a:r>
              <a:rPr lang="en-US" dirty="0">
                <a:effectLst/>
              </a:rPr>
              <a:t> </a:t>
            </a:r>
          </a:p>
          <a:p>
            <a:pPr lvl="1">
              <a:lnSpc>
                <a:spcPct val="150000"/>
              </a:lnSpc>
            </a:pPr>
            <a:r>
              <a:rPr lang="en-US" dirty="0">
                <a:effectLst/>
              </a:rPr>
              <a:t> Evaluate your work quickly and easily in one place </a:t>
            </a:r>
          </a:p>
          <a:p>
            <a:pPr lvl="1">
              <a:lnSpc>
                <a:spcPct val="150000"/>
              </a:lnSpc>
            </a:pPr>
            <a:r>
              <a:rPr lang="en-US" dirty="0">
                <a:effectLst/>
              </a:rPr>
              <a:t> Inform hiring and promotion decisions </a:t>
            </a:r>
          </a:p>
          <a:p>
            <a:pPr lvl="1">
              <a:lnSpc>
                <a:spcPct val="150000"/>
              </a:lnSpc>
            </a:pPr>
            <a:r>
              <a:rPr lang="en-US" dirty="0">
                <a:effectLst/>
              </a:rPr>
              <a:t> Decide which researchers or teams of researchers will receive research </a:t>
            </a:r>
            <a:r>
              <a:rPr lang="en-US" dirty="0" smtClean="0">
                <a:effectLst/>
              </a:rPr>
              <a:t>grants</a:t>
            </a:r>
            <a:endParaRPr lang="en-US" dirty="0">
              <a:effectLst/>
            </a:endParaRPr>
          </a:p>
        </p:txBody>
      </p:sp>
      <p:pic>
        <p:nvPicPr>
          <p:cNvPr id="4" name="Picture 3"/>
          <p:cNvPicPr>
            <a:picLocks noChangeAspect="1"/>
          </p:cNvPicPr>
          <p:nvPr/>
        </p:nvPicPr>
        <p:blipFill>
          <a:blip r:embed="rId2"/>
          <a:stretch>
            <a:fillRect/>
          </a:stretch>
        </p:blipFill>
        <p:spPr>
          <a:xfrm>
            <a:off x="5119701" y="2130551"/>
            <a:ext cx="6836899" cy="4443984"/>
          </a:xfrm>
          <a:prstGeom prst="rect">
            <a:avLst/>
          </a:prstGeom>
        </p:spPr>
      </p:pic>
    </p:spTree>
    <p:extLst>
      <p:ext uri="{BB962C8B-B14F-4D97-AF65-F5344CB8AC3E}">
        <p14:creationId xmlns:p14="http://schemas.microsoft.com/office/powerpoint/2010/main" val="2244861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281" y="2336873"/>
            <a:ext cx="7193939"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425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8.2|11.3|12|11|11.2"/>
</p:tagLst>
</file>

<file path=ppt/tags/tag2.xml><?xml version="1.0" encoding="utf-8"?>
<p:tagLst xmlns:a="http://schemas.openxmlformats.org/drawingml/2006/main" xmlns:r="http://schemas.openxmlformats.org/officeDocument/2006/relationships" xmlns:p="http://schemas.openxmlformats.org/presentationml/2006/main">
  <p:tag name="TIMING" val="|6.6|9|22|14.2|8.8|5.7|13.2|7.7"/>
</p:tagLst>
</file>

<file path=ppt/tags/tag3.xml><?xml version="1.0" encoding="utf-8"?>
<p:tagLst xmlns:a="http://schemas.openxmlformats.org/drawingml/2006/main" xmlns:r="http://schemas.openxmlformats.org/officeDocument/2006/relationships" xmlns:p="http://schemas.openxmlformats.org/presentationml/2006/main">
  <p:tag name="TIMING" val="|7.4|4.2|10"/>
</p:tagLst>
</file>

<file path=ppt/tags/tag4.xml><?xml version="1.0" encoding="utf-8"?>
<p:tagLst xmlns:a="http://schemas.openxmlformats.org/drawingml/2006/main" xmlns:r="http://schemas.openxmlformats.org/officeDocument/2006/relationships" xmlns:p="http://schemas.openxmlformats.org/presentationml/2006/main">
  <p:tag name="TIMING" val="|9.1"/>
</p:tagLst>
</file>

<file path=ppt/tags/tag5.xml><?xml version="1.0" encoding="utf-8"?>
<p:tagLst xmlns:a="http://schemas.openxmlformats.org/drawingml/2006/main" xmlns:r="http://schemas.openxmlformats.org/officeDocument/2006/relationships" xmlns:p="http://schemas.openxmlformats.org/presentationml/2006/main">
  <p:tag name="TIMING" val="|10.2"/>
</p:tagLst>
</file>

<file path=ppt/tags/tag6.xml><?xml version="1.0" encoding="utf-8"?>
<p:tagLst xmlns:a="http://schemas.openxmlformats.org/drawingml/2006/main" xmlns:r="http://schemas.openxmlformats.org/officeDocument/2006/relationships" xmlns:p="http://schemas.openxmlformats.org/presentationml/2006/main">
  <p:tag name="TIMING" val="|6.4"/>
</p:tagLst>
</file>

<file path=ppt/tags/tag7.xml><?xml version="1.0" encoding="utf-8"?>
<p:tagLst xmlns:a="http://schemas.openxmlformats.org/drawingml/2006/main" xmlns:r="http://schemas.openxmlformats.org/officeDocument/2006/relationships" xmlns:p="http://schemas.openxmlformats.org/presentationml/2006/main">
  <p:tag name="TIMING" val="|12.6"/>
</p:tagLst>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NTO Template (NEW LOGO 4-27-17)WIDE.potx" id="{0F0190FA-4B4C-4597-80A5-EBFD2694A27B}" vid="{EB8DA9C5-18A6-495A-8C63-5F93DE9D3EB4}"/>
    </a:ext>
  </a:extLst>
</a:theme>
</file>

<file path=ppt/theme/theme2.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1429</TotalTime>
  <Words>3244</Words>
  <Application>Microsoft Office PowerPoint</Application>
  <PresentationFormat>Custom</PresentationFormat>
  <Paragraphs>582</Paragraphs>
  <Slides>105</Slides>
  <Notes>18</Notes>
  <HiddenSlides>0</HiddenSlides>
  <MMClips>0</MMClips>
  <ScaleCrop>false</ScaleCrop>
  <HeadingPairs>
    <vt:vector size="4" baseType="variant">
      <vt:variant>
        <vt:lpstr>Theme</vt:lpstr>
      </vt:variant>
      <vt:variant>
        <vt:i4>2</vt:i4>
      </vt:variant>
      <vt:variant>
        <vt:lpstr>Slide Titles</vt:lpstr>
      </vt:variant>
      <vt:variant>
        <vt:i4>105</vt:i4>
      </vt:variant>
    </vt:vector>
  </HeadingPairs>
  <TitlesOfParts>
    <vt:vector size="107" baseType="lpstr">
      <vt:lpstr>NTO White w gray text</vt:lpstr>
      <vt:lpstr>Apex</vt:lpstr>
      <vt:lpstr>                 جستجو در منابع الکترونیک و آشنایی با سامانه نوپا   گروه هدف: اعضای هیئت علمی و پژوهشگران دانشجویان دانشگاه</vt:lpstr>
      <vt:lpstr>PowerPoint Presentation</vt:lpstr>
      <vt:lpstr>steps</vt:lpstr>
      <vt:lpstr>Forget simple search</vt:lpstr>
      <vt:lpstr>Boolean Operators</vt:lpstr>
      <vt:lpstr>AND</vt:lpstr>
      <vt:lpstr>OR</vt:lpstr>
      <vt:lpstr>NOT</vt:lpstr>
      <vt:lpstr>Putting Them Together</vt:lpstr>
      <vt:lpstr>PowerPoint Presentation</vt:lpstr>
      <vt:lpstr>Parsing the Question</vt:lpstr>
      <vt:lpstr>Creating a Boolean Search</vt:lpstr>
      <vt:lpstr>PowerPoint Presentation</vt:lpstr>
      <vt:lpstr>PowerPoint Presentation</vt:lpstr>
      <vt:lpstr>Final Notes on Fields</vt:lpstr>
      <vt:lpstr>Truncation</vt:lpstr>
      <vt:lpstr>PowerPoint Presentation</vt:lpstr>
      <vt:lpstr>PowerPoint Presentation</vt:lpstr>
      <vt:lpstr>Phrase Searching</vt:lpstr>
      <vt:lpstr>Limits Options</vt:lpstr>
      <vt:lpstr>PubMed Limits Page</vt:lpstr>
      <vt:lpstr>Step-By-Step Search Construction</vt:lpstr>
      <vt:lpstr>Types of Scientific Database</vt:lpstr>
      <vt:lpstr>3 type of databases</vt:lpstr>
      <vt:lpstr>Bibliographic databases</vt:lpstr>
      <vt:lpstr>Examples of bibliographic databases</vt:lpstr>
      <vt:lpstr>Citation databases</vt:lpstr>
      <vt:lpstr>PowerPoint Presentation</vt:lpstr>
      <vt:lpstr>PowerPoint Presentation</vt:lpstr>
      <vt:lpstr>Compares the coverage of Web of Science, Scopus, and Google Scholar</vt:lpstr>
      <vt:lpstr>Search Functionality in Web of Science, Scopus, and Google Scholar</vt:lpstr>
      <vt:lpstr>Citation Analysis in Web of Science, Scopus, Google Scholar</vt:lpstr>
      <vt:lpstr>EBM databases</vt:lpstr>
      <vt:lpstr>PubMed</vt:lpstr>
      <vt:lpstr>Agenda</vt:lpstr>
      <vt:lpstr>PubMed Overview</vt:lpstr>
      <vt:lpstr>PubMed Content</vt:lpstr>
      <vt:lpstr>PowerPoint Presentation</vt:lpstr>
      <vt:lpstr>PowerPoint Presentation</vt:lpstr>
      <vt:lpstr>Where is the Full Text?</vt:lpstr>
      <vt:lpstr>Sidebar Menu </vt:lpstr>
      <vt:lpstr>Cite</vt:lpstr>
      <vt:lpstr>Results Page</vt:lpstr>
      <vt:lpstr>Best Match: New relevance sort for PubMed</vt:lpstr>
      <vt:lpstr>Previous &amp; Next </vt:lpstr>
      <vt:lpstr>Filters</vt:lpstr>
      <vt:lpstr>Create Alert</vt:lpstr>
      <vt:lpstr>Advanced Search and History</vt:lpstr>
      <vt:lpstr>PowerPoint Presentation</vt:lpstr>
      <vt:lpstr>PowerPoint Presentation</vt:lpstr>
      <vt:lpstr>PowerPoint Presentation</vt:lpstr>
      <vt:lpstr>How to use Mesh</vt:lpstr>
      <vt:lpstr>PowerPoint Presentation</vt:lpstr>
      <vt:lpstr>PowerPoint Presentation</vt:lpstr>
      <vt:lpstr>PowerPoint Presentation</vt:lpstr>
      <vt:lpstr>PowerPoint Presentation</vt:lpstr>
      <vt:lpstr>PowerPoint Presentation</vt:lpstr>
      <vt:lpstr>PowerPoint Presentation</vt:lpstr>
      <vt:lpstr>Search History</vt:lpstr>
      <vt:lpstr>Search Details</vt:lpstr>
      <vt:lpstr>New Retrieval Features: Enhanced Synonymy</vt:lpstr>
      <vt:lpstr>New Retrieval Features:  Better British/American Mapping</vt:lpstr>
      <vt:lpstr>PubMed Clinical Queries</vt:lpstr>
      <vt:lpstr>PowerPoint Presentation</vt:lpstr>
      <vt:lpstr>OpenI</vt:lpstr>
      <vt:lpstr>Open-i</vt:lpstr>
      <vt:lpstr>PowerPoint Presentation</vt:lpstr>
      <vt:lpstr>PowerPoint Presentation</vt:lpstr>
      <vt:lpstr>Web of Science </vt:lpstr>
      <vt:lpstr>Citation Databases </vt:lpstr>
      <vt:lpstr>Web of Sciences</vt:lpstr>
      <vt:lpstr>What is Web of Science? </vt:lpstr>
      <vt:lpstr>Basic search</vt:lpstr>
      <vt:lpstr>PowerPoint Presentation</vt:lpstr>
      <vt:lpstr>PowerPoint Presentation</vt:lpstr>
      <vt:lpstr>PowerPoint Presentation</vt:lpstr>
      <vt:lpstr>PowerPoint Presentation</vt:lpstr>
      <vt:lpstr>PowerPoint Presentation</vt:lpstr>
      <vt:lpstr>What is a citation?</vt:lpstr>
      <vt:lpstr>PowerPoint Presentation</vt:lpstr>
      <vt:lpstr>Journal Citation Reports® </vt:lpstr>
      <vt:lpstr>Key features in the Journal Citation Reports allow you to: </vt:lpstr>
      <vt:lpstr>Journal Information Provided by JCR </vt:lpstr>
      <vt:lpstr>Searching topics in WoS (new interface)</vt:lpstr>
      <vt:lpstr>PowerPoint Presentation</vt:lpstr>
      <vt:lpstr>Scopus</vt:lpstr>
      <vt:lpstr>PowerPoint Presentation</vt:lpstr>
      <vt:lpstr>PowerPoint Presentation</vt:lpstr>
      <vt:lpstr>PowerPoint Presentation</vt:lpstr>
      <vt:lpstr>About Scopus</vt:lpstr>
      <vt:lpstr>Publishers indexed in Scopus</vt:lpstr>
      <vt:lpstr>Scopus at a glance</vt:lpstr>
      <vt:lpstr>Searching documents in Scopus</vt:lpstr>
      <vt:lpstr>Document results page</vt:lpstr>
      <vt:lpstr>Open Access filters</vt:lpstr>
      <vt:lpstr>Affiliation search</vt:lpstr>
      <vt:lpstr>Author search</vt:lpstr>
      <vt:lpstr>What is a Scopus Author Profile?</vt:lpstr>
      <vt:lpstr>PowerPoint Presentation</vt:lpstr>
      <vt:lpstr>PowerPoint Presentation</vt:lpstr>
      <vt:lpstr>PowerPoint Presentation</vt:lpstr>
      <vt:lpstr>PowerPoint Presentation</vt:lpstr>
      <vt:lpstr>Note!!!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Increasing citation count to maximize impact</dc:title>
  <dc:creator>12.12.98</dc:creator>
  <cp:lastModifiedBy>Susan Khodabande</cp:lastModifiedBy>
  <cp:revision>207</cp:revision>
  <dcterms:created xsi:type="dcterms:W3CDTF">2021-10-10T20:21:35Z</dcterms:created>
  <dcterms:modified xsi:type="dcterms:W3CDTF">2024-01-20T08:19:33Z</dcterms:modified>
</cp:coreProperties>
</file>